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7" r:id="rId8"/>
    <p:sldId id="268" r:id="rId9"/>
    <p:sldId id="269" r:id="rId10"/>
    <p:sldId id="274" r:id="rId11"/>
    <p:sldId id="272" r:id="rId12"/>
    <p:sldId id="271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B00C0C-5C61-4A4A-BC24-673E320A3E74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6F39F1-10BC-4D81-8292-E3D2DC461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1%D0%B5%D1%80%D0%B5%D0%B6%D1%8C%D0%B5" TargetMode="External"/><Relationship Id="rId3" Type="http://schemas.openxmlformats.org/officeDocument/2006/relationships/hyperlink" Target="http://ru.wikipedia.org/wiki/%D0%9E%D1%81%D1%82%D1%80%D0%BE%D0%B2" TargetMode="External"/><Relationship Id="rId7" Type="http://schemas.openxmlformats.org/officeDocument/2006/relationships/hyperlink" Target="http://ru.wikipedia.org/wiki/%D0%A1%D0%BE%D0%BF%D0%BA%D0%B0" TargetMode="External"/><Relationship Id="rId2" Type="http://schemas.openxmlformats.org/officeDocument/2006/relationships/hyperlink" Target="http://ru.wikipedia.org/wiki/%D0%90%D0%B7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E%D1%80%D0%BD%D1%8B%D0%B9_%D1%85%D1%80%D0%B5%D0%B1%D0%B5%D1%82" TargetMode="External"/><Relationship Id="rId5" Type="http://schemas.openxmlformats.org/officeDocument/2006/relationships/hyperlink" Target="http://ru.wikipedia.org/wiki/%D0%9A%D0%BE%D1%82%D0%BB%D0%BE%D0%B2%D0%B8%D0%BD%D0%B0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ru.wikipedia.org/wiki/%D0%91%D0%B5%D1%80%D0%B5%D0%B3%D0%BE%D0%B2%D0%B0%D1%8F_%D0%BB%D0%B8%D0%BD%D0%B8%D1%8F" TargetMode="External"/><Relationship Id="rId9" Type="http://schemas.openxmlformats.org/officeDocument/2006/relationships/hyperlink" Target="http://ru.wikipedia.org/wiki/%D0%A0%D0%B5%D0%BB%D1%8C%D0%B5%D1%8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F%D0%B0%D0%B4%D0%B8%D0%BD%D0%B0" TargetMode="External"/><Relationship Id="rId3" Type="http://schemas.openxmlformats.org/officeDocument/2006/relationships/hyperlink" Target="http://ru.wikipedia.org/wiki/%D0%A1%D0%BF%D0%B8%D1%81%D0%BE%D0%BA_%D0%B3%D0%BB%D1%83%D0%B1%D0%BE%D1%87%D0%B0%D0%B9%D1%88%D0%B8%D1%85_%D0%BE%D0%B7%D1%91%D1%80_%D0%BC%D0%B8%D1%80%D0%B0" TargetMode="External"/><Relationship Id="rId7" Type="http://schemas.openxmlformats.org/officeDocument/2006/relationships/hyperlink" Target="http://ru.wikipedia.org/wiki/%D0%9C%D0%B8%D1%80%D0%BE%D0%B2%D0%BE%D0%B9_%D0%BE%D0%BA%D0%B5%D0%B0%D0%B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1%82%D0%BB%D0%BE%D0%B2%D0%B8%D0%BD%D0%B0" TargetMode="External"/><Relationship Id="rId5" Type="http://schemas.openxmlformats.org/officeDocument/2006/relationships/hyperlink" Target="http://ru.wikipedia.org/wiki/%D0%A3%D1%80%D0%BE%D0%B2%D0%B5%D0%BD%D1%8C_%D0%BC%D0%BE%D1%80%D1%8F" TargetMode="External"/><Relationship Id="rId4" Type="http://schemas.openxmlformats.org/officeDocument/2006/relationships/hyperlink" Target="http://ru.wikipedia.org/w/index.php?title=%D0%93%D0%BB%D1%83%D0%B1%D0%B8%D0%BD%D0%B0_(%D0%B2%D0%BE%D0%B4%D0%BE%D1%91%D0%BC%D0%B0)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1%80%D1%85%D0%BD%D0%B5%D0%B5_(%D0%BE%D0%B7%D0%B5%D1%80%D0%BE)" TargetMode="External"/><Relationship Id="rId13" Type="http://schemas.openxmlformats.org/officeDocument/2006/relationships/hyperlink" Target="http://ru.wikipedia.org/wiki/%D0%9B%D0%B0%D0%B4%D0%BE%D0%B6%D1%81%D0%BA%D0%BE%D0%B5_%D0%BE%D0%B7%D0%B5%D1%80%D0%BE" TargetMode="External"/><Relationship Id="rId3" Type="http://schemas.openxmlformats.org/officeDocument/2006/relationships/hyperlink" Target="http://ru.wikipedia.org/wiki/%D0%92%D0%BE%D0%B4%D0%B0" TargetMode="External"/><Relationship Id="rId7" Type="http://schemas.openxmlformats.org/officeDocument/2006/relationships/hyperlink" Target="http://ru.wikipedia.org/wiki/%D0%92%D0%B5%D0%BB%D0%B8%D0%BA%D0%B8%D0%B5_%D0%BE%D0%B7%D1%91%D1%80%D0%B0" TargetMode="External"/><Relationship Id="rId12" Type="http://schemas.openxmlformats.org/officeDocument/2006/relationships/hyperlink" Target="http://ru.wikipedia.org/wiki/%D0%9E%D0%BD%D1%82%D0%B0%D1%80%D0%B8%D0%BE_(%D0%BE%D0%B7%D0%B5%D1%80%D0%BE)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1%81%D0%BF%D0%B8%D0%B9%D1%81%D0%BA%D0%BE%D0%B5_%D0%BC%D0%BE%D1%80%D0%B5" TargetMode="External"/><Relationship Id="rId11" Type="http://schemas.openxmlformats.org/officeDocument/2006/relationships/hyperlink" Target="http://ru.wikipedia.org/wiki/%D0%AD%D1%80%D0%B8_(%D0%BE%D0%B7%D0%B5%D1%80%D0%BE)" TargetMode="External"/><Relationship Id="rId5" Type="http://schemas.openxmlformats.org/officeDocument/2006/relationships/hyperlink" Target="http://ru.wikipedia.org/wiki/%D0%9E%D0%B7%D0%B5%D1%80%D0%BE" TargetMode="External"/><Relationship Id="rId10" Type="http://schemas.openxmlformats.org/officeDocument/2006/relationships/hyperlink" Target="http://ru.wikipedia.org/wiki/%D0%93%D1%83%D1%80%D0%BE%D0%BD" TargetMode="External"/><Relationship Id="rId4" Type="http://schemas.openxmlformats.org/officeDocument/2006/relationships/hyperlink" Target="http://ru.wikipedia.org/wiki/%D0%9F%D1%80%D0%B5%D1%81%D0%BD%D0%B0%D1%8F_%D0%B2%D0%BE%D0%B4%D0%B0" TargetMode="External"/><Relationship Id="rId9" Type="http://schemas.openxmlformats.org/officeDocument/2006/relationships/hyperlink" Target="http://ru.wikipedia.org/wiki/%D0%9C%D0%B8%D1%87%D0%B8%D0%B3%D0%B0%D0%BD_(%D0%BE%D0%B7%D0%B5%D1%80%D0%BE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0%D1%80%D0%B3%D1%83%D0%B7%D0%B8%D0%BD_(%D1%80%D0%B5%D0%BA%D0%B0)" TargetMode="External"/><Relationship Id="rId3" Type="http://schemas.openxmlformats.org/officeDocument/2006/relationships/hyperlink" Target="http://ru.wikipedia.org/wiki/%D0%A0%D0%B5%D0%BA%D0%B0" TargetMode="External"/><Relationship Id="rId7" Type="http://schemas.openxmlformats.org/officeDocument/2006/relationships/hyperlink" Target="http://ru.wikipedia.org/wiki/%D0%92%D0%B5%D1%80%D1%85%D0%BD%D1%8F%D1%8F_%D0%90%D0%BD%D0%B3%D0%B0%D1%80%D0%B0" TargetMode="External"/><Relationship Id="rId12" Type="http://schemas.openxmlformats.org/officeDocument/2006/relationships/hyperlink" Target="http://ru.wikipedia.org/wiki/%D0%90%D0%BD%D0%B3%D0%B0%D1%80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0%BB%D0%B5%D0%BD%D0%B3%D0%B0" TargetMode="External"/><Relationship Id="rId11" Type="http://schemas.openxmlformats.org/officeDocument/2006/relationships/hyperlink" Target="http://ru.wikipedia.org/wiki/%D0%A1%D0%B0%D1%80%D0%BC%D0%B0_(%D1%80%D0%B5%D0%BA%D0%B0)" TargetMode="External"/><Relationship Id="rId5" Type="http://schemas.openxmlformats.org/officeDocument/2006/relationships/hyperlink" Target="http://ru.wikipedia.org/wiki/%D0%9F%D1%80%D0%B8%D1%82%D0%BE%D0%BA" TargetMode="External"/><Relationship Id="rId10" Type="http://schemas.openxmlformats.org/officeDocument/2006/relationships/hyperlink" Target="http://ru.wikipedia.org/wiki/%D0%A1%D0%BD%D0%B5%D0%B6%D0%BD%D0%B0%D1%8F_(%D1%80%D0%B5%D0%BA%D0%B0)" TargetMode="External"/><Relationship Id="rId4" Type="http://schemas.openxmlformats.org/officeDocument/2006/relationships/hyperlink" Target="http://ru.wikipedia.org/wiki/%D0%A0%D1%83%D1%87%D0%B5%D0%B9" TargetMode="External"/><Relationship Id="rId9" Type="http://schemas.openxmlformats.org/officeDocument/2006/relationships/hyperlink" Target="http://ru.wikipedia.org/wiki/%D0%A2%D1%83%D1%80%D0%BA%D0%B0_(%D1%80%D0%B5%D0%BA%D0%B0,_%D0%B1%D0%B0%D1%81%D1%81%D0%B5%D0%B9%D0%BD_%D0%91%D0%B0%D0%B9%D0%BA%D0%B0%D0%BB%D0%B0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B%D1%8C%D1%85%D0%BE%D0%B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3%D1%80%D0%B0%D0%B2%D0%B8%D0%BC%D0%B5%D1%82%D1%80%D0%B8%D1%8F_(%D0%B3%D0%B5%D0%BE%D0%B4%D0%B5%D0%B7%D0%B8%D1%8F)" TargetMode="External"/><Relationship Id="rId4" Type="http://schemas.openxmlformats.org/officeDocument/2006/relationships/hyperlink" Target="http://ru.wikipedia.org/wiki/%D0%A3%D1%88%D0%BA%D0%B0%D0%BD%D1%8C%D0%B8_%D0%BE%D1%81%D1%82%D1%80%D0%BE%D0%B2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2%D1%8F%D1%82%D0%BE%D0%B9_%D0%9D%D0%BE%D1%81_(%D0%BF%D0%BE%D0%BB%D1%83%D0%BE%D1%81%D1%82%D1%80%D0%BE%D0%B2,_%D0%91%D1%83%D1%80%D1%8F%D1%82%D0%B8%D1%8F)" TargetMode="External"/><Relationship Id="rId3" Type="http://schemas.openxmlformats.org/officeDocument/2006/relationships/hyperlink" Target="http://ru.wikipedia.org/wiki/%D0%A1%D0%BF%D0%B8%D1%81%D0%BE%D0%BA_%D0%BE%D1%81%D1%82%D1%80%D0%BE%D0%B2%D0%BE%D0%B2_%D0%A0%D0%BE%D1%81%D1%81%D0%B8%D0%B8" TargetMode="External"/><Relationship Id="rId7" Type="http://schemas.openxmlformats.org/officeDocument/2006/relationships/hyperlink" Target="http://ru.wikipedia.org/wiki/%D0%9F%D0%BE%D0%BB%D1%83%D0%BE%D1%81%D1%82%D1%80%D0%BE%D0%B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F%D1%80%D0%BA%D0%B8_(%D0%BE%D1%81%D1%82%D1%80%D0%BE%D0%B2,_%D0%91%D0%B0%D0%B9%D0%BA%D0%B0%D0%BB)" TargetMode="External"/><Relationship Id="rId5" Type="http://schemas.openxmlformats.org/officeDocument/2006/relationships/hyperlink" Target="http://ru.wikipedia.org/wiki/%D0%9E%D0%BB%D1%8C%D1%85%D0%BE%D0%BD" TargetMode="External"/><Relationship Id="rId4" Type="http://schemas.openxmlformats.org/officeDocument/2006/relationships/hyperlink" Target="http://ru.wikipedia.org/wiki/%D0%A3%D1%88%D0%BA%D0%B0%D0%BD%D1%8C%D0%B8_%D0%BE%D1%81%D1%82%D1%80%D0%BE%D0%B2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0%B4%D0%BE%D1%91%D0%BC" TargetMode="External"/><Relationship Id="rId13" Type="http://schemas.openxmlformats.org/officeDocument/2006/relationships/hyperlink" Target="http://ru.wikipedia.org/wiki/%D0%9F%D0%BB%D0%B0%D0%BD%D0%BA%D1%82%D0%BE%D0%BD" TargetMode="External"/><Relationship Id="rId18" Type="http://schemas.openxmlformats.org/officeDocument/2006/relationships/hyperlink" Target="http://ru.wikipedia.org/wiki/%D0%96%D0%B8%D1%80%D1%8B" TargetMode="External"/><Relationship Id="rId26" Type="http://schemas.openxmlformats.org/officeDocument/2006/relationships/hyperlink" Target="http://ru.wikipedia.org/wiki/%D0%9E%D0%B1%D1%8B%D0%BA%D0%BD%D0%BE%D0%B2%D0%B5%D0%BD%D0%BD%D1%8B%D0%B9_%D1%82%D0%B0%D0%B9%D0%BC%D0%B5%D0%BD%D1%8C" TargetMode="External"/><Relationship Id="rId3" Type="http://schemas.openxmlformats.org/officeDocument/2006/relationships/hyperlink" Target="http://ru.wikipedia.org/wiki/%D0%9B%D0%B8%D0%BC%D0%BD%D0%BE%D0%BB%D0%BE%D0%B3%D0%B8%D1%87%D0%B5%D1%81%D0%BA%D0%B8%D0%B9_%D0%B8%D0%BD%D1%81%D1%82%D0%B8%D1%82%D1%83%D1%82_%D0%A1%D0%9E_%D0%A0%D0%90%D0%9D" TargetMode="External"/><Relationship Id="rId21" Type="http://schemas.openxmlformats.org/officeDocument/2006/relationships/hyperlink" Target="http://ru.wikipedia.org/wiki/%D0%91%D0%B0%D0%B9%D0%BA%D0%B0%D0%BB%D1%8C%D1%81%D0%BA%D0%B8%D0%B9_%D0%BE%D0%BC%D1%83%D0%BB%D1%8C" TargetMode="External"/><Relationship Id="rId7" Type="http://schemas.openxmlformats.org/officeDocument/2006/relationships/hyperlink" Target="http://ru.wikipedia.org/wiki/%D0%AD%D0%BD%D0%B4%D0%B5%D0%BC%D0%B8%D0%BA" TargetMode="External"/><Relationship Id="rId12" Type="http://schemas.openxmlformats.org/officeDocument/2006/relationships/hyperlink" Target="http://ru.wikipedia.org/wiki/%D0%91%D0%B8%D0%BE%D0%BC%D0%B0%D1%81%D1%81%D0%B0" TargetMode="External"/><Relationship Id="rId17" Type="http://schemas.openxmlformats.org/officeDocument/2006/relationships/hyperlink" Target="http://ru.wikipedia.org/wiki/%D0%93%D0%BE%D0%BB%D0%BE%D0%BC%D1%8F%D0%BD%D0%BA%D0%B8" TargetMode="External"/><Relationship Id="rId25" Type="http://schemas.openxmlformats.org/officeDocument/2006/relationships/hyperlink" Target="http://ru.wikipedia.org/wiki/%D0%9D%D0%B0%D0%BB%D0%B8%D0%BC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ru.wikipedia.org/wiki/%D0%96%D0%B8%D0%B2%D0%BE%D1%80%D0%BE%D0%B6%D0%B4%D0%B5%D0%BD%D0%B8%D0%B5" TargetMode="External"/><Relationship Id="rId20" Type="http://schemas.openxmlformats.org/officeDocument/2006/relationships/hyperlink" Target="http://ru.wikipedia.org/wiki/%D0%A0%D1%8B%D0%B1%D1%8B" TargetMode="External"/><Relationship Id="rId29" Type="http://schemas.openxmlformats.org/officeDocument/2006/relationships/hyperlink" Target="http://ru.wikipedia.org/wiki/%D0%93%D1%83%D0%B1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6%D0%B8%D0%B2%D0%BE%D1%82%D0%BD%D1%8B%D0%B5" TargetMode="External"/><Relationship Id="rId11" Type="http://schemas.openxmlformats.org/officeDocument/2006/relationships/hyperlink" Target="http://ru.wikipedia.org/wiki/%D0%91%D0%B0%D0%B9%D0%BA%D0%B0%D0%BB%D1%8C%D1%81%D0%BA%D0%B0%D1%8F_%D1%8D%D0%BF%D0%B8%D1%88%D1%83%D1%80%D0%B0" TargetMode="External"/><Relationship Id="rId24" Type="http://schemas.openxmlformats.org/officeDocument/2006/relationships/hyperlink" Target="http://ru.wikipedia.org/w/index.php?title=%D0%91%D0%B0%D0%B9%D0%BA%D0%B0%D0%BB%D1%8C%D1%81%D0%BA%D0%B8%D0%B9_%D0%BE%D1%81%D1%91%D1%82%D1%80&amp;action=edit&amp;redlink=1" TargetMode="External"/><Relationship Id="rId5" Type="http://schemas.openxmlformats.org/officeDocument/2006/relationships/hyperlink" Target="http://ru.wikipedia.org/wiki/%D0%A0%D0%B0%D1%81%D1%82%D0%B5%D0%BD%D0%B8%D1%8F" TargetMode="External"/><Relationship Id="rId15" Type="http://schemas.openxmlformats.org/officeDocument/2006/relationships/hyperlink" Target="http://ru.wikipedia.org/wiki/%D0%9E%D0%BB%D0%B8%D0%B3%D0%BE%D1%85%D0%B5%D1%82%D1%8B_%D0%BE%D0%B7%D0%B5%D1%80%D0%B0_%D0%91%D0%B0%D0%B9%D0%BA%D0%B0%D0%BB" TargetMode="External"/><Relationship Id="rId23" Type="http://schemas.openxmlformats.org/officeDocument/2006/relationships/hyperlink" Target="http://ru.wikipedia.org/wiki/%D0%A1%D0%B8%D0%B3%D0%B8" TargetMode="External"/><Relationship Id="rId28" Type="http://schemas.openxmlformats.org/officeDocument/2006/relationships/hyperlink" Target="http://ru.wikipedia.org/wiki/%D0%9E%D0%B7%D0%B5%D1%80%D0%BE" TargetMode="External"/><Relationship Id="rId10" Type="http://schemas.openxmlformats.org/officeDocument/2006/relationships/hyperlink" Target="http://ru.wikipedia.org/wiki/%D0%92%D0%BE%D0%B4%D0%B0" TargetMode="External"/><Relationship Id="rId19" Type="http://schemas.openxmlformats.org/officeDocument/2006/relationships/hyperlink" Target="http://ru.wikipedia.org/wiki/%D0%9C%D0%B8%D0%B3%D1%80%D0%B0%D1%86%D0%B8%D1%8F_%D0%B6%D0%B8%D0%B2%D0%BE%D1%82%D0%BD%D1%8B%D1%85" TargetMode="External"/><Relationship Id="rId4" Type="http://schemas.openxmlformats.org/officeDocument/2006/relationships/hyperlink" Target="http://ru.wikipedia.org/wiki/%D0%91%D0%B8%D0%BE%D0%BB%D0%BE%D0%B3%D0%B8%D1%87%D0%B5%D1%81%D0%BA%D0%B8%D0%B9_%D0%B2%D0%B8%D0%B4" TargetMode="External"/><Relationship Id="rId9" Type="http://schemas.openxmlformats.org/officeDocument/2006/relationships/hyperlink" Target="http://ru.wikipedia.org/wiki/%D0%9A%D0%B8%D1%81%D0%BB%D0%BE%D1%80%D0%BE%D0%B4" TargetMode="External"/><Relationship Id="rId14" Type="http://schemas.openxmlformats.org/officeDocument/2006/relationships/hyperlink" Target="http://ru.wikipedia.org/wiki/%D0%9F%D0%B8%D1%89%D0%B5%D0%B2%D0%B0%D1%8F_%D1%86%D0%B5%D0%BF%D1%8C" TargetMode="External"/><Relationship Id="rId22" Type="http://schemas.openxmlformats.org/officeDocument/2006/relationships/hyperlink" Target="http://ru.wikipedia.org/wiki/%D0%A5%D0%B0%D1%80%D0%B8%D1%83%D1%81%D1%8B" TargetMode="External"/><Relationship Id="rId27" Type="http://schemas.openxmlformats.org/officeDocument/2006/relationships/hyperlink" Target="http://ru.wikipedia.org/wiki/%D0%A9%D1%83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728192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Озеро Байкал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228536"/>
            <a:ext cx="2952328" cy="3152792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Гутор</a:t>
            </a:r>
            <a:r>
              <a:rPr lang="ru-RU" dirty="0" smtClean="0"/>
              <a:t> Г.Н.</a:t>
            </a:r>
          </a:p>
          <a:p>
            <a:pPr algn="l"/>
            <a:r>
              <a:rPr lang="ru-RU" dirty="0" smtClean="0"/>
              <a:t>Учитель географии</a:t>
            </a:r>
          </a:p>
          <a:p>
            <a:pPr algn="l"/>
            <a:r>
              <a:rPr lang="ru-RU" dirty="0" smtClean="0"/>
              <a:t>Школы №4</a:t>
            </a:r>
          </a:p>
          <a:p>
            <a:pPr algn="l"/>
            <a:r>
              <a:rPr lang="ru-RU" dirty="0" err="1" smtClean="0"/>
              <a:t>с.Киевка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  <a:latin typeface="Verdana" pitchFamily="34" charset="0"/>
              </a:rPr>
              <a:t>Эпишура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                   ГОЛОМЯНКА</a:t>
            </a:r>
            <a:endParaRPr lang="ru-RU" sz="3200" dirty="0"/>
          </a:p>
        </p:txBody>
      </p:sp>
      <p:pic>
        <p:nvPicPr>
          <p:cNvPr id="4" name="Picture 3" descr="эпишура байкальс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285860"/>
            <a:ext cx="3714776" cy="3792167"/>
          </a:xfrm>
        </p:spPr>
      </p:pic>
      <p:pic>
        <p:nvPicPr>
          <p:cNvPr id="5" name="Picture 3" descr="голомя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2000240"/>
            <a:ext cx="4062507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hlink"/>
                </a:solidFill>
                <a:latin typeface="Verdana" pitchFamily="34" charset="0"/>
              </a:rPr>
              <a:t>Омуль         Байкальский осетр</a:t>
            </a:r>
            <a:endParaRPr lang="ru-RU" sz="3200" dirty="0"/>
          </a:p>
        </p:txBody>
      </p:sp>
      <p:pic>
        <p:nvPicPr>
          <p:cNvPr id="4" name="Picture 3" descr="ому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428868"/>
            <a:ext cx="3643311" cy="3500463"/>
          </a:xfrm>
          <a:ln>
            <a:solidFill>
              <a:schemeClr val="tx1"/>
            </a:solidFill>
          </a:ln>
        </p:spPr>
      </p:pic>
      <p:pic>
        <p:nvPicPr>
          <p:cNvPr id="5" name="Picture 3" descr="байкальский ос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1643050"/>
            <a:ext cx="4741340" cy="36433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  <a:latin typeface="Verdana" pitchFamily="34" charset="0"/>
              </a:rPr>
              <a:t>Байкальская нерпа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6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79945"/>
            <a:ext cx="7678761" cy="51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hayki_v_Chivyrkuyskom_zal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5"/>
            <a:ext cx="4970921" cy="3287859"/>
          </a:xfrm>
        </p:spPr>
      </p:pic>
      <p:pic>
        <p:nvPicPr>
          <p:cNvPr id="5" name="Рисунок 4" descr="Байкал_2008_вид_с_соп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418459" cy="3313844"/>
          </a:xfrm>
          <a:prstGeom prst="rect">
            <a:avLst/>
          </a:prstGeom>
        </p:spPr>
      </p:pic>
      <p:pic>
        <p:nvPicPr>
          <p:cNvPr id="6" name="Picture 5" descr="huc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79141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alery_1206712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39560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Подготовьте сообщение об особенностях природы Байкала.</a:t>
            </a:r>
            <a:endParaRPr lang="ru-RU" dirty="0"/>
          </a:p>
        </p:txBody>
      </p:sp>
      <p:pic>
        <p:nvPicPr>
          <p:cNvPr id="4" name="Picture 4" descr="Lubomirskia2_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2714620"/>
            <a:ext cx="3857652" cy="3455987"/>
          </a:xfrm>
          <a:prstGeom prst="rect">
            <a:avLst/>
          </a:prstGeom>
        </p:spPr>
      </p:pic>
      <p:pic>
        <p:nvPicPr>
          <p:cNvPr id="5" name="Picture 3" descr="моллю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3214686"/>
            <a:ext cx="3676660" cy="347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224136"/>
          </a:xfrm>
        </p:spPr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3818704" cy="500553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Байкал находится в центре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2" tooltip="Азия"/>
              </a:rPr>
              <a:t>Азиатского континента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. Озеро протянулось с северо-востока на юго-запад на 620 км в виде гигантского полумесяца. Ширина Байкала колеблется в пределах от 24 до 79 км. Дно Байкала на 1167 метров ниже уровня Мирового океана, а зеркало его вод — на 453 метра выше.</a:t>
            </a:r>
          </a:p>
          <a:p>
            <a:pPr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Площадь водной поверхности Байкала — 31 722 км² (без учёта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3" tooltip="Остров"/>
              </a:rPr>
              <a:t>островов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Длина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4" tooltip="Береговая линия"/>
              </a:rPr>
              <a:t>береговой линии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 — 2100 км.</a:t>
            </a:r>
          </a:p>
          <a:p>
            <a:pPr>
              <a:buNone/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Озеро находится в своеобразной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5" tooltip="Котловина"/>
              </a:rPr>
              <a:t>котловине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, со всех сторон окружённой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6" tooltip="Горный хребет"/>
              </a:rPr>
              <a:t>горными хребтами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 и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7" tooltip="Сопка"/>
              </a:rPr>
              <a:t>сопками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. При этом западное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8" tooltip="Побережье"/>
              </a:rPr>
              <a:t>побережье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 — скалистое и обрывистое, 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hlinkClick r:id="rId9" tooltip="Рельеф"/>
              </a:rPr>
              <a:t>рельеф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 восточного побережья — более пологий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2b124c6ee83c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1428736"/>
            <a:ext cx="4214842" cy="4821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549237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136904" cy="612068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Байкал — </a:t>
            </a:r>
            <a:r>
              <a:rPr lang="ru-RU" b="1" dirty="0" smtClean="0">
                <a:solidFill>
                  <a:schemeClr val="bg1"/>
                </a:solidFill>
                <a:hlinkClick r:id="rId3" tooltip="Список глубочайших озёр мира"/>
              </a:rPr>
              <a:t>самое глубокое озеро на Земле</a:t>
            </a:r>
            <a:r>
              <a:rPr lang="ru-RU" b="1" dirty="0" smtClean="0">
                <a:solidFill>
                  <a:schemeClr val="bg1"/>
                </a:solidFill>
              </a:rPr>
              <a:t>. Современное значение максимальной </a:t>
            </a:r>
            <a:r>
              <a:rPr lang="ru-RU" b="1" dirty="0" smtClean="0">
                <a:solidFill>
                  <a:schemeClr val="bg1"/>
                </a:solidFill>
                <a:hlinkClick r:id="rId4" tooltip="Глубина (водоёма) (страница отсутствует)"/>
              </a:rPr>
              <a:t>глубины</a:t>
            </a:r>
            <a:r>
              <a:rPr lang="ru-RU" b="1" dirty="0" smtClean="0">
                <a:solidFill>
                  <a:schemeClr val="bg1"/>
                </a:solidFill>
              </a:rPr>
              <a:t> озера — 1642 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Если учесть, что водная гладь озера находится на высоте 455,5 м над </a:t>
            </a:r>
            <a:r>
              <a:rPr lang="ru-RU" b="1" dirty="0" smtClean="0">
                <a:solidFill>
                  <a:schemeClr val="bg1"/>
                </a:solidFill>
                <a:hlinkClick r:id="rId5" tooltip="Уровень моря"/>
              </a:rPr>
              <a:t>уровнем моря</a:t>
            </a:r>
            <a:r>
              <a:rPr lang="ru-RU" b="1" dirty="0" smtClean="0">
                <a:solidFill>
                  <a:schemeClr val="bg1"/>
                </a:solidFill>
              </a:rPr>
              <a:t>, то нижняя точка </a:t>
            </a:r>
            <a:r>
              <a:rPr lang="ru-RU" b="1" dirty="0" smtClean="0">
                <a:solidFill>
                  <a:schemeClr val="bg1"/>
                </a:solidFill>
                <a:hlinkClick r:id="rId6" tooltip="Котловина"/>
              </a:rPr>
              <a:t>котловины</a:t>
            </a:r>
            <a:r>
              <a:rPr lang="ru-RU" b="1" dirty="0" smtClean="0">
                <a:solidFill>
                  <a:schemeClr val="bg1"/>
                </a:solidFill>
              </a:rPr>
              <a:t> лежит на 1186,5 м ниже уровня </a:t>
            </a:r>
            <a:r>
              <a:rPr lang="ru-RU" b="1" dirty="0" smtClean="0">
                <a:solidFill>
                  <a:schemeClr val="bg1"/>
                </a:solidFill>
                <a:hlinkClick r:id="rId7" tooltip="Мировой океан"/>
              </a:rPr>
              <a:t>мирового океана</a:t>
            </a:r>
            <a:r>
              <a:rPr lang="ru-RU" b="1" dirty="0" smtClean="0">
                <a:solidFill>
                  <a:schemeClr val="bg1"/>
                </a:solidFill>
              </a:rPr>
              <a:t>, что делает чашу Байкала также одной из самых глубоких материковых </a:t>
            </a:r>
            <a:r>
              <a:rPr lang="ru-RU" b="1" dirty="0" smtClean="0">
                <a:solidFill>
                  <a:schemeClr val="bg1"/>
                </a:solidFill>
                <a:hlinkClick r:id="rId8" tooltip="Впадина"/>
              </a:rPr>
              <a:t>впадин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Средняя </a:t>
            </a:r>
            <a:r>
              <a:rPr lang="ru-RU" b="1" dirty="0" smtClean="0">
                <a:solidFill>
                  <a:schemeClr val="bg1"/>
                </a:solidFill>
                <a:hlinkClick r:id="rId4" tooltip="Глубина (водоёма) (страница отсутствует)"/>
              </a:rPr>
              <a:t>глубина</a:t>
            </a:r>
            <a:r>
              <a:rPr lang="ru-RU" b="1" dirty="0" smtClean="0">
                <a:solidFill>
                  <a:schemeClr val="bg1"/>
                </a:solidFill>
              </a:rPr>
              <a:t> озера также очень велика — 744,4 м. Она превышает максимальные глубины многих </a:t>
            </a:r>
            <a:r>
              <a:rPr lang="ru-RU" b="1" u="sng" dirty="0" smtClean="0">
                <a:solidFill>
                  <a:schemeClr val="bg1"/>
                </a:solidFill>
                <a:hlinkClick r:id="rId3" tooltip="Список глубочайших озёр мира"/>
              </a:rPr>
              <a:t>очень глубоких озёр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06434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Объём 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Запасы </a:t>
            </a:r>
            <a:r>
              <a:rPr lang="ru-RU" sz="2400" dirty="0" smtClean="0">
                <a:solidFill>
                  <a:schemeClr val="bg1"/>
                </a:solidFill>
                <a:hlinkClick r:id="rId3" tooltip="Вода"/>
              </a:rPr>
              <a:t>воды</a:t>
            </a:r>
            <a:r>
              <a:rPr lang="ru-RU" sz="2400" dirty="0" smtClean="0">
                <a:solidFill>
                  <a:schemeClr val="bg1"/>
                </a:solidFill>
              </a:rPr>
              <a:t> в Байкале гигантские — 23 615,39 км³ (около 19 % мировых запасов озерной </a:t>
            </a:r>
            <a:r>
              <a:rPr lang="ru-RU" sz="2400" dirty="0" smtClean="0">
                <a:solidFill>
                  <a:schemeClr val="bg1"/>
                </a:solidFill>
                <a:hlinkClick r:id="rId4" tooltip="Пресная вода"/>
              </a:rPr>
              <a:t>пресной воды</a:t>
            </a:r>
            <a:r>
              <a:rPr lang="ru-RU" sz="2400" dirty="0" smtClean="0">
                <a:solidFill>
                  <a:schemeClr val="bg1"/>
                </a:solidFill>
              </a:rPr>
              <a:t> — во всех пресных </a:t>
            </a:r>
            <a:r>
              <a:rPr lang="ru-RU" sz="2400" dirty="0" smtClean="0">
                <a:solidFill>
                  <a:schemeClr val="bg1"/>
                </a:solidFill>
                <a:hlinkClick r:id="rId5" tooltip="Озеро"/>
              </a:rPr>
              <a:t>озёрах</a:t>
            </a:r>
            <a:r>
              <a:rPr lang="ru-RU" sz="2400" dirty="0" smtClean="0">
                <a:solidFill>
                  <a:schemeClr val="bg1"/>
                </a:solidFill>
              </a:rPr>
              <a:t> мира содержится 123 тыс. км³ воды). По объёму запасов воды Байкал занимает второе место в мире среди озёр, уступая лишь </a:t>
            </a:r>
            <a:r>
              <a:rPr lang="ru-RU" sz="2400" dirty="0" smtClean="0">
                <a:solidFill>
                  <a:schemeClr val="bg1"/>
                </a:solidFill>
                <a:hlinkClick r:id="rId6" tooltip="Каспийское море"/>
              </a:rPr>
              <a:t>Каспийскому морю</a:t>
            </a:r>
            <a:r>
              <a:rPr lang="ru-RU" sz="2400" dirty="0" smtClean="0">
                <a:solidFill>
                  <a:schemeClr val="bg1"/>
                </a:solidFill>
              </a:rPr>
              <a:t>, однако в Каспийском море вода солёная. В Байкале воды больше, чем во всех вместе взятых пяти </a:t>
            </a:r>
            <a:r>
              <a:rPr lang="ru-RU" sz="2400" dirty="0" smtClean="0">
                <a:solidFill>
                  <a:schemeClr val="bg1"/>
                </a:solidFill>
                <a:hlinkClick r:id="rId7" tooltip="Великие озёра"/>
              </a:rPr>
              <a:t>Великих озёрах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(</a:t>
            </a:r>
            <a:r>
              <a:rPr lang="ru-RU" sz="2400" dirty="0" smtClean="0">
                <a:solidFill>
                  <a:schemeClr val="bg1"/>
                </a:solidFill>
                <a:hlinkClick r:id="rId8" tooltip="Верхнее (озеро)"/>
              </a:rPr>
              <a:t>Верхнее</a:t>
            </a:r>
            <a:r>
              <a:rPr lang="ru-RU" sz="2400" dirty="0" smtClean="0">
                <a:solidFill>
                  <a:schemeClr val="bg1"/>
                </a:solidFill>
              </a:rPr>
              <a:t>, </a:t>
            </a:r>
            <a:r>
              <a:rPr lang="ru-RU" sz="2400" dirty="0" smtClean="0">
                <a:solidFill>
                  <a:schemeClr val="bg1"/>
                </a:solidFill>
                <a:hlinkClick r:id="rId9" tooltip="Мичиган (озеро)"/>
              </a:rPr>
              <a:t>Мичиган</a:t>
            </a:r>
            <a:r>
              <a:rPr lang="ru-RU" sz="2400" dirty="0" smtClean="0">
                <a:solidFill>
                  <a:schemeClr val="bg1"/>
                </a:solidFill>
              </a:rPr>
              <a:t>, </a:t>
            </a:r>
            <a:r>
              <a:rPr lang="ru-RU" sz="2400" dirty="0" smtClean="0">
                <a:solidFill>
                  <a:schemeClr val="bg1"/>
                </a:solidFill>
                <a:hlinkClick r:id="rId10" tooltip="Гурон"/>
              </a:rPr>
              <a:t>Гурон</a:t>
            </a:r>
            <a:r>
              <a:rPr lang="ru-RU" sz="2400" dirty="0" smtClean="0">
                <a:solidFill>
                  <a:schemeClr val="bg1"/>
                </a:solidFill>
              </a:rPr>
              <a:t>, </a:t>
            </a:r>
            <a:r>
              <a:rPr lang="ru-RU" sz="2400" dirty="0" smtClean="0">
                <a:solidFill>
                  <a:schemeClr val="bg1"/>
                </a:solidFill>
                <a:hlinkClick r:id="rId11" tooltip="Эри (озеро)"/>
              </a:rPr>
              <a:t>Эри</a:t>
            </a:r>
            <a:r>
              <a:rPr lang="ru-RU" sz="2400" dirty="0" smtClean="0">
                <a:solidFill>
                  <a:schemeClr val="bg1"/>
                </a:solidFill>
              </a:rPr>
              <a:t>, </a:t>
            </a:r>
            <a:r>
              <a:rPr lang="ru-RU" sz="2400" dirty="0" smtClean="0">
                <a:solidFill>
                  <a:schemeClr val="bg1"/>
                </a:solidFill>
                <a:hlinkClick r:id="rId12" tooltip="Онтарио (озеро)"/>
              </a:rPr>
              <a:t>Онтарио</a:t>
            </a:r>
            <a:r>
              <a:rPr lang="ru-RU" sz="2400" dirty="0" smtClean="0">
                <a:solidFill>
                  <a:schemeClr val="bg1"/>
                </a:solidFill>
              </a:rPr>
              <a:t>), и в 23 раза больше, чем в </a:t>
            </a:r>
            <a:r>
              <a:rPr lang="ru-RU" sz="2400" dirty="0" smtClean="0">
                <a:solidFill>
                  <a:schemeClr val="bg1"/>
                </a:solidFill>
                <a:hlinkClick r:id="rId13" tooltip="Ладожское озеро"/>
              </a:rPr>
              <a:t>Ладожском озере</a:t>
            </a:r>
            <a:r>
              <a:rPr lang="ru-RU" sz="2400" baseline="300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Притоки и сток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В Байкал впадают 336 </a:t>
            </a:r>
            <a:r>
              <a:rPr lang="ru-RU" sz="3200" dirty="0" smtClean="0">
                <a:solidFill>
                  <a:schemeClr val="bg1"/>
                </a:solidFill>
                <a:hlinkClick r:id="rId3" tooltip="Река"/>
              </a:rPr>
              <a:t>рек</a:t>
            </a:r>
            <a:r>
              <a:rPr lang="ru-RU" sz="3200" dirty="0" smtClean="0">
                <a:solidFill>
                  <a:schemeClr val="bg1"/>
                </a:solidFill>
              </a:rPr>
              <a:t> и </a:t>
            </a:r>
            <a:r>
              <a:rPr lang="ru-RU" sz="3200" dirty="0" smtClean="0">
                <a:solidFill>
                  <a:schemeClr val="bg1"/>
                </a:solidFill>
                <a:hlinkClick r:id="rId4" tooltip="Ручей"/>
              </a:rPr>
              <a:t>ручьёв</a:t>
            </a:r>
            <a:r>
              <a:rPr lang="ru-RU" sz="3200" dirty="0" smtClean="0">
                <a:solidFill>
                  <a:schemeClr val="bg1"/>
                </a:solidFill>
              </a:rPr>
              <a:t>, однако это число учитывает лишь постоянные </a:t>
            </a:r>
            <a:r>
              <a:rPr lang="ru-RU" sz="3200" dirty="0" smtClean="0">
                <a:solidFill>
                  <a:schemeClr val="bg1"/>
                </a:solidFill>
                <a:hlinkClick r:id="rId5" tooltip="Приток"/>
              </a:rPr>
              <a:t>притоки</a:t>
            </a:r>
            <a:r>
              <a:rPr lang="ru-RU" sz="3200" dirty="0" smtClean="0">
                <a:solidFill>
                  <a:schemeClr val="bg1"/>
                </a:solidFill>
              </a:rPr>
              <a:t>. Самые крупные из них — </a:t>
            </a:r>
            <a:r>
              <a:rPr lang="ru-RU" sz="3200" dirty="0" smtClean="0">
                <a:solidFill>
                  <a:schemeClr val="bg1"/>
                </a:solidFill>
                <a:hlinkClick r:id="rId6" tooltip="Селенга"/>
              </a:rPr>
              <a:t>Селенга</a:t>
            </a:r>
            <a:r>
              <a:rPr lang="ru-RU" sz="3200" dirty="0" smtClean="0">
                <a:solidFill>
                  <a:schemeClr val="bg1"/>
                </a:solidFill>
              </a:rPr>
              <a:t>, </a:t>
            </a:r>
            <a:r>
              <a:rPr lang="ru-RU" sz="3200" u="sng" dirty="0" smtClean="0">
                <a:solidFill>
                  <a:schemeClr val="bg1"/>
                </a:solidFill>
                <a:hlinkClick r:id="rId7" tooltip="Верхняя Ангара"/>
              </a:rPr>
              <a:t>Верхняя </a:t>
            </a:r>
            <a:r>
              <a:rPr lang="ru-RU" sz="3200" u="sng" dirty="0" err="1" smtClean="0">
                <a:solidFill>
                  <a:schemeClr val="bg1"/>
                </a:solidFill>
                <a:hlinkClick r:id="rId7" tooltip="Верхняя Ангара"/>
              </a:rPr>
              <a:t>Ангара</a:t>
            </a:r>
            <a:r>
              <a:rPr lang="ru-RU" sz="3200" dirty="0" err="1" smtClean="0">
                <a:solidFill>
                  <a:schemeClr val="bg1"/>
                </a:solidFill>
              </a:rPr>
              <a:t>,</a:t>
            </a:r>
            <a:r>
              <a:rPr lang="ru-RU" sz="3200" dirty="0" err="1" smtClean="0">
                <a:solidFill>
                  <a:schemeClr val="bg1"/>
                </a:solidFill>
                <a:hlinkClick r:id="rId8" tooltip="Баргузин (река)"/>
              </a:rPr>
              <a:t>Баргузин</a:t>
            </a:r>
            <a:r>
              <a:rPr lang="ru-RU" sz="3200" dirty="0" smtClean="0">
                <a:solidFill>
                  <a:schemeClr val="bg1"/>
                </a:solidFill>
              </a:rPr>
              <a:t>, </a:t>
            </a:r>
            <a:r>
              <a:rPr lang="ru-RU" sz="3200" dirty="0" smtClean="0">
                <a:solidFill>
                  <a:schemeClr val="bg1"/>
                </a:solidFill>
                <a:hlinkClick r:id="rId9" tooltip="Турка (река, бассейн Байкала)"/>
              </a:rPr>
              <a:t>Турка</a:t>
            </a:r>
            <a:r>
              <a:rPr lang="ru-RU" sz="3200" dirty="0" smtClean="0">
                <a:solidFill>
                  <a:schemeClr val="bg1"/>
                </a:solidFill>
              </a:rPr>
              <a:t>, </a:t>
            </a:r>
            <a:r>
              <a:rPr lang="ru-RU" sz="3200" dirty="0" smtClean="0">
                <a:solidFill>
                  <a:schemeClr val="bg1"/>
                </a:solidFill>
                <a:hlinkClick r:id="rId10" tooltip="Снежная (река)"/>
              </a:rPr>
              <a:t>Снежная</a:t>
            </a:r>
            <a:r>
              <a:rPr lang="ru-RU" sz="3200" dirty="0" smtClean="0">
                <a:solidFill>
                  <a:schemeClr val="bg1"/>
                </a:solidFill>
              </a:rPr>
              <a:t>, </a:t>
            </a:r>
            <a:r>
              <a:rPr lang="ru-RU" sz="3200" dirty="0" err="1" smtClean="0">
                <a:solidFill>
                  <a:schemeClr val="bg1"/>
                </a:solidFill>
                <a:hlinkClick r:id="rId11" tooltip="Сарма (река)"/>
              </a:rPr>
              <a:t>Сарма</a:t>
            </a:r>
            <a:r>
              <a:rPr lang="ru-RU" sz="3200" dirty="0" smtClean="0">
                <a:solidFill>
                  <a:schemeClr val="bg1"/>
                </a:solidFill>
              </a:rPr>
              <a:t>. Из озера вытекает одна река — </a:t>
            </a:r>
            <a:r>
              <a:rPr lang="ru-RU" sz="3200" dirty="0" smtClean="0">
                <a:solidFill>
                  <a:schemeClr val="bg1"/>
                </a:solidFill>
                <a:hlinkClick r:id="rId12" tooltip="Ангара"/>
              </a:rPr>
              <a:t>Ангара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06434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Рельеф дна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5313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200" dirty="0" smtClean="0"/>
              <a:t>      </a:t>
            </a:r>
            <a:r>
              <a:rPr lang="ru-RU" sz="3200" dirty="0" smtClean="0">
                <a:solidFill>
                  <a:schemeClr val="bg1"/>
                </a:solidFill>
              </a:rPr>
              <a:t>Дно Байкала имеет ярко выраженный рельеф. Вдоль всего побережья Байкала в большей или меньшей степени развиты прибрежные мелководья (шельфы) и подводные склоны; выражено ложе трёх основных котловин озера; есть подводные банки и даже подводные хребты.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Котловина Байкала делится на три котловины: Южную, Среднюю и Северную, отделённые друг от друга двумя хребтами — Академическим и </a:t>
            </a:r>
            <a:r>
              <a:rPr lang="ru-RU" sz="3200" dirty="0" err="1" smtClean="0">
                <a:solidFill>
                  <a:schemeClr val="bg1"/>
                </a:solidFill>
              </a:rPr>
              <a:t>Селенгинским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Наиболее выразителен Академический хребет, протянувшийся от острова </a:t>
            </a:r>
            <a:r>
              <a:rPr lang="ru-RU" sz="3200" dirty="0" err="1" smtClean="0">
                <a:solidFill>
                  <a:schemeClr val="bg1"/>
                </a:solidFill>
                <a:hlinkClick r:id="rId3" tooltip="Ольхон"/>
              </a:rPr>
              <a:t>Ольхон</a:t>
            </a:r>
            <a:r>
              <a:rPr lang="ru-RU" sz="3200" dirty="0" smtClean="0">
                <a:solidFill>
                  <a:schemeClr val="bg1"/>
                </a:solidFill>
              </a:rPr>
              <a:t> к </a:t>
            </a:r>
            <a:r>
              <a:rPr lang="ru-RU" sz="3200" dirty="0" err="1" smtClean="0">
                <a:solidFill>
                  <a:schemeClr val="bg1"/>
                </a:solidFill>
                <a:hlinkClick r:id="rId4" tooltip="Ушканьи острова"/>
              </a:rPr>
              <a:t>Ушканьим</a:t>
            </a:r>
            <a:r>
              <a:rPr lang="ru-RU" sz="3200" dirty="0" smtClean="0">
                <a:solidFill>
                  <a:schemeClr val="bg1"/>
                </a:solidFill>
                <a:hlinkClick r:id="rId4" tooltip="Ушканьи острова"/>
              </a:rPr>
              <a:t> островам</a:t>
            </a:r>
            <a:r>
              <a:rPr lang="ru-RU" sz="3200" dirty="0" smtClean="0">
                <a:solidFill>
                  <a:schemeClr val="bg1"/>
                </a:solidFill>
              </a:rPr>
              <a:t>, которые являются его самой высокой частью. Протяжённость его около 100 км, максимальная высота над дном Байкала 1848 м. Толщина донных отложений в Байкале достигает около 6 тыс. метров, и, как установлено </a:t>
            </a:r>
            <a:r>
              <a:rPr lang="ru-RU" sz="3200" dirty="0" smtClean="0">
                <a:solidFill>
                  <a:schemeClr val="bg1"/>
                </a:solidFill>
                <a:hlinkClick r:id="rId5" tooltip="Гравиметрия (геодезия)"/>
              </a:rPr>
              <a:t>гравиметрической съёмкой</a:t>
            </a:r>
            <a:r>
              <a:rPr lang="ru-RU" sz="3200" dirty="0" smtClean="0">
                <a:solidFill>
                  <a:schemeClr val="bg1"/>
                </a:solidFill>
              </a:rPr>
              <a:t>, в Байкале затоплены одни из высочайших гор на Земле, высотой более 7000 м.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Baikal_1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Острова и полуострова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На Байкале </a:t>
            </a:r>
            <a:r>
              <a:rPr lang="ru-RU" sz="3200" dirty="0" smtClean="0">
                <a:solidFill>
                  <a:schemeClr val="bg1"/>
                </a:solidFill>
                <a:hlinkClick r:id="rId3" tooltip="Список островов России"/>
              </a:rPr>
              <a:t>27 островов</a:t>
            </a:r>
            <a:r>
              <a:rPr lang="ru-RU" sz="3200" dirty="0" smtClean="0">
                <a:solidFill>
                  <a:schemeClr val="bg1"/>
                </a:solidFill>
              </a:rPr>
              <a:t> (</a:t>
            </a:r>
            <a:r>
              <a:rPr lang="ru-RU" sz="3200" dirty="0" smtClean="0">
                <a:solidFill>
                  <a:schemeClr val="bg1"/>
                </a:solidFill>
                <a:hlinkClick r:id="rId4" tooltip="Ушканьи острова"/>
              </a:rPr>
              <a:t>Ушканьи острова</a:t>
            </a:r>
            <a:r>
              <a:rPr lang="ru-RU" sz="3200" dirty="0" smtClean="0">
                <a:solidFill>
                  <a:schemeClr val="bg1"/>
                </a:solidFill>
              </a:rPr>
              <a:t>, остров </a:t>
            </a:r>
            <a:r>
              <a:rPr lang="ru-RU" sz="3200" dirty="0" smtClean="0">
                <a:solidFill>
                  <a:schemeClr val="bg1"/>
                </a:solidFill>
                <a:hlinkClick r:id="rId5" tooltip="Ольхон"/>
              </a:rPr>
              <a:t>Ольхон</a:t>
            </a:r>
            <a:r>
              <a:rPr lang="ru-RU" sz="3200" dirty="0" smtClean="0">
                <a:solidFill>
                  <a:schemeClr val="bg1"/>
                </a:solidFill>
              </a:rPr>
              <a:t>, остров </a:t>
            </a:r>
            <a:r>
              <a:rPr lang="ru-RU" sz="3200" dirty="0" smtClean="0">
                <a:solidFill>
                  <a:schemeClr val="bg1"/>
                </a:solidFill>
                <a:hlinkClick r:id="rId6" tooltip="Ярки (остров, Байкал)"/>
              </a:rPr>
              <a:t>Ярки</a:t>
            </a:r>
            <a:r>
              <a:rPr lang="ru-RU" sz="3200" dirty="0" smtClean="0">
                <a:solidFill>
                  <a:schemeClr val="bg1"/>
                </a:solidFill>
              </a:rPr>
              <a:t> и другие). Самый крупный из них — </a:t>
            </a:r>
            <a:r>
              <a:rPr lang="ru-RU" sz="3200" dirty="0" err="1" smtClean="0">
                <a:solidFill>
                  <a:schemeClr val="bg1"/>
                </a:solidFill>
              </a:rPr>
              <a:t>Ольхон</a:t>
            </a:r>
            <a:r>
              <a:rPr lang="ru-RU" sz="3200" dirty="0" smtClean="0">
                <a:solidFill>
                  <a:schemeClr val="bg1"/>
                </a:solidFill>
              </a:rPr>
              <a:t> (71 км в длину и 12 км в ширину, расположен почти в центре озера у его западного побережья, площадь — 729 км², по другим данным — 700 км²). Крупнейший </a:t>
            </a:r>
            <a:r>
              <a:rPr lang="ru-RU" sz="3200" dirty="0" smtClean="0">
                <a:solidFill>
                  <a:schemeClr val="bg1"/>
                </a:solidFill>
                <a:hlinkClick r:id="rId7" tooltip="Полуостров"/>
              </a:rPr>
              <a:t>полуостров</a:t>
            </a:r>
            <a:r>
              <a:rPr lang="ru-RU" sz="3200" dirty="0" smtClean="0">
                <a:solidFill>
                  <a:schemeClr val="bg1"/>
                </a:solidFill>
              </a:rPr>
              <a:t> — </a:t>
            </a:r>
            <a:r>
              <a:rPr lang="ru-RU" sz="3200" dirty="0" smtClean="0">
                <a:solidFill>
                  <a:schemeClr val="bg1"/>
                </a:solidFill>
                <a:hlinkClick r:id="rId8" tooltip="Святой Нос (полуостров, Бурятия)"/>
              </a:rPr>
              <a:t>Святой Нос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5020_0048g52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5020_0048g52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Растительный и животный мир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136904" cy="594928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По данным </a:t>
            </a:r>
            <a:r>
              <a:rPr lang="ru-RU" sz="3800" dirty="0" smtClean="0">
                <a:solidFill>
                  <a:schemeClr val="bg1"/>
                </a:solidFill>
                <a:hlinkClick r:id="rId3" tooltip="Лимнологический институт СО РАН"/>
              </a:rPr>
              <a:t>Лимнологического института Сибирского отделения РАН</a:t>
            </a:r>
            <a:r>
              <a:rPr lang="ru-RU" sz="3800" dirty="0" smtClean="0">
                <a:solidFill>
                  <a:schemeClr val="bg1"/>
                </a:solidFill>
              </a:rPr>
              <a:t>, в Байкале обитает 2630 </a:t>
            </a:r>
            <a:r>
              <a:rPr lang="ru-RU" sz="3800" dirty="0" smtClean="0">
                <a:solidFill>
                  <a:schemeClr val="bg1"/>
                </a:solidFill>
                <a:hlinkClick r:id="rId4" tooltip="Биологический вид"/>
              </a:rPr>
              <a:t>видов</a:t>
            </a:r>
            <a:r>
              <a:rPr lang="ru-RU" sz="3800" dirty="0" smtClean="0">
                <a:solidFill>
                  <a:schemeClr val="bg1"/>
                </a:solidFill>
              </a:rPr>
              <a:t> и разновидностей </a:t>
            </a:r>
            <a:r>
              <a:rPr lang="ru-RU" sz="3800" dirty="0" smtClean="0">
                <a:solidFill>
                  <a:schemeClr val="bg1"/>
                </a:solidFill>
                <a:hlinkClick r:id="rId5" tooltip="Растения"/>
              </a:rPr>
              <a:t>растений</a:t>
            </a:r>
            <a:r>
              <a:rPr lang="ru-RU" sz="3800" dirty="0" smtClean="0">
                <a:solidFill>
                  <a:schemeClr val="bg1"/>
                </a:solidFill>
              </a:rPr>
              <a:t> и </a:t>
            </a:r>
            <a:r>
              <a:rPr lang="ru-RU" sz="3800" dirty="0" smtClean="0">
                <a:solidFill>
                  <a:schemeClr val="bg1"/>
                </a:solidFill>
                <a:hlinkClick r:id="rId6" tooltip="Животные"/>
              </a:rPr>
              <a:t>животных</a:t>
            </a:r>
            <a:r>
              <a:rPr lang="ru-RU" sz="3800" dirty="0" smtClean="0">
                <a:solidFill>
                  <a:schemeClr val="bg1"/>
                </a:solidFill>
              </a:rPr>
              <a:t>, 2/3 которых являются </a:t>
            </a:r>
            <a:r>
              <a:rPr lang="ru-RU" sz="3800" dirty="0" smtClean="0">
                <a:solidFill>
                  <a:schemeClr val="bg1"/>
                </a:solidFill>
                <a:hlinkClick r:id="rId7" tooltip="Эндемик"/>
              </a:rPr>
              <a:t>эндемиками</a:t>
            </a:r>
            <a:r>
              <a:rPr lang="ru-RU" sz="3800" dirty="0" smtClean="0">
                <a:solidFill>
                  <a:schemeClr val="bg1"/>
                </a:solidFill>
              </a:rPr>
              <a:t>, то есть обитают </a:t>
            </a:r>
            <a:r>
              <a:rPr lang="ru-RU" sz="3800" i="1" dirty="0" smtClean="0">
                <a:solidFill>
                  <a:schemeClr val="bg1"/>
                </a:solidFill>
              </a:rPr>
              <a:t>только</a:t>
            </a:r>
            <a:r>
              <a:rPr lang="ru-RU" sz="3800" dirty="0" smtClean="0">
                <a:solidFill>
                  <a:schemeClr val="bg1"/>
                </a:solidFill>
              </a:rPr>
              <a:t> в этом </a:t>
            </a:r>
            <a:r>
              <a:rPr lang="ru-RU" sz="3800" dirty="0" smtClean="0">
                <a:solidFill>
                  <a:schemeClr val="bg1"/>
                </a:solidFill>
                <a:hlinkClick r:id="rId8" tooltip="Водоём"/>
              </a:rPr>
              <a:t>водоёме</a:t>
            </a:r>
            <a:r>
              <a:rPr lang="ru-RU" sz="3800" dirty="0" smtClean="0">
                <a:solidFill>
                  <a:schemeClr val="bg1"/>
                </a:solidFill>
              </a:rPr>
              <a:t>. К таковым относятся около 1000 </a:t>
            </a:r>
            <a:r>
              <a:rPr lang="ru-RU" sz="3800" dirty="0" err="1" smtClean="0">
                <a:solidFill>
                  <a:schemeClr val="bg1"/>
                </a:solidFill>
              </a:rPr>
              <a:t>эндемичных</a:t>
            </a:r>
            <a:r>
              <a:rPr lang="ru-RU" sz="3800" dirty="0" smtClean="0">
                <a:solidFill>
                  <a:schemeClr val="bg1"/>
                </a:solidFill>
              </a:rPr>
              <a:t> видов, 96 родов, 11 семейств и подсемейств-эндемиков. 27 видов рыб Байкала нигде более не встречаются Такое обилие живых организмов объясняется большим содержанием </a:t>
            </a:r>
            <a:r>
              <a:rPr lang="ru-RU" sz="3800" dirty="0" smtClean="0">
                <a:solidFill>
                  <a:schemeClr val="bg1"/>
                </a:solidFill>
                <a:hlinkClick r:id="rId9" tooltip="Кислород"/>
              </a:rPr>
              <a:t>кислорода</a:t>
            </a:r>
            <a:r>
              <a:rPr lang="ru-RU" sz="3800" dirty="0" smtClean="0">
                <a:solidFill>
                  <a:schemeClr val="bg1"/>
                </a:solidFill>
              </a:rPr>
              <a:t> во всей толще байкальской </a:t>
            </a:r>
            <a:r>
              <a:rPr lang="ru-RU" sz="3800" dirty="0" smtClean="0">
                <a:solidFill>
                  <a:schemeClr val="bg1"/>
                </a:solidFill>
                <a:hlinkClick r:id="rId10" tooltip="Вода"/>
              </a:rPr>
              <a:t>воды</a:t>
            </a:r>
            <a:r>
              <a:rPr lang="ru-RU" sz="3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Рачок </a:t>
            </a:r>
            <a:r>
              <a:rPr lang="ru-RU" sz="3800" dirty="0" err="1" smtClean="0">
                <a:solidFill>
                  <a:schemeClr val="bg1"/>
                </a:solidFill>
                <a:hlinkClick r:id="rId11" tooltip="Байкальская эпишура"/>
              </a:rPr>
              <a:t>эпишура</a:t>
            </a:r>
            <a:r>
              <a:rPr lang="ru-RU" sz="3800" dirty="0" smtClean="0">
                <a:solidFill>
                  <a:schemeClr val="bg1"/>
                </a:solidFill>
              </a:rPr>
              <a:t> — эндемик Байкала — составляет до 80 % </a:t>
            </a:r>
            <a:r>
              <a:rPr lang="ru-RU" sz="3800" dirty="0" smtClean="0">
                <a:solidFill>
                  <a:schemeClr val="bg1"/>
                </a:solidFill>
                <a:hlinkClick r:id="rId12" tooltip="Биомасса"/>
              </a:rPr>
              <a:t>биомассы</a:t>
            </a:r>
            <a:r>
              <a:rPr lang="ru-RU" sz="3800" dirty="0" smtClean="0">
                <a:solidFill>
                  <a:schemeClr val="bg1"/>
                </a:solidFill>
              </a:rPr>
              <a:t> </a:t>
            </a:r>
            <a:r>
              <a:rPr lang="ru-RU" sz="3800" dirty="0" smtClean="0">
                <a:solidFill>
                  <a:schemeClr val="bg1"/>
                </a:solidFill>
                <a:hlinkClick r:id="rId13" tooltip="Планктон"/>
              </a:rPr>
              <a:t>зоопланктона</a:t>
            </a:r>
            <a:r>
              <a:rPr lang="ru-RU" sz="3800" dirty="0" smtClean="0">
                <a:solidFill>
                  <a:schemeClr val="bg1"/>
                </a:solidFill>
              </a:rPr>
              <a:t> озера и является важнейшим звеном в </a:t>
            </a:r>
            <a:r>
              <a:rPr lang="ru-RU" sz="3800" dirty="0" smtClean="0">
                <a:solidFill>
                  <a:schemeClr val="bg1"/>
                </a:solidFill>
                <a:hlinkClick r:id="rId14" tooltip="Пищевая цепь"/>
              </a:rPr>
              <a:t>пищевой цепи</a:t>
            </a:r>
            <a:r>
              <a:rPr lang="ru-RU" sz="3800" dirty="0" smtClean="0">
                <a:solidFill>
                  <a:schemeClr val="bg1"/>
                </a:solidFill>
              </a:rPr>
              <a:t> водоёма. Он выполняет функцию фильтра: пропускает через себя воду, очищая её.</a:t>
            </a:r>
          </a:p>
          <a:p>
            <a:pPr algn="just">
              <a:buNone/>
            </a:pPr>
            <a:r>
              <a:rPr lang="ru-RU" sz="3800" dirty="0" smtClean="0">
                <a:solidFill>
                  <a:schemeClr val="bg1"/>
                </a:solidFill>
                <a:hlinkClick r:id="rId15" tooltip="Олигохеты озера Байкал"/>
              </a:rPr>
              <a:t>Байкальские олигохеты</a:t>
            </a:r>
            <a:r>
              <a:rPr lang="ru-RU" sz="3800" dirty="0" smtClean="0">
                <a:solidFill>
                  <a:schemeClr val="bg1"/>
                </a:solidFill>
              </a:rPr>
              <a:t>, 84.6 % из которых — эндемики, составляют до 70-90 % биомассы зообентоса и играют важную роль в процессах самоочищения озера и как кормовая база </a:t>
            </a:r>
            <a:r>
              <a:rPr lang="ru-RU" sz="3800" dirty="0" err="1" smtClean="0">
                <a:solidFill>
                  <a:schemeClr val="bg1"/>
                </a:solidFill>
              </a:rPr>
              <a:t>рыб-бентофагов</a:t>
            </a:r>
            <a:r>
              <a:rPr lang="ru-RU" sz="3800" dirty="0" smtClean="0">
                <a:solidFill>
                  <a:schemeClr val="bg1"/>
                </a:solidFill>
              </a:rPr>
              <a:t> и хищных беспозвоночных. Они участвуют в аэрации грунтов и минерализации органических веществ.</a:t>
            </a:r>
          </a:p>
          <a:p>
            <a:pPr algn="just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Наиболее интересна в Байкале </a:t>
            </a:r>
            <a:r>
              <a:rPr lang="ru-RU" sz="3800" dirty="0" smtClean="0">
                <a:solidFill>
                  <a:schemeClr val="bg1"/>
                </a:solidFill>
                <a:hlinkClick r:id="rId16" tooltip="Живорождение"/>
              </a:rPr>
              <a:t>живородящая</a:t>
            </a:r>
            <a:r>
              <a:rPr lang="ru-RU" sz="3800" dirty="0" smtClean="0">
                <a:solidFill>
                  <a:schemeClr val="bg1"/>
                </a:solidFill>
              </a:rPr>
              <a:t> рыба </a:t>
            </a:r>
            <a:r>
              <a:rPr lang="ru-RU" sz="3800" dirty="0" smtClean="0">
                <a:solidFill>
                  <a:schemeClr val="bg1"/>
                </a:solidFill>
                <a:hlinkClick r:id="rId17" tooltip="Голомянки"/>
              </a:rPr>
              <a:t>голомянка</a:t>
            </a:r>
            <a:r>
              <a:rPr lang="ru-RU" sz="3800" dirty="0" smtClean="0">
                <a:solidFill>
                  <a:schemeClr val="bg1"/>
                </a:solidFill>
              </a:rPr>
              <a:t>, тело которой содержит до 30 % </a:t>
            </a:r>
            <a:r>
              <a:rPr lang="ru-RU" sz="3800" dirty="0" smtClean="0">
                <a:solidFill>
                  <a:schemeClr val="bg1"/>
                </a:solidFill>
                <a:hlinkClick r:id="rId18" tooltip="Жиры"/>
              </a:rPr>
              <a:t>жира</a:t>
            </a:r>
            <a:r>
              <a:rPr lang="ru-RU" sz="3800" dirty="0" smtClean="0">
                <a:solidFill>
                  <a:schemeClr val="bg1"/>
                </a:solidFill>
              </a:rPr>
              <a:t>. Она удивляет биологов ежедневными кормовыми </a:t>
            </a:r>
            <a:r>
              <a:rPr lang="ru-RU" sz="3800" dirty="0" smtClean="0">
                <a:solidFill>
                  <a:schemeClr val="bg1"/>
                </a:solidFill>
                <a:hlinkClick r:id="rId19" tooltip="Миграция животных"/>
              </a:rPr>
              <a:t>миграциями</a:t>
            </a:r>
            <a:r>
              <a:rPr lang="ru-RU" sz="3800" dirty="0" smtClean="0">
                <a:solidFill>
                  <a:schemeClr val="bg1"/>
                </a:solidFill>
              </a:rPr>
              <a:t> из глубин на мелководье. Из </a:t>
            </a:r>
            <a:r>
              <a:rPr lang="ru-RU" sz="3800" dirty="0" smtClean="0">
                <a:solidFill>
                  <a:schemeClr val="bg1"/>
                </a:solidFill>
                <a:hlinkClick r:id="rId20" tooltip="Рыбы"/>
              </a:rPr>
              <a:t>рыб</a:t>
            </a:r>
            <a:r>
              <a:rPr lang="ru-RU" sz="3800" dirty="0" smtClean="0">
                <a:solidFill>
                  <a:schemeClr val="bg1"/>
                </a:solidFill>
              </a:rPr>
              <a:t> в Байкале водятся </a:t>
            </a:r>
            <a:r>
              <a:rPr lang="ru-RU" sz="3800" dirty="0" smtClean="0">
                <a:solidFill>
                  <a:schemeClr val="bg1"/>
                </a:solidFill>
                <a:hlinkClick r:id="rId21" tooltip="Байкальский омуль"/>
              </a:rPr>
              <a:t>байкальский омуль</a:t>
            </a:r>
            <a:r>
              <a:rPr lang="ru-RU" sz="3800" dirty="0" smtClean="0">
                <a:solidFill>
                  <a:schemeClr val="bg1"/>
                </a:solidFill>
              </a:rPr>
              <a:t>, </a:t>
            </a:r>
            <a:r>
              <a:rPr lang="ru-RU" sz="3800" dirty="0" smtClean="0">
                <a:solidFill>
                  <a:schemeClr val="bg1"/>
                </a:solidFill>
                <a:hlinkClick r:id="rId22" tooltip="Хариусы"/>
              </a:rPr>
              <a:t>хариус</a:t>
            </a:r>
            <a:r>
              <a:rPr lang="ru-RU" sz="3800" dirty="0" smtClean="0">
                <a:solidFill>
                  <a:schemeClr val="bg1"/>
                </a:solidFill>
              </a:rPr>
              <a:t>, </a:t>
            </a:r>
            <a:r>
              <a:rPr lang="ru-RU" sz="3800" dirty="0" smtClean="0">
                <a:solidFill>
                  <a:schemeClr val="bg1"/>
                </a:solidFill>
                <a:hlinkClick r:id="rId23" tooltip="Сиги"/>
              </a:rPr>
              <a:t>сиг</a:t>
            </a:r>
            <a:r>
              <a:rPr lang="ru-RU" sz="3800" dirty="0" smtClean="0">
                <a:solidFill>
                  <a:schemeClr val="bg1"/>
                </a:solidFill>
              </a:rPr>
              <a:t>, </a:t>
            </a:r>
            <a:r>
              <a:rPr lang="ru-RU" sz="3800" dirty="0" smtClean="0">
                <a:solidFill>
                  <a:schemeClr val="bg1"/>
                </a:solidFill>
                <a:hlinkClick r:id="rId24" tooltip="Байкальский осётр (страница отсутствует)"/>
              </a:rPr>
              <a:t>байкальский осётр</a:t>
            </a:r>
            <a:r>
              <a:rPr lang="ru-RU" sz="3800" dirty="0" smtClean="0">
                <a:solidFill>
                  <a:schemeClr val="bg1"/>
                </a:solidFill>
              </a:rPr>
              <a:t>,  </a:t>
            </a:r>
            <a:r>
              <a:rPr lang="ru-RU" sz="3800" dirty="0" smtClean="0">
                <a:solidFill>
                  <a:schemeClr val="bg1"/>
                </a:solidFill>
                <a:hlinkClick r:id="rId25" tooltip="Налим"/>
              </a:rPr>
              <a:t>налим</a:t>
            </a:r>
            <a:r>
              <a:rPr lang="ru-RU" sz="3800" dirty="0" smtClean="0">
                <a:solidFill>
                  <a:schemeClr val="bg1"/>
                </a:solidFill>
              </a:rPr>
              <a:t>, </a:t>
            </a:r>
            <a:r>
              <a:rPr lang="ru-RU" sz="3800" dirty="0" smtClean="0">
                <a:solidFill>
                  <a:schemeClr val="bg1"/>
                </a:solidFill>
                <a:hlinkClick r:id="rId26" tooltip="Обыкновенный таймень"/>
              </a:rPr>
              <a:t>таймень</a:t>
            </a:r>
            <a:r>
              <a:rPr lang="ru-RU" sz="3800" dirty="0" smtClean="0">
                <a:solidFill>
                  <a:schemeClr val="bg1"/>
                </a:solidFill>
              </a:rPr>
              <a:t>, </a:t>
            </a:r>
            <a:r>
              <a:rPr lang="ru-RU" sz="3800" dirty="0" smtClean="0">
                <a:solidFill>
                  <a:schemeClr val="bg1"/>
                </a:solidFill>
                <a:hlinkClick r:id="rId27" tooltip="Щуки"/>
              </a:rPr>
              <a:t>щука</a:t>
            </a:r>
            <a:r>
              <a:rPr lang="ru-RU" sz="3800" dirty="0" smtClean="0">
                <a:solidFill>
                  <a:schemeClr val="bg1"/>
                </a:solidFill>
              </a:rPr>
              <a:t> и другие. Байкал уникален среди </a:t>
            </a:r>
            <a:r>
              <a:rPr lang="ru-RU" sz="3800" dirty="0" smtClean="0">
                <a:solidFill>
                  <a:schemeClr val="bg1"/>
                </a:solidFill>
                <a:hlinkClick r:id="rId28" tooltip="Озеро"/>
              </a:rPr>
              <a:t>озёр</a:t>
            </a:r>
            <a:r>
              <a:rPr lang="ru-RU" sz="3800" dirty="0" smtClean="0">
                <a:solidFill>
                  <a:schemeClr val="bg1"/>
                </a:solidFill>
              </a:rPr>
              <a:t> тем, что на большой глубине здесь произрастают пресноводные </a:t>
            </a:r>
            <a:r>
              <a:rPr lang="ru-RU" sz="3800" dirty="0" smtClean="0">
                <a:solidFill>
                  <a:schemeClr val="bg1"/>
                </a:solidFill>
                <a:hlinkClick r:id="rId29" tooltip="Губки"/>
              </a:rPr>
              <a:t>губки</a:t>
            </a:r>
            <a:r>
              <a:rPr lang="ru-RU" sz="38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</TotalTime>
  <Words>122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Озеро Байкал</vt:lpstr>
      <vt:lpstr>Географическое положение</vt:lpstr>
      <vt:lpstr>Слайд 3</vt:lpstr>
      <vt:lpstr>Объём воды</vt:lpstr>
      <vt:lpstr>Притоки и сток </vt:lpstr>
      <vt:lpstr>Рельеф дна</vt:lpstr>
      <vt:lpstr>Острова и полуострова </vt:lpstr>
      <vt:lpstr>Слайд 8</vt:lpstr>
      <vt:lpstr>Растительный и животный мир</vt:lpstr>
      <vt:lpstr> Эпишура                             ГОЛОМЯНКА</vt:lpstr>
      <vt:lpstr>Омуль         Байкальский осетр</vt:lpstr>
      <vt:lpstr>Байкальская нерпа</vt:lpstr>
      <vt:lpstr>Слайд 13</vt:lpstr>
      <vt:lpstr>Д/З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</dc:title>
  <dc:creator>Admin</dc:creator>
  <cp:lastModifiedBy>UserXP</cp:lastModifiedBy>
  <cp:revision>14</cp:revision>
  <dcterms:created xsi:type="dcterms:W3CDTF">2012-03-25T10:40:40Z</dcterms:created>
  <dcterms:modified xsi:type="dcterms:W3CDTF">2014-02-22T20:10:47Z</dcterms:modified>
</cp:coreProperties>
</file>