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57" r:id="rId4"/>
    <p:sldId id="258" r:id="rId5"/>
    <p:sldId id="260" r:id="rId6"/>
    <p:sldId id="270" r:id="rId7"/>
    <p:sldId id="262" r:id="rId8"/>
    <p:sldId id="261" r:id="rId9"/>
    <p:sldId id="267" r:id="rId10"/>
    <p:sldId id="264" r:id="rId11"/>
    <p:sldId id="263" r:id="rId12"/>
    <p:sldId id="265" r:id="rId13"/>
    <p:sldId id="269" r:id="rId14"/>
    <p:sldId id="274" r:id="rId15"/>
    <p:sldId id="275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1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D18E77-BA79-4C1E-8851-0A2889D2A7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408310-0F6D-4EC6-8040-859EA0063151}">
      <dgm:prSet phldrT="[Текст]"/>
      <dgm:spPr/>
      <dgm:t>
        <a:bodyPr/>
        <a:lstStyle/>
        <a:p>
          <a:r>
            <a:rPr lang="ru-RU" dirty="0" smtClean="0"/>
            <a:t>клетка</a:t>
          </a:r>
          <a:endParaRPr lang="ru-RU" dirty="0"/>
        </a:p>
      </dgm:t>
    </dgm:pt>
    <dgm:pt modelId="{807426DA-2E55-41A8-B833-694FF172FEBE}" type="parTrans" cxnId="{C5874818-4A9C-4279-9762-9A7995F35963}">
      <dgm:prSet/>
      <dgm:spPr/>
      <dgm:t>
        <a:bodyPr/>
        <a:lstStyle/>
        <a:p>
          <a:endParaRPr lang="ru-RU"/>
        </a:p>
      </dgm:t>
    </dgm:pt>
    <dgm:pt modelId="{5A813AF2-4C4F-4D3B-A6A9-7882DD5E23FB}" type="sibTrans" cxnId="{C5874818-4A9C-4279-9762-9A7995F35963}">
      <dgm:prSet/>
      <dgm:spPr/>
      <dgm:t>
        <a:bodyPr/>
        <a:lstStyle/>
        <a:p>
          <a:endParaRPr lang="ru-RU"/>
        </a:p>
      </dgm:t>
    </dgm:pt>
    <dgm:pt modelId="{79085445-CA6F-4228-9E98-A77C948BE4DA}">
      <dgm:prSet phldrT="[Текст]"/>
      <dgm:spPr/>
      <dgm:t>
        <a:bodyPr/>
        <a:lstStyle/>
        <a:p>
          <a:r>
            <a:rPr lang="ru-RU" dirty="0" smtClean="0"/>
            <a:t>орган</a:t>
          </a:r>
          <a:endParaRPr lang="ru-RU" dirty="0"/>
        </a:p>
      </dgm:t>
    </dgm:pt>
    <dgm:pt modelId="{80284F8F-CEDE-4106-BD4A-879A28AA12FA}" type="parTrans" cxnId="{464CB340-BAF6-4B4E-B77B-6405D292377C}">
      <dgm:prSet/>
      <dgm:spPr/>
      <dgm:t>
        <a:bodyPr/>
        <a:lstStyle/>
        <a:p>
          <a:endParaRPr lang="ru-RU"/>
        </a:p>
      </dgm:t>
    </dgm:pt>
    <dgm:pt modelId="{61286E3B-C87F-4D48-9D38-739476664306}" type="sibTrans" cxnId="{464CB340-BAF6-4B4E-B77B-6405D292377C}">
      <dgm:prSet/>
      <dgm:spPr/>
      <dgm:t>
        <a:bodyPr/>
        <a:lstStyle/>
        <a:p>
          <a:endParaRPr lang="ru-RU"/>
        </a:p>
      </dgm:t>
    </dgm:pt>
    <dgm:pt modelId="{5737F1E2-2B49-4453-A9A7-2CBA56E6EAD3}">
      <dgm:prSet phldrT="[Текст]"/>
      <dgm:spPr/>
      <dgm:t>
        <a:bodyPr/>
        <a:lstStyle/>
        <a:p>
          <a:r>
            <a:rPr lang="ru-RU" dirty="0" smtClean="0"/>
            <a:t>система</a:t>
          </a:r>
        </a:p>
        <a:p>
          <a:r>
            <a:rPr lang="ru-RU" dirty="0" smtClean="0"/>
            <a:t>органов</a:t>
          </a:r>
          <a:endParaRPr lang="ru-RU" dirty="0"/>
        </a:p>
      </dgm:t>
    </dgm:pt>
    <dgm:pt modelId="{71D3B0D6-5C98-4D21-BFF1-957693BECDAA}" type="parTrans" cxnId="{701B462F-398A-4138-BC7A-44A62742A2CA}">
      <dgm:prSet/>
      <dgm:spPr/>
      <dgm:t>
        <a:bodyPr/>
        <a:lstStyle/>
        <a:p>
          <a:endParaRPr lang="ru-RU"/>
        </a:p>
      </dgm:t>
    </dgm:pt>
    <dgm:pt modelId="{539999ED-BBE8-4D6C-B72A-9F851FA8981A}" type="sibTrans" cxnId="{701B462F-398A-4138-BC7A-44A62742A2CA}">
      <dgm:prSet/>
      <dgm:spPr/>
      <dgm:t>
        <a:bodyPr/>
        <a:lstStyle/>
        <a:p>
          <a:endParaRPr lang="ru-RU"/>
        </a:p>
      </dgm:t>
    </dgm:pt>
    <dgm:pt modelId="{9CEB7645-F009-464E-AAA2-415D816E09F3}">
      <dgm:prSet phldrT="[Текст]"/>
      <dgm:spPr/>
      <dgm:t>
        <a:bodyPr/>
        <a:lstStyle/>
        <a:p>
          <a:r>
            <a:rPr lang="ru-RU" dirty="0" smtClean="0"/>
            <a:t>организм</a:t>
          </a:r>
          <a:endParaRPr lang="ru-RU" dirty="0"/>
        </a:p>
      </dgm:t>
    </dgm:pt>
    <dgm:pt modelId="{5D01A92E-C1BB-40EC-B292-5BDCCDE4EAA6}" type="sibTrans" cxnId="{A82ADF1B-887F-4469-8E1E-8DC50E08E228}">
      <dgm:prSet/>
      <dgm:spPr/>
      <dgm:t>
        <a:bodyPr/>
        <a:lstStyle/>
        <a:p>
          <a:endParaRPr lang="ru-RU"/>
        </a:p>
      </dgm:t>
    </dgm:pt>
    <dgm:pt modelId="{8B493F02-409B-4C17-8CD6-3195D026EB2B}" type="parTrans" cxnId="{A82ADF1B-887F-4469-8E1E-8DC50E08E228}">
      <dgm:prSet/>
      <dgm:spPr/>
      <dgm:t>
        <a:bodyPr/>
        <a:lstStyle/>
        <a:p>
          <a:endParaRPr lang="ru-RU"/>
        </a:p>
      </dgm:t>
    </dgm:pt>
    <dgm:pt modelId="{D80ED38B-2C15-476D-8F1A-9E744D64DF5F}">
      <dgm:prSet phldrT="[Текст]"/>
      <dgm:spPr/>
      <dgm:t>
        <a:bodyPr/>
        <a:lstStyle/>
        <a:p>
          <a:r>
            <a:rPr lang="ru-RU" dirty="0" smtClean="0"/>
            <a:t>ткань</a:t>
          </a:r>
          <a:endParaRPr lang="ru-RU" dirty="0"/>
        </a:p>
      </dgm:t>
    </dgm:pt>
    <dgm:pt modelId="{2CB92140-0088-4D34-BEE8-DB76264855C8}" type="parTrans" cxnId="{CD3D5427-7501-4443-B6FA-4E5318EC1877}">
      <dgm:prSet/>
      <dgm:spPr/>
      <dgm:t>
        <a:bodyPr/>
        <a:lstStyle/>
        <a:p>
          <a:endParaRPr lang="ru-RU"/>
        </a:p>
      </dgm:t>
    </dgm:pt>
    <dgm:pt modelId="{57F75283-5EE8-4AE9-86BE-D3B93FB638A6}" type="sibTrans" cxnId="{CD3D5427-7501-4443-B6FA-4E5318EC1877}">
      <dgm:prSet/>
      <dgm:spPr/>
      <dgm:t>
        <a:bodyPr/>
        <a:lstStyle/>
        <a:p>
          <a:endParaRPr lang="ru-RU"/>
        </a:p>
      </dgm:t>
    </dgm:pt>
    <dgm:pt modelId="{6FF8E3A7-F80E-4862-A9D3-EDC80428C418}" type="pres">
      <dgm:prSet presAssocID="{9ED18E77-BA79-4C1E-8851-0A2889D2A7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B2E87B-94A6-421E-9397-04C7D6929B81}" type="pres">
      <dgm:prSet presAssocID="{C9408310-0F6D-4EC6-8040-859EA0063151}" presName="parTxOnly" presStyleLbl="node1" presStyleIdx="0" presStyleCnt="5" custScaleY="1028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70C10-1873-429A-A353-DA8ED5AC4FAF}" type="pres">
      <dgm:prSet presAssocID="{5A813AF2-4C4F-4D3B-A6A9-7882DD5E23FB}" presName="parTxOnlySpace" presStyleCnt="0"/>
      <dgm:spPr/>
    </dgm:pt>
    <dgm:pt modelId="{E53282A5-519E-4A45-8226-A73F2D6E2713}" type="pres">
      <dgm:prSet presAssocID="{D80ED38B-2C15-476D-8F1A-9E744D64DF5F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D64F6-3F00-4855-A5B6-B75A72132C05}" type="pres">
      <dgm:prSet presAssocID="{57F75283-5EE8-4AE9-86BE-D3B93FB638A6}" presName="parTxOnlySpace" presStyleCnt="0"/>
      <dgm:spPr/>
    </dgm:pt>
    <dgm:pt modelId="{33BA3FC1-9B5C-429B-BD99-F17B2386BC0A}" type="pres">
      <dgm:prSet presAssocID="{79085445-CA6F-4228-9E98-A77C948BE4DA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B42B4-26BA-437D-AC97-E0A7FD800837}" type="pres">
      <dgm:prSet presAssocID="{61286E3B-C87F-4D48-9D38-739476664306}" presName="parTxOnlySpace" presStyleCnt="0"/>
      <dgm:spPr/>
    </dgm:pt>
    <dgm:pt modelId="{82B424D1-9E07-4A32-AE40-310D6F891148}" type="pres">
      <dgm:prSet presAssocID="{5737F1E2-2B49-4453-A9A7-2CBA56E6EAD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078A6-6A83-4622-BAC2-15A5EADBCC1C}" type="pres">
      <dgm:prSet presAssocID="{539999ED-BBE8-4D6C-B72A-9F851FA8981A}" presName="parTxOnlySpace" presStyleCnt="0"/>
      <dgm:spPr/>
    </dgm:pt>
    <dgm:pt modelId="{81819787-7AD6-4BA8-B5B9-7BE81668F12A}" type="pres">
      <dgm:prSet presAssocID="{9CEB7645-F009-464E-AAA2-415D816E09F3}" presName="parTxOnly" presStyleLbl="node1" presStyleIdx="4" presStyleCnt="5" custLinFactNeighborX="47875" custLinFactNeighborY="29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874818-4A9C-4279-9762-9A7995F35963}" srcId="{9ED18E77-BA79-4C1E-8851-0A2889D2A7A5}" destId="{C9408310-0F6D-4EC6-8040-859EA0063151}" srcOrd="0" destOrd="0" parTransId="{807426DA-2E55-41A8-B833-694FF172FEBE}" sibTransId="{5A813AF2-4C4F-4D3B-A6A9-7882DD5E23FB}"/>
    <dgm:cxn modelId="{464CB340-BAF6-4B4E-B77B-6405D292377C}" srcId="{9ED18E77-BA79-4C1E-8851-0A2889D2A7A5}" destId="{79085445-CA6F-4228-9E98-A77C948BE4DA}" srcOrd="2" destOrd="0" parTransId="{80284F8F-CEDE-4106-BD4A-879A28AA12FA}" sibTransId="{61286E3B-C87F-4D48-9D38-739476664306}"/>
    <dgm:cxn modelId="{0EAA13A9-7B93-475C-9EA4-534E3EB1A2F8}" type="presOf" srcId="{5737F1E2-2B49-4453-A9A7-2CBA56E6EAD3}" destId="{82B424D1-9E07-4A32-AE40-310D6F891148}" srcOrd="0" destOrd="0" presId="urn:microsoft.com/office/officeart/2005/8/layout/chevron1"/>
    <dgm:cxn modelId="{3050E494-D079-4090-BA5F-843C32EA51A9}" type="presOf" srcId="{9ED18E77-BA79-4C1E-8851-0A2889D2A7A5}" destId="{6FF8E3A7-F80E-4862-A9D3-EDC80428C418}" srcOrd="0" destOrd="0" presId="urn:microsoft.com/office/officeart/2005/8/layout/chevron1"/>
    <dgm:cxn modelId="{13684E55-CEF2-4FAA-8204-D92AC1BBD0E5}" type="presOf" srcId="{C9408310-0F6D-4EC6-8040-859EA0063151}" destId="{58B2E87B-94A6-421E-9397-04C7D6929B81}" srcOrd="0" destOrd="0" presId="urn:microsoft.com/office/officeart/2005/8/layout/chevron1"/>
    <dgm:cxn modelId="{701B462F-398A-4138-BC7A-44A62742A2CA}" srcId="{9ED18E77-BA79-4C1E-8851-0A2889D2A7A5}" destId="{5737F1E2-2B49-4453-A9A7-2CBA56E6EAD3}" srcOrd="3" destOrd="0" parTransId="{71D3B0D6-5C98-4D21-BFF1-957693BECDAA}" sibTransId="{539999ED-BBE8-4D6C-B72A-9F851FA8981A}"/>
    <dgm:cxn modelId="{CD3D5427-7501-4443-B6FA-4E5318EC1877}" srcId="{9ED18E77-BA79-4C1E-8851-0A2889D2A7A5}" destId="{D80ED38B-2C15-476D-8F1A-9E744D64DF5F}" srcOrd="1" destOrd="0" parTransId="{2CB92140-0088-4D34-BEE8-DB76264855C8}" sibTransId="{57F75283-5EE8-4AE9-86BE-D3B93FB638A6}"/>
    <dgm:cxn modelId="{1D16C8E4-72F4-4FC3-9B2F-155D074A2229}" type="presOf" srcId="{79085445-CA6F-4228-9E98-A77C948BE4DA}" destId="{33BA3FC1-9B5C-429B-BD99-F17B2386BC0A}" srcOrd="0" destOrd="0" presId="urn:microsoft.com/office/officeart/2005/8/layout/chevron1"/>
    <dgm:cxn modelId="{130B6EB9-167E-4986-9948-8D46800BB43B}" type="presOf" srcId="{D80ED38B-2C15-476D-8F1A-9E744D64DF5F}" destId="{E53282A5-519E-4A45-8226-A73F2D6E2713}" srcOrd="0" destOrd="0" presId="urn:microsoft.com/office/officeart/2005/8/layout/chevron1"/>
    <dgm:cxn modelId="{7B739901-BFC5-4CE2-8B98-B6512B4D6577}" type="presOf" srcId="{9CEB7645-F009-464E-AAA2-415D816E09F3}" destId="{81819787-7AD6-4BA8-B5B9-7BE81668F12A}" srcOrd="0" destOrd="0" presId="urn:microsoft.com/office/officeart/2005/8/layout/chevron1"/>
    <dgm:cxn modelId="{A82ADF1B-887F-4469-8E1E-8DC50E08E228}" srcId="{9ED18E77-BA79-4C1E-8851-0A2889D2A7A5}" destId="{9CEB7645-F009-464E-AAA2-415D816E09F3}" srcOrd="4" destOrd="0" parTransId="{8B493F02-409B-4C17-8CD6-3195D026EB2B}" sibTransId="{5D01A92E-C1BB-40EC-B292-5BDCCDE4EAA6}"/>
    <dgm:cxn modelId="{C200D304-6F30-41F2-92F1-6A5B0F66BFBC}" type="presParOf" srcId="{6FF8E3A7-F80E-4862-A9D3-EDC80428C418}" destId="{58B2E87B-94A6-421E-9397-04C7D6929B81}" srcOrd="0" destOrd="0" presId="urn:microsoft.com/office/officeart/2005/8/layout/chevron1"/>
    <dgm:cxn modelId="{5FD11D0C-FF59-4A62-A084-88D3CE868ACD}" type="presParOf" srcId="{6FF8E3A7-F80E-4862-A9D3-EDC80428C418}" destId="{5D370C10-1873-429A-A353-DA8ED5AC4FAF}" srcOrd="1" destOrd="0" presId="urn:microsoft.com/office/officeart/2005/8/layout/chevron1"/>
    <dgm:cxn modelId="{A9702754-52B2-460D-9FF2-F5E38B0995B9}" type="presParOf" srcId="{6FF8E3A7-F80E-4862-A9D3-EDC80428C418}" destId="{E53282A5-519E-4A45-8226-A73F2D6E2713}" srcOrd="2" destOrd="0" presId="urn:microsoft.com/office/officeart/2005/8/layout/chevron1"/>
    <dgm:cxn modelId="{166815F3-C411-4FBB-8E0C-ABE8D312E642}" type="presParOf" srcId="{6FF8E3A7-F80E-4862-A9D3-EDC80428C418}" destId="{2FFD64F6-3F00-4855-A5B6-B75A72132C05}" srcOrd="3" destOrd="0" presId="urn:microsoft.com/office/officeart/2005/8/layout/chevron1"/>
    <dgm:cxn modelId="{5D11AB70-FEA0-4FC1-A4F1-AE12C41D7B65}" type="presParOf" srcId="{6FF8E3A7-F80E-4862-A9D3-EDC80428C418}" destId="{33BA3FC1-9B5C-429B-BD99-F17B2386BC0A}" srcOrd="4" destOrd="0" presId="urn:microsoft.com/office/officeart/2005/8/layout/chevron1"/>
    <dgm:cxn modelId="{55B49320-E5B4-4699-AAF2-45CF3969A748}" type="presParOf" srcId="{6FF8E3A7-F80E-4862-A9D3-EDC80428C418}" destId="{D34B42B4-26BA-437D-AC97-E0A7FD800837}" srcOrd="5" destOrd="0" presId="urn:microsoft.com/office/officeart/2005/8/layout/chevron1"/>
    <dgm:cxn modelId="{E1DC998F-943C-422E-A671-641B03CD3F3D}" type="presParOf" srcId="{6FF8E3A7-F80E-4862-A9D3-EDC80428C418}" destId="{82B424D1-9E07-4A32-AE40-310D6F891148}" srcOrd="6" destOrd="0" presId="urn:microsoft.com/office/officeart/2005/8/layout/chevron1"/>
    <dgm:cxn modelId="{F40E6895-3AA0-494E-ABFA-55BCA8CBB1A8}" type="presParOf" srcId="{6FF8E3A7-F80E-4862-A9D3-EDC80428C418}" destId="{FF0078A6-6A83-4622-BAC2-15A5EADBCC1C}" srcOrd="7" destOrd="0" presId="urn:microsoft.com/office/officeart/2005/8/layout/chevron1"/>
    <dgm:cxn modelId="{65476C86-384D-4600-8F44-757CF2F49AA0}" type="presParOf" srcId="{6FF8E3A7-F80E-4862-A9D3-EDC80428C418}" destId="{81819787-7AD6-4BA8-B5B9-7BE81668F12A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2E87B-94A6-421E-9397-04C7D6929B81}">
      <dsp:nvSpPr>
        <dsp:cNvPr id="0" name=""/>
        <dsp:cNvSpPr/>
      </dsp:nvSpPr>
      <dsp:spPr>
        <a:xfrm>
          <a:off x="2009" y="2700300"/>
          <a:ext cx="1788169" cy="7353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клетка</a:t>
          </a:r>
          <a:endParaRPr lang="ru-RU" sz="1800" kern="1200" dirty="0"/>
        </a:p>
      </dsp:txBody>
      <dsp:txXfrm>
        <a:off x="369689" y="2700300"/>
        <a:ext cx="1052810" cy="735359"/>
      </dsp:txXfrm>
    </dsp:sp>
    <dsp:sp modelId="{E53282A5-519E-4A45-8226-A73F2D6E2713}">
      <dsp:nvSpPr>
        <dsp:cNvPr id="0" name=""/>
        <dsp:cNvSpPr/>
      </dsp:nvSpPr>
      <dsp:spPr>
        <a:xfrm>
          <a:off x="1611362" y="2710346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ткань</a:t>
          </a:r>
          <a:endParaRPr lang="ru-RU" sz="1800" kern="1200" dirty="0"/>
        </a:p>
      </dsp:txBody>
      <dsp:txXfrm>
        <a:off x="1968996" y="2710346"/>
        <a:ext cx="1072902" cy="715267"/>
      </dsp:txXfrm>
    </dsp:sp>
    <dsp:sp modelId="{33BA3FC1-9B5C-429B-BD99-F17B2386BC0A}">
      <dsp:nvSpPr>
        <dsp:cNvPr id="0" name=""/>
        <dsp:cNvSpPr/>
      </dsp:nvSpPr>
      <dsp:spPr>
        <a:xfrm>
          <a:off x="3220715" y="2710346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</a:t>
          </a:r>
          <a:endParaRPr lang="ru-RU" sz="1800" kern="1200" dirty="0"/>
        </a:p>
      </dsp:txBody>
      <dsp:txXfrm>
        <a:off x="3578349" y="2710346"/>
        <a:ext cx="1072902" cy="715267"/>
      </dsp:txXfrm>
    </dsp:sp>
    <dsp:sp modelId="{82B424D1-9E07-4A32-AE40-310D6F891148}">
      <dsp:nvSpPr>
        <dsp:cNvPr id="0" name=""/>
        <dsp:cNvSpPr/>
      </dsp:nvSpPr>
      <dsp:spPr>
        <a:xfrm>
          <a:off x="4830067" y="2710346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система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органов</a:t>
          </a:r>
          <a:endParaRPr lang="ru-RU" sz="1800" kern="1200" dirty="0"/>
        </a:p>
      </dsp:txBody>
      <dsp:txXfrm>
        <a:off x="5187701" y="2710346"/>
        <a:ext cx="1072902" cy="715267"/>
      </dsp:txXfrm>
    </dsp:sp>
    <dsp:sp modelId="{81819787-7AD6-4BA8-B5B9-7BE81668F12A}">
      <dsp:nvSpPr>
        <dsp:cNvPr id="0" name=""/>
        <dsp:cNvSpPr/>
      </dsp:nvSpPr>
      <dsp:spPr>
        <a:xfrm>
          <a:off x="6441430" y="2731468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организм</a:t>
          </a:r>
          <a:endParaRPr lang="ru-RU" sz="1800" kern="1200" dirty="0"/>
        </a:p>
      </dsp:txBody>
      <dsp:txXfrm>
        <a:off x="6799064" y="2731468"/>
        <a:ext cx="1072902" cy="715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82AD-7E9D-4149-B994-E392E69AD05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5E9A-5F54-4099-8133-66368BD81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82AD-7E9D-4149-B994-E392E69AD05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5E9A-5F54-4099-8133-66368BD81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82AD-7E9D-4149-B994-E392E69AD05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5E9A-5F54-4099-8133-66368BD818A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82AD-7E9D-4149-B994-E392E69AD05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5E9A-5F54-4099-8133-66368BD81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82AD-7E9D-4149-B994-E392E69AD05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5E9A-5F54-4099-8133-66368BD81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82AD-7E9D-4149-B994-E392E69AD05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5E9A-5F54-4099-8133-66368BD81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82AD-7E9D-4149-B994-E392E69AD05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5E9A-5F54-4099-8133-66368BD81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82AD-7E9D-4149-B994-E392E69AD05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5E9A-5F54-4099-8133-66368BD81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82AD-7E9D-4149-B994-E392E69AD05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5E9A-5F54-4099-8133-66368BD81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82AD-7E9D-4149-B994-E392E69AD05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5E9A-5F54-4099-8133-66368BD81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82AD-7E9D-4149-B994-E392E69AD05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5E9A-5F54-4099-8133-66368BD81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E782AD-7E9D-4149-B994-E392E69AD05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305E9A-5F54-4099-8133-66368BD81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0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9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Живые клетки. Методы их изучения. Изучение строения клетки растения с помощью микроскопа.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21088"/>
            <a:ext cx="7854696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Урок № 40</a:t>
            </a:r>
          </a:p>
          <a:p>
            <a:r>
              <a:rPr lang="ru-RU" dirty="0" smtClean="0"/>
              <a:t>5 класс.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Половые клетки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Сперматозоид – мужская половая клетка.</a:t>
            </a:r>
          </a:p>
          <a:p>
            <a:r>
              <a:rPr lang="ru-RU" dirty="0" smtClean="0"/>
              <a:t>Яйцеклетка  - женская половая клетка.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Оплодотворение </a:t>
            </a:r>
          </a:p>
          <a:p>
            <a:pPr algn="ctr">
              <a:buNone/>
            </a:pPr>
            <a:r>
              <a:rPr lang="ru-RU" dirty="0" smtClean="0"/>
              <a:t>– </a:t>
            </a:r>
          </a:p>
          <a:p>
            <a:pPr algn="ctr">
              <a:buNone/>
            </a:pPr>
            <a:r>
              <a:rPr lang="ru-RU" dirty="0" smtClean="0"/>
              <a:t>слияние половых клеток.</a:t>
            </a:r>
            <a:endParaRPr lang="ru-RU" dirty="0"/>
          </a:p>
        </p:txBody>
      </p:sp>
      <p:pic>
        <p:nvPicPr>
          <p:cNvPr id="5" name="Содержимое 4" descr="половые клетки.jp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988840"/>
            <a:ext cx="4176464" cy="3960440"/>
          </a:xfr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 оплодотворения – новая жизнь!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мпппп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971600" y="1844824"/>
            <a:ext cx="6912768" cy="4680520"/>
          </a:xfr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икроскоп картин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772816"/>
            <a:ext cx="5904656" cy="482453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Устройство  современного светового микроскопа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Устройство микроскопа</a:t>
            </a:r>
            <a:endParaRPr lang="ru-RU" dirty="0"/>
          </a:p>
        </p:txBody>
      </p:sp>
      <p:pic>
        <p:nvPicPr>
          <p:cNvPr id="5" name="Содержимое 3" descr="микроскоп картинка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79512" y="2276872"/>
            <a:ext cx="3744416" cy="3528392"/>
          </a:xfr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51045390"/>
              </p:ext>
            </p:extLst>
          </p:nvPr>
        </p:nvGraphicFramePr>
        <p:xfrm>
          <a:off x="4067944" y="1844824"/>
          <a:ext cx="5076056" cy="4359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084"/>
                <a:gridCol w="3885972"/>
              </a:tblGrid>
              <a:tr h="641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Название части микроскопа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Для чего предназначено.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</a:tr>
              <a:tr h="30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Штатив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это основание микроскопа.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</a:tr>
              <a:tr h="586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Предметный столик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предназначен для расположения на нем препарата.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</a:tr>
              <a:tr h="556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Зеркало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служит для направления света через отверстие предметного столика на объект.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</a:tr>
              <a:tr h="641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Винты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используют для значительного перемещения предметного столика с целью фокусировки объекта при малом увеличении.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</a:tr>
              <a:tr h="586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Окуляр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подобно лупе, дает прямое, увеличенное изображение наблюдаемого объекта.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</a:tr>
              <a:tr h="427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Тубус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или трубка - цилиндр, в который сверху вставляют окуляры.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</a:tr>
              <a:tr h="612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Объективы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одна из важнейших частей микроскопа, поскольку он определяет полезное увеличение объекта.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12" marR="406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77316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3" y="1196752"/>
            <a:ext cx="7992888" cy="50405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Запомните! </a:t>
            </a:r>
            <a:r>
              <a:rPr lang="ru-RU" dirty="0" smtClean="0"/>
              <a:t>Микроскоп следует правой рукой брать за штатив, а левой – поддерживать основание! </a:t>
            </a:r>
          </a:p>
          <a:p>
            <a:pPr>
              <a:buNone/>
            </a:pPr>
            <a:endParaRPr lang="ru-RU" dirty="0" smtClean="0"/>
          </a:p>
          <a:p>
            <a:pPr marL="457200" lvl="0" indent="-457200">
              <a:buNone/>
            </a:pPr>
            <a:r>
              <a:rPr lang="ru-RU" dirty="0" smtClean="0"/>
              <a:t>   1. Установите микроскоп. </a:t>
            </a:r>
            <a:r>
              <a:rPr lang="ru-RU" dirty="0" err="1" smtClean="0"/>
              <a:t>Тубусодеожатель</a:t>
            </a:r>
            <a:r>
              <a:rPr lang="ru-RU" dirty="0" smtClean="0"/>
              <a:t> должен быть обращен к вам, а зеркало – напротив света. </a:t>
            </a:r>
          </a:p>
          <a:p>
            <a:pPr marL="457200" indent="-457200">
              <a:buNone/>
            </a:pPr>
            <a:r>
              <a:rPr lang="ru-RU" dirty="0" smtClean="0"/>
              <a:t>   2.Смотрите в окуляр и вращайте зеркало до тех пор, пока поле зрения не будет освещено ярко и равномерно.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Рис. 7.</a:t>
            </a:r>
            <a:r>
              <a:rPr lang="ru-RU" dirty="0" smtClean="0"/>
              <a:t> Поле зрения</a:t>
            </a:r>
          </a:p>
          <a:p>
            <a:pPr>
              <a:buNone/>
            </a:pPr>
            <a:r>
              <a:rPr lang="ru-RU" dirty="0" smtClean="0"/>
              <a:t>3.Опустите объектив над столиком на высоту примерно 3-4 см с помощью винта (винт нужно вращать </a:t>
            </a:r>
            <a:r>
              <a:rPr lang="ru-RU" dirty="0" smtClean="0"/>
              <a:t>от </a:t>
            </a:r>
            <a:r>
              <a:rPr lang="ru-RU" dirty="0" smtClean="0"/>
              <a:t>себя).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Правила работы с микроскопом.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festival.1september.ru/articles/519034/img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84984"/>
            <a:ext cx="1728192" cy="172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3" y="1556792"/>
            <a:ext cx="7992888" cy="496855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500" dirty="0" smtClean="0"/>
              <a:t>4.Положите на предметный столик микропрепарат покровным стеклом вверх так, чтобы объект находился в центре отверстия предметного столика.</a:t>
            </a:r>
          </a:p>
          <a:p>
            <a:pPr>
              <a:buNone/>
            </a:pPr>
            <a:r>
              <a:rPr lang="ru-RU" sz="5500" b="1" dirty="0" smtClean="0"/>
              <a:t>Внимание! </a:t>
            </a:r>
            <a:r>
              <a:rPr lang="ru-RU" sz="5500" dirty="0" smtClean="0"/>
              <a:t>Смотрите на микроскоп сбоку и опускайте тубус с помощью винта на расстояние приблизительно 2 мм от объектива до препарата.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sz="5500" i="1" dirty="0" smtClean="0"/>
              <a:t>Рис. 8.</a:t>
            </a:r>
            <a:r>
              <a:rPr lang="ru-RU" sz="5500" dirty="0" smtClean="0"/>
              <a:t> Размещение объекта на предметном столике</a:t>
            </a:r>
          </a:p>
          <a:p>
            <a:pPr>
              <a:buNone/>
            </a:pPr>
            <a:r>
              <a:rPr lang="ru-RU" sz="5500" dirty="0" smtClean="0"/>
              <a:t>5.Смотрите в окуляр и </a:t>
            </a:r>
            <a:r>
              <a:rPr lang="ru-RU" sz="5500" i="1" dirty="0" smtClean="0"/>
              <a:t>(медленно!)</a:t>
            </a:r>
            <a:r>
              <a:rPr lang="ru-RU" sz="5500" dirty="0" smtClean="0"/>
              <a:t> опускайте предметный стол </a:t>
            </a:r>
            <a:r>
              <a:rPr lang="ru-RU" sz="5500" i="1" dirty="0" smtClean="0"/>
              <a:t>(вращайте винт </a:t>
            </a:r>
            <a:r>
              <a:rPr lang="ru-RU" sz="5500" i="1" dirty="0" smtClean="0"/>
              <a:t>на </a:t>
            </a:r>
            <a:r>
              <a:rPr lang="ru-RU" sz="5500" i="1" dirty="0" smtClean="0"/>
              <a:t>себя!)</a:t>
            </a:r>
            <a:r>
              <a:rPr lang="ru-RU" sz="5500" dirty="0" smtClean="0"/>
              <a:t> до тех пор, пока не увидите четкого изображения объекта.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Правила работы с микроскопом.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festival.1september.ru/articles/519034/img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996952"/>
            <a:ext cx="1656184" cy="18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Кто открыл клетки?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 называются основные части клетки?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Какие разновидности клеток существуют?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Назовите основные части микроскопа.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Для чего предназначены части микроскопа?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Каковы правила работы с микроскопом?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повторения: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423375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Стр</a:t>
            </a:r>
            <a:r>
              <a:rPr lang="ru-RU" dirty="0" smtClean="0"/>
              <a:t> .  107-109, записи в тетради выучить, запомнить устройство микроскопа и правила работы с ним.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134351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Когда началось развитие жизни на Земле?</a:t>
            </a:r>
          </a:p>
          <a:p>
            <a:pPr marL="457200" indent="-457200">
              <a:buNone/>
            </a:pPr>
            <a:r>
              <a:rPr lang="ru-RU" dirty="0" smtClean="0"/>
              <a:t>(3, 5 млрд. лет назад)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ru-RU" dirty="0" smtClean="0"/>
              <a:t>Как называют дальних родственников раков?</a:t>
            </a:r>
          </a:p>
          <a:p>
            <a:pPr marL="457200" indent="-457200">
              <a:buNone/>
            </a:pPr>
            <a:r>
              <a:rPr lang="ru-RU" dirty="0" smtClean="0"/>
              <a:t>(трилобиты)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dirty="0" smtClean="0"/>
              <a:t>Когда живые существа заселили сушу?</a:t>
            </a:r>
          </a:p>
          <a:p>
            <a:pPr marL="457200" indent="-457200">
              <a:buNone/>
            </a:pPr>
            <a:r>
              <a:rPr lang="ru-RU" dirty="0" smtClean="0"/>
              <a:t>(350 млн. лет назад)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dirty="0" smtClean="0"/>
              <a:t>Как называют древних земноводных, которые жили в болоте?</a:t>
            </a:r>
          </a:p>
          <a:p>
            <a:pPr marL="457200" indent="-457200">
              <a:buNone/>
            </a:pPr>
            <a:r>
              <a:rPr lang="ru-RU" dirty="0" smtClean="0"/>
              <a:t>(стегоцефалы)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ru-RU" dirty="0" smtClean="0"/>
              <a:t>Как называется период, когда на Земле жили динозавры?</a:t>
            </a:r>
          </a:p>
          <a:p>
            <a:pPr marL="457200" indent="-457200">
              <a:buNone/>
            </a:pPr>
            <a:r>
              <a:rPr lang="ru-RU" dirty="0" smtClean="0"/>
              <a:t>(Юрский период)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dirty="0" smtClean="0"/>
              <a:t>Когда вымерли динозавры?</a:t>
            </a:r>
          </a:p>
          <a:p>
            <a:pPr marL="457200" indent="-457200">
              <a:buNone/>
            </a:pPr>
            <a:r>
              <a:rPr lang="ru-RU" dirty="0" smtClean="0"/>
              <a:t>(65 млн. лет назад)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повторения: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Когда и кто открыл  клетки?</a:t>
            </a:r>
          </a:p>
          <a:p>
            <a:r>
              <a:rPr lang="ru-RU" dirty="0" smtClean="0"/>
              <a:t>Каково строение клетки?</a:t>
            </a:r>
          </a:p>
          <a:p>
            <a:r>
              <a:rPr lang="ru-RU" dirty="0" smtClean="0"/>
              <a:t>Что «делают» клетки?</a:t>
            </a:r>
          </a:p>
          <a:p>
            <a:r>
              <a:rPr lang="ru-RU" dirty="0" smtClean="0"/>
              <a:t>Какие  основные разновидности клеток?</a:t>
            </a:r>
          </a:p>
          <a:p>
            <a:r>
              <a:rPr lang="ru-RU" dirty="0" smtClean="0"/>
              <a:t>Каково строение микроскопа?</a:t>
            </a:r>
          </a:p>
          <a:p>
            <a:r>
              <a:rPr lang="ru-RU" dirty="0" smtClean="0"/>
              <a:t>Каково значение его основных частей?</a:t>
            </a:r>
          </a:p>
          <a:p>
            <a:r>
              <a:rPr lang="ru-RU" dirty="0" smtClean="0"/>
              <a:t>Правила работы с микроскопом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  к новой теме: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Это произошло более 300 лет назад…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Роберт Гук. (1635-1703)</a:t>
            </a:r>
            <a:endParaRPr lang="ru-RU" dirty="0"/>
          </a:p>
        </p:txBody>
      </p:sp>
      <p:pic>
        <p:nvPicPr>
          <p:cNvPr id="7" name="Содержимое 6" descr="роберт Гук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2276872"/>
            <a:ext cx="3888432" cy="424847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 smtClean="0"/>
              <a:t>Срез коры пробкового дуба.</a:t>
            </a:r>
            <a:endParaRPr lang="ru-RU" dirty="0"/>
          </a:p>
        </p:txBody>
      </p:sp>
      <p:pic>
        <p:nvPicPr>
          <p:cNvPr id="8" name="Содержимое 7" descr="клетки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04049" y="3429000"/>
            <a:ext cx="3312368" cy="2664296"/>
          </a:xfrm>
        </p:spPr>
      </p:pic>
      <p:sp>
        <p:nvSpPr>
          <p:cNvPr id="4" name="Прямоугольник 3"/>
          <p:cNvSpPr/>
          <p:nvPr/>
        </p:nvSpPr>
        <p:spPr>
          <a:xfrm>
            <a:off x="3356763" y="3244334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713597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Роберт Гук (</a:t>
            </a:r>
            <a:r>
              <a:rPr lang="ru-RU" sz="2400" dirty="0" smtClean="0">
                <a:solidFill>
                  <a:prstClr val="black"/>
                </a:solidFill>
              </a:rPr>
              <a:t>1635-1703)</a:t>
            </a:r>
            <a:endParaRPr lang="ru-RU" sz="24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ИЗ КЛЕТОК ПОСТРОЕНЫ ТЕЛА ЖИВОТНЫХ И РАСТЕНИЙ!!!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4040188" cy="648072"/>
          </a:xfrm>
        </p:spPr>
        <p:txBody>
          <a:bodyPr/>
          <a:lstStyle/>
          <a:p>
            <a:pPr algn="ctr"/>
            <a:r>
              <a:rPr lang="ru-RU" dirty="0" smtClean="0"/>
              <a:t>Животная клетка</a:t>
            </a:r>
            <a:endParaRPr lang="ru-RU" dirty="0"/>
          </a:p>
        </p:txBody>
      </p:sp>
      <p:pic>
        <p:nvPicPr>
          <p:cNvPr id="9" name="Содержимое 8" descr="строение клетки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89517" y="3429000"/>
            <a:ext cx="3596217" cy="269716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2060848"/>
            <a:ext cx="4041775" cy="576064"/>
          </a:xfrm>
        </p:spPr>
        <p:txBody>
          <a:bodyPr/>
          <a:lstStyle/>
          <a:p>
            <a:pPr algn="ctr"/>
            <a:r>
              <a:rPr lang="ru-RU" dirty="0" smtClean="0"/>
              <a:t>Растительная клетка</a:t>
            </a:r>
          </a:p>
        </p:txBody>
      </p:sp>
      <p:pic>
        <p:nvPicPr>
          <p:cNvPr id="8" name="Содержимое 7" descr="растительная клетка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20072" y="3212976"/>
            <a:ext cx="3168352" cy="2808312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303582"/>
              </p:ext>
            </p:extLst>
          </p:nvPr>
        </p:nvGraphicFramePr>
        <p:xfrm>
          <a:off x="457200" y="188640"/>
          <a:ext cx="8229600" cy="6135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http://im4-tub-ru.yandex.net/i?id=243557981-43-72&amp;n=2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356" y="4452801"/>
            <a:ext cx="1224136" cy="110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Comp\Мои документы\Мои рисунки\55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516305"/>
            <a:ext cx="1296144" cy="110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http://im0-tub-ru.yandex.net/i?id=64796794-31-72&amp;n=2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05067"/>
            <a:ext cx="1296144" cy="160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4-tub-ru.yandex.net/i?id=404906059-04-72&amp;n=2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333392"/>
            <a:ext cx="1275209" cy="147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cs11380.userapi.com/u69666523/-14/x_cd3436ce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63808"/>
            <a:ext cx="1152128" cy="128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74168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Главные части клетки (стр. 108):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Наружная мембрана – одевает клетку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Цитоплазма – основное содержимое клетки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Ядро -  небольшое плотное тельце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Строение клетки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«кирпичики» - живые…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920085"/>
            <a:ext cx="3034680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Как живут клетки?</a:t>
            </a:r>
          </a:p>
          <a:p>
            <a:pPr>
              <a:buNone/>
            </a:pPr>
            <a:r>
              <a:rPr lang="ru-RU" dirty="0" smtClean="0"/>
              <a:t>Они:</a:t>
            </a:r>
          </a:p>
          <a:p>
            <a:r>
              <a:rPr lang="ru-RU" dirty="0" smtClean="0"/>
              <a:t>Дышат</a:t>
            </a:r>
          </a:p>
          <a:p>
            <a:r>
              <a:rPr lang="ru-RU" dirty="0" smtClean="0"/>
              <a:t>Питаются</a:t>
            </a:r>
          </a:p>
          <a:p>
            <a:r>
              <a:rPr lang="ru-RU" dirty="0" smtClean="0"/>
              <a:t>Растут</a:t>
            </a:r>
          </a:p>
          <a:p>
            <a:r>
              <a:rPr lang="ru-RU" b="1" dirty="0" smtClean="0"/>
              <a:t>Делятся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Содержимое 4" descr="деление клет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988840"/>
            <a:ext cx="5472608" cy="4032448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ru-RU" sz="3600" dirty="0" smtClean="0"/>
              <a:t>Нервная клетка     </a:t>
            </a:r>
          </a:p>
          <a:p>
            <a:pPr marL="514350" indent="-514350" algn="ctr"/>
            <a:r>
              <a:rPr lang="ru-RU" sz="3600" dirty="0" smtClean="0"/>
              <a:t>Клетки крови</a:t>
            </a:r>
          </a:p>
          <a:p>
            <a:pPr marL="514350" indent="-514350" algn="ctr"/>
            <a:r>
              <a:rPr lang="ru-RU" sz="3600" dirty="0" smtClean="0"/>
              <a:t>Клетки кожи</a:t>
            </a:r>
          </a:p>
          <a:p>
            <a:pPr marL="514350" indent="-514350" algn="ctr"/>
            <a:r>
              <a:rPr lang="ru-RU" sz="3600" dirty="0" smtClean="0"/>
              <a:t>Клетка кости</a:t>
            </a:r>
          </a:p>
          <a:p>
            <a:pPr marL="514350" indent="-514350" algn="ctr"/>
            <a:r>
              <a:rPr lang="ru-RU" sz="3600" dirty="0" smtClean="0"/>
              <a:t>Половые клетки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Разновидности клеток (стр. 109):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389</TotalTime>
  <Words>531</Words>
  <Application>Microsoft Office PowerPoint</Application>
  <PresentationFormat>Экран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Живые клетки. Методы их изучения. Изучение строения клетки растения с помощью микроскопа.</vt:lpstr>
      <vt:lpstr>Вопросы для повторения:</vt:lpstr>
      <vt:lpstr>Вопросы  к новой теме:</vt:lpstr>
      <vt:lpstr>Это произошло более 300 лет назад…</vt:lpstr>
      <vt:lpstr> ИЗ КЛЕТОК ПОСТРОЕНЫ ТЕЛА ЖИВОТНЫХ И РАСТЕНИЙ!!!</vt:lpstr>
      <vt:lpstr>Презентация PowerPoint</vt:lpstr>
      <vt:lpstr>Строение клетки</vt:lpstr>
      <vt:lpstr>Наши «кирпичики» - живые…</vt:lpstr>
      <vt:lpstr>Разновидности клеток (стр. 109):</vt:lpstr>
      <vt:lpstr>Половые клетки</vt:lpstr>
      <vt:lpstr>Результат оплодотворения – новая жизнь!</vt:lpstr>
      <vt:lpstr>Устройство  современного светового микроскопа</vt:lpstr>
      <vt:lpstr>Устройство микроскопа</vt:lpstr>
      <vt:lpstr>Правила работы с микроскопом. </vt:lpstr>
      <vt:lpstr>Правила работы с микроскопом. </vt:lpstr>
      <vt:lpstr>Вопросы для повторения:</vt:lpstr>
      <vt:lpstr>Домашнее задание.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Живые клетки. Методы их изучения. Изучение строения клетки растения с помощью микроскопа.</dc:title>
  <dc:creator>Семья Гороховых</dc:creator>
  <cp:lastModifiedBy>user</cp:lastModifiedBy>
  <cp:revision>24</cp:revision>
  <dcterms:created xsi:type="dcterms:W3CDTF">2013-02-06T13:47:49Z</dcterms:created>
  <dcterms:modified xsi:type="dcterms:W3CDTF">2013-02-08T05:13:02Z</dcterms:modified>
</cp:coreProperties>
</file>