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5" r:id="rId4"/>
    <p:sldId id="296" r:id="rId5"/>
    <p:sldId id="299" r:id="rId6"/>
    <p:sldId id="298" r:id="rId7"/>
    <p:sldId id="297" r:id="rId8"/>
    <p:sldId id="290" r:id="rId9"/>
    <p:sldId id="295" r:id="rId10"/>
    <p:sldId id="294" r:id="rId11"/>
    <p:sldId id="293" r:id="rId12"/>
    <p:sldId id="292" r:id="rId13"/>
    <p:sldId id="291" r:id="rId14"/>
    <p:sldId id="289" r:id="rId15"/>
    <p:sldId id="286" r:id="rId16"/>
    <p:sldId id="287" r:id="rId17"/>
    <p:sldId id="288" r:id="rId18"/>
    <p:sldId id="30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836" autoAdjust="0"/>
    <p:restoredTop sz="94660"/>
  </p:normalViewPr>
  <p:slideViewPr>
    <p:cSldViewPr>
      <p:cViewPr>
        <p:scale>
          <a:sx n="60" d="100"/>
          <a:sy n="60" d="100"/>
        </p:scale>
        <p:origin x="-1764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A2566-C544-4CAA-9CA4-91CD65F23224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6B4FD-4574-42CC-94FA-E2A202A5D5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A2566-C544-4CAA-9CA4-91CD65F23224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6B4FD-4574-42CC-94FA-E2A202A5D5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A2566-C544-4CAA-9CA4-91CD65F23224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6B4FD-4574-42CC-94FA-E2A202A5D5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A2566-C544-4CAA-9CA4-91CD65F23224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6B4FD-4574-42CC-94FA-E2A202A5D5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A2566-C544-4CAA-9CA4-91CD65F23224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6B4FD-4574-42CC-94FA-E2A202A5D5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A2566-C544-4CAA-9CA4-91CD65F23224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6B4FD-4574-42CC-94FA-E2A202A5D5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A2566-C544-4CAA-9CA4-91CD65F23224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6B4FD-4574-42CC-94FA-E2A202A5D5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A2566-C544-4CAA-9CA4-91CD65F23224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6B4FD-4574-42CC-94FA-E2A202A5D5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A2566-C544-4CAA-9CA4-91CD65F23224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6B4FD-4574-42CC-94FA-E2A202A5D5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A2566-C544-4CAA-9CA4-91CD65F23224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6B4FD-4574-42CC-94FA-E2A202A5D5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A2566-C544-4CAA-9CA4-91CD65F23224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6B4FD-4574-42CC-94FA-E2A202A5D5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7A2566-C544-4CAA-9CA4-91CD65F23224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96B4FD-4574-42CC-94FA-E2A202A5D52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2.xml"/><Relationship Id="rId18" Type="http://schemas.openxmlformats.org/officeDocument/2006/relationships/slide" Target="slide18.xml"/><Relationship Id="rId3" Type="http://schemas.openxmlformats.org/officeDocument/2006/relationships/slide" Target="slide3.xml"/><Relationship Id="rId7" Type="http://schemas.openxmlformats.org/officeDocument/2006/relationships/slide" Target="slide7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" Type="http://schemas.openxmlformats.org/officeDocument/2006/relationships/image" Target="../media/image2.png"/><Relationship Id="rId16" Type="http://schemas.openxmlformats.org/officeDocument/2006/relationships/slide" Target="slide1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11" Type="http://schemas.openxmlformats.org/officeDocument/2006/relationships/slide" Target="slide10.xml"/><Relationship Id="rId5" Type="http://schemas.openxmlformats.org/officeDocument/2006/relationships/slide" Target="slide5.xml"/><Relationship Id="rId15" Type="http://schemas.openxmlformats.org/officeDocument/2006/relationships/slide" Target="slide15.xml"/><Relationship Id="rId10" Type="http://schemas.openxmlformats.org/officeDocument/2006/relationships/slide" Target="slide9.xml"/><Relationship Id="rId4" Type="http://schemas.openxmlformats.org/officeDocument/2006/relationships/slide" Target="slide4.xml"/><Relationship Id="rId9" Type="http://schemas.openxmlformats.org/officeDocument/2006/relationships/slide" Target="slide17.xml"/><Relationship Id="rId14" Type="http://schemas.openxmlformats.org/officeDocument/2006/relationships/slide" Target="slide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857364"/>
            <a:ext cx="7772400" cy="3529012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/>
            <a:r>
              <a:rPr lang="ru-RU" sz="7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ВИКТОРИНА</a:t>
            </a:r>
            <a:br>
              <a:rPr lang="ru-RU" sz="7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</a:br>
            <a:r>
              <a:rPr lang="ru-RU" sz="4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 по </a:t>
            </a:r>
            <a:br>
              <a:rPr lang="ru-RU" sz="4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</a:br>
            <a:r>
              <a:rPr lang="ru-RU" sz="4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географии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en-US" sz="4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</a:br>
            <a:r>
              <a:rPr lang="ru-RU" sz="4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Уникальная Камчатка</a:t>
            </a:r>
            <a:br>
              <a:rPr lang="ru-RU" sz="4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</a:br>
            <a:r>
              <a:rPr lang="ru-RU" sz="4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sz="4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</a:br>
            <a:endParaRPr lang="ru-RU" sz="4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"/>
          <p:cNvGrpSpPr/>
          <p:nvPr/>
        </p:nvGrpSpPr>
        <p:grpSpPr>
          <a:xfrm>
            <a:off x="0" y="0"/>
            <a:ext cx="1143002" cy="1143002"/>
            <a:chOff x="1142976" y="1571612"/>
            <a:chExt cx="1143002" cy="1143002"/>
          </a:xfrm>
        </p:grpSpPr>
        <p:pic>
          <p:nvPicPr>
            <p:cNvPr id="5" name="Рисунок 4" descr="j0431620.pn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142976" y="1571612"/>
              <a:ext cx="1143002" cy="1143002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1428728" y="1785926"/>
              <a:ext cx="52610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</a:rPr>
                <a:t>8</a:t>
              </a:r>
              <a:endParaRPr lang="ru-RU" sz="4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sp>
        <p:nvSpPr>
          <p:cNvPr id="7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8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9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0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1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571604" y="214290"/>
            <a:ext cx="3289170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Вопрос:</a:t>
            </a:r>
            <a:endParaRPr lang="ru-RU" sz="6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ая выноска 13"/>
          <p:cNvSpPr/>
          <p:nvPr/>
        </p:nvSpPr>
        <p:spPr>
          <a:xfrm>
            <a:off x="5429256" y="3929066"/>
            <a:ext cx="3357586" cy="2000264"/>
          </a:xfrm>
          <a:prstGeom prst="wedgeRectCallout">
            <a:avLst>
              <a:gd name="adj1" fmla="val -102167"/>
              <a:gd name="adj2" fmla="val -74312"/>
            </a:avLst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i="1" dirty="0" smtClean="0"/>
              <a:t>Ключевской, </a:t>
            </a:r>
            <a:r>
              <a:rPr lang="ru-RU" sz="2400" i="1" dirty="0" err="1" smtClean="0"/>
              <a:t>Ушковский</a:t>
            </a:r>
            <a:r>
              <a:rPr lang="ru-RU" sz="2400" i="1" dirty="0" smtClean="0"/>
              <a:t>, Безымянный, Острый и Плоский </a:t>
            </a:r>
            <a:r>
              <a:rPr lang="ru-RU" sz="2400" i="1" dirty="0" err="1" smtClean="0"/>
              <a:t>Толбачик</a:t>
            </a:r>
            <a:r>
              <a:rPr lang="ru-RU" sz="2400" i="1" dirty="0" smtClean="0"/>
              <a:t>, Камень и </a:t>
            </a:r>
            <a:r>
              <a:rPr lang="ru-RU" sz="2400" i="1" dirty="0" err="1" smtClean="0"/>
              <a:t>др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1071538" y="1285860"/>
            <a:ext cx="6143668" cy="2071702"/>
          </a:xfrm>
          <a:prstGeom prst="round2Diag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dirty="0" smtClean="0"/>
              <a:t>Вулканы, входящие в Ключевскую группу.</a:t>
            </a:r>
            <a:endParaRPr lang="ru-RU" sz="3600" dirty="0"/>
          </a:p>
        </p:txBody>
      </p:sp>
      <p:sp>
        <p:nvSpPr>
          <p:cNvPr id="15" name="Пятиугольник 14">
            <a:hlinkClick r:id="rId5" action="ppaction://hlinksldjump"/>
          </p:cNvPr>
          <p:cNvSpPr/>
          <p:nvPr/>
        </p:nvSpPr>
        <p:spPr>
          <a:xfrm>
            <a:off x="7143768" y="6357958"/>
            <a:ext cx="1714512" cy="285752"/>
          </a:xfrm>
          <a:prstGeom prst="homePlat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Продолжение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3" grpId="0"/>
      <p:bldP spid="14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"/>
          <p:cNvGrpSpPr/>
          <p:nvPr/>
        </p:nvGrpSpPr>
        <p:grpSpPr>
          <a:xfrm>
            <a:off x="0" y="0"/>
            <a:ext cx="1143002" cy="1143002"/>
            <a:chOff x="1142976" y="1571612"/>
            <a:chExt cx="1143002" cy="1143002"/>
          </a:xfrm>
        </p:grpSpPr>
        <p:pic>
          <p:nvPicPr>
            <p:cNvPr id="5" name="Рисунок 4" descr="j0431620.pn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142976" y="1571612"/>
              <a:ext cx="1143002" cy="1143002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1500134" y="1785902"/>
              <a:ext cx="52610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</a:rPr>
                <a:t>9</a:t>
              </a:r>
              <a:endParaRPr lang="ru-RU" sz="4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sp>
        <p:nvSpPr>
          <p:cNvPr id="7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8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9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0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1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571604" y="214290"/>
            <a:ext cx="3289170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Вопрос:</a:t>
            </a:r>
            <a:endParaRPr lang="ru-RU" sz="6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ая выноска 13"/>
          <p:cNvSpPr/>
          <p:nvPr/>
        </p:nvSpPr>
        <p:spPr>
          <a:xfrm>
            <a:off x="5429256" y="3929066"/>
            <a:ext cx="3357586" cy="2000264"/>
          </a:xfrm>
          <a:prstGeom prst="wedgeRectCallout">
            <a:avLst>
              <a:gd name="adj1" fmla="val -102167"/>
              <a:gd name="adj2" fmla="val -74312"/>
            </a:avLst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i="1" dirty="0" err="1" smtClean="0"/>
              <a:t>Авача</a:t>
            </a:r>
            <a:r>
              <a:rPr lang="ru-RU" sz="3200" i="1" dirty="0" smtClean="0"/>
              <a:t>, Корякский, </a:t>
            </a:r>
            <a:r>
              <a:rPr lang="ru-RU" sz="3200" i="1" dirty="0" err="1" smtClean="0"/>
              <a:t>Козельский</a:t>
            </a:r>
            <a:r>
              <a:rPr lang="ru-RU" sz="3200" i="1" dirty="0" smtClean="0"/>
              <a:t>, </a:t>
            </a:r>
            <a:r>
              <a:rPr lang="ru-RU" sz="3200" i="1" dirty="0" err="1" smtClean="0"/>
              <a:t>Ааг</a:t>
            </a:r>
            <a:r>
              <a:rPr lang="ru-RU" sz="3200" i="1" dirty="0" smtClean="0"/>
              <a:t>, </a:t>
            </a:r>
            <a:r>
              <a:rPr lang="ru-RU" sz="3200" i="1" dirty="0" err="1" smtClean="0"/>
              <a:t>Арик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1071538" y="1357298"/>
            <a:ext cx="6143668" cy="2071702"/>
          </a:xfrm>
          <a:prstGeom prst="round2Diag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Вулканы, входящие в Авачинскую группу.</a:t>
            </a:r>
          </a:p>
          <a:p>
            <a:pPr algn="ctr"/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5" name="Пятиугольник 14">
            <a:hlinkClick r:id="rId5" action="ppaction://hlinksldjump"/>
          </p:cNvPr>
          <p:cNvSpPr/>
          <p:nvPr/>
        </p:nvSpPr>
        <p:spPr>
          <a:xfrm>
            <a:off x="7143768" y="6357958"/>
            <a:ext cx="1714512" cy="285752"/>
          </a:xfrm>
          <a:prstGeom prst="homePlat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Продолжение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3" grpId="0"/>
      <p:bldP spid="14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"/>
          <p:cNvGrpSpPr/>
          <p:nvPr/>
        </p:nvGrpSpPr>
        <p:grpSpPr>
          <a:xfrm>
            <a:off x="0" y="0"/>
            <a:ext cx="1143002" cy="1143002"/>
            <a:chOff x="1142976" y="1571612"/>
            <a:chExt cx="1143002" cy="1143002"/>
          </a:xfrm>
        </p:grpSpPr>
        <p:pic>
          <p:nvPicPr>
            <p:cNvPr id="5" name="Рисунок 4" descr="j0431620.pn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142976" y="1571612"/>
              <a:ext cx="1143002" cy="1143002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1285820" y="1785902"/>
              <a:ext cx="86754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</a:rPr>
                <a:t>10</a:t>
              </a:r>
              <a:endParaRPr lang="ru-RU" sz="4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sp>
        <p:nvSpPr>
          <p:cNvPr id="7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8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9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0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1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571604" y="214290"/>
            <a:ext cx="3289170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Вопрос:</a:t>
            </a:r>
            <a:endParaRPr lang="ru-RU" sz="6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ая выноска 13"/>
          <p:cNvSpPr/>
          <p:nvPr/>
        </p:nvSpPr>
        <p:spPr>
          <a:xfrm>
            <a:off x="5429256" y="3929066"/>
            <a:ext cx="3357586" cy="2000264"/>
          </a:xfrm>
          <a:prstGeom prst="wedgeRectCallout">
            <a:avLst>
              <a:gd name="adj1" fmla="val -102167"/>
              <a:gd name="adj2" fmla="val -74312"/>
            </a:avLst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i="1" dirty="0" smtClean="0"/>
              <a:t>Курильское озеро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1071538" y="1357298"/>
            <a:ext cx="6143668" cy="2071702"/>
          </a:xfrm>
          <a:prstGeom prst="round2Diag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dirty="0" smtClean="0"/>
              <a:t>Второе по размерам пресное озеро Камчатки.</a:t>
            </a:r>
            <a:endParaRPr lang="ru-RU" sz="3600" dirty="0"/>
          </a:p>
        </p:txBody>
      </p:sp>
      <p:sp>
        <p:nvSpPr>
          <p:cNvPr id="15" name="Пятиугольник 14">
            <a:hlinkClick r:id="rId5" action="ppaction://hlinksldjump"/>
          </p:cNvPr>
          <p:cNvSpPr/>
          <p:nvPr/>
        </p:nvSpPr>
        <p:spPr>
          <a:xfrm>
            <a:off x="7143768" y="6357958"/>
            <a:ext cx="1714512" cy="285752"/>
          </a:xfrm>
          <a:prstGeom prst="homePlat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Продолжение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3" grpId="0"/>
      <p:bldP spid="14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"/>
          <p:cNvGrpSpPr/>
          <p:nvPr/>
        </p:nvGrpSpPr>
        <p:grpSpPr>
          <a:xfrm>
            <a:off x="0" y="0"/>
            <a:ext cx="1143002" cy="1143002"/>
            <a:chOff x="1142976" y="1571612"/>
            <a:chExt cx="1143002" cy="1143002"/>
          </a:xfrm>
        </p:grpSpPr>
        <p:pic>
          <p:nvPicPr>
            <p:cNvPr id="5" name="Рисунок 4" descr="j0431620.pn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142976" y="1571612"/>
              <a:ext cx="1143002" cy="1143002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1285820" y="1785902"/>
              <a:ext cx="86754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</a:rPr>
                <a:t>11</a:t>
              </a:r>
              <a:endParaRPr lang="ru-RU" sz="4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sp>
        <p:nvSpPr>
          <p:cNvPr id="7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8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9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0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1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571604" y="214290"/>
            <a:ext cx="3289170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Вопрос:</a:t>
            </a:r>
            <a:endParaRPr lang="ru-RU" sz="6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ая выноска 13"/>
          <p:cNvSpPr/>
          <p:nvPr/>
        </p:nvSpPr>
        <p:spPr>
          <a:xfrm>
            <a:off x="5429256" y="3929066"/>
            <a:ext cx="3357586" cy="2000264"/>
          </a:xfrm>
          <a:prstGeom prst="wedgeRectCallout">
            <a:avLst>
              <a:gd name="adj1" fmla="val -102167"/>
              <a:gd name="adj2" fmla="val -74312"/>
            </a:avLst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/>
              <a:t>Башмачок крупноцветковый, </a:t>
            </a:r>
            <a:r>
              <a:rPr lang="ru-RU" sz="2800" i="1" dirty="0" err="1" smtClean="0"/>
              <a:t>любка</a:t>
            </a:r>
            <a:r>
              <a:rPr lang="ru-RU" sz="2800" i="1" dirty="0" smtClean="0"/>
              <a:t> камчатская, пихта камчатская и </a:t>
            </a:r>
            <a:r>
              <a:rPr lang="ru-RU" sz="2800" i="1" dirty="0" err="1" smtClean="0"/>
              <a:t>др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1071538" y="1357298"/>
            <a:ext cx="6143668" cy="2071702"/>
          </a:xfrm>
          <a:prstGeom prst="round2Diag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Назовите представителей флоры Камчатки, внесенных в Красную книгу.</a:t>
            </a:r>
          </a:p>
          <a:p>
            <a:pPr algn="ctr"/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5" name="Пятиугольник 14">
            <a:hlinkClick r:id="rId5" action="ppaction://hlinksldjump"/>
          </p:cNvPr>
          <p:cNvSpPr/>
          <p:nvPr/>
        </p:nvSpPr>
        <p:spPr>
          <a:xfrm>
            <a:off x="7143768" y="6357958"/>
            <a:ext cx="1714512" cy="285752"/>
          </a:xfrm>
          <a:prstGeom prst="homePlat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Продолжение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3" grpId="0"/>
      <p:bldP spid="14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"/>
          <p:cNvGrpSpPr/>
          <p:nvPr/>
        </p:nvGrpSpPr>
        <p:grpSpPr>
          <a:xfrm>
            <a:off x="0" y="0"/>
            <a:ext cx="1143002" cy="1143002"/>
            <a:chOff x="1142976" y="1571612"/>
            <a:chExt cx="1143002" cy="1143002"/>
          </a:xfrm>
        </p:grpSpPr>
        <p:pic>
          <p:nvPicPr>
            <p:cNvPr id="5" name="Рисунок 4" descr="j0431620.pn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142976" y="1571612"/>
              <a:ext cx="1143002" cy="1143002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1357258" y="1785902"/>
              <a:ext cx="86754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</a:rPr>
                <a:t>12</a:t>
              </a:r>
              <a:endParaRPr lang="ru-RU" sz="4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sp>
        <p:nvSpPr>
          <p:cNvPr id="7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8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9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0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1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571604" y="214290"/>
            <a:ext cx="3289170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Вопрос:</a:t>
            </a:r>
            <a:endParaRPr lang="ru-RU" sz="6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ая выноска 13"/>
          <p:cNvSpPr/>
          <p:nvPr/>
        </p:nvSpPr>
        <p:spPr>
          <a:xfrm>
            <a:off x="5429256" y="4071942"/>
            <a:ext cx="3357586" cy="2000264"/>
          </a:xfrm>
          <a:prstGeom prst="wedgeRectCallout">
            <a:avLst>
              <a:gd name="adj1" fmla="val -102167"/>
              <a:gd name="adj2" fmla="val -74312"/>
            </a:avLst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Калан, сивуч, киты, </a:t>
            </a:r>
            <a:r>
              <a:rPr lang="ru-RU" sz="3600" dirty="0" err="1" smtClean="0"/>
              <a:t>орлан-белохвост</a:t>
            </a:r>
            <a:r>
              <a:rPr lang="ru-RU" sz="3600" dirty="0" smtClean="0"/>
              <a:t> и др.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1071538" y="1357298"/>
            <a:ext cx="6143668" cy="2357454"/>
          </a:xfrm>
          <a:prstGeom prst="round2Diag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Назовите представителей фауны Камчатки, внесенных в Красную книгу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5" name="Пятиугольник 14">
            <a:hlinkClick r:id="rId5" action="ppaction://hlinksldjump"/>
          </p:cNvPr>
          <p:cNvSpPr/>
          <p:nvPr/>
        </p:nvSpPr>
        <p:spPr>
          <a:xfrm>
            <a:off x="7143768" y="6357958"/>
            <a:ext cx="1714512" cy="285752"/>
          </a:xfrm>
          <a:prstGeom prst="homePlat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Продолжение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3" grpId="0"/>
      <p:bldP spid="14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"/>
          <p:cNvGrpSpPr/>
          <p:nvPr/>
        </p:nvGrpSpPr>
        <p:grpSpPr>
          <a:xfrm>
            <a:off x="0" y="0"/>
            <a:ext cx="1143002" cy="1143002"/>
            <a:chOff x="1142976" y="1571612"/>
            <a:chExt cx="1143002" cy="1143002"/>
          </a:xfrm>
        </p:grpSpPr>
        <p:pic>
          <p:nvPicPr>
            <p:cNvPr id="5" name="Рисунок 4" descr="j0431620.pn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142976" y="1571612"/>
              <a:ext cx="1143002" cy="1143002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1357258" y="1785902"/>
              <a:ext cx="86754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</a:rPr>
                <a:t>13</a:t>
              </a:r>
              <a:endParaRPr lang="ru-RU" sz="4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sp>
        <p:nvSpPr>
          <p:cNvPr id="7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8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9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0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1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571604" y="214290"/>
            <a:ext cx="3289170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Вопрос:</a:t>
            </a:r>
            <a:endParaRPr lang="ru-RU" sz="6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ая выноска 13"/>
          <p:cNvSpPr/>
          <p:nvPr/>
        </p:nvSpPr>
        <p:spPr>
          <a:xfrm>
            <a:off x="5429256" y="3929066"/>
            <a:ext cx="3357586" cy="2000264"/>
          </a:xfrm>
          <a:prstGeom prst="wedgeRectCallout">
            <a:avLst>
              <a:gd name="adj1" fmla="val -102167"/>
              <a:gd name="adj2" fmla="val -74312"/>
            </a:avLst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Карагинский</a:t>
            </a:r>
            <a:endParaRPr lang="ru-RU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642910" y="1428736"/>
            <a:ext cx="6143668" cy="2071702"/>
          </a:xfrm>
          <a:prstGeom prst="round2Diag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Самый крупный остров у берегов Камчатки</a:t>
            </a:r>
            <a:endParaRPr lang="ru-RU" sz="3600" dirty="0">
              <a:latin typeface="Comic Sans MS" pitchFamily="66" charset="0"/>
            </a:endParaRPr>
          </a:p>
        </p:txBody>
      </p:sp>
      <p:sp>
        <p:nvSpPr>
          <p:cNvPr id="15" name="Пятиугольник 14">
            <a:hlinkClick r:id="rId5" action="ppaction://hlinksldjump"/>
          </p:cNvPr>
          <p:cNvSpPr/>
          <p:nvPr/>
        </p:nvSpPr>
        <p:spPr>
          <a:xfrm>
            <a:off x="7143768" y="6357958"/>
            <a:ext cx="1714512" cy="285752"/>
          </a:xfrm>
          <a:prstGeom prst="homePlat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Продолжение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3" grpId="0"/>
      <p:bldP spid="14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"/>
          <p:cNvGrpSpPr/>
          <p:nvPr/>
        </p:nvGrpSpPr>
        <p:grpSpPr>
          <a:xfrm>
            <a:off x="0" y="0"/>
            <a:ext cx="1143002" cy="1143002"/>
            <a:chOff x="1142976" y="1571612"/>
            <a:chExt cx="1143002" cy="1143002"/>
          </a:xfrm>
        </p:grpSpPr>
        <p:pic>
          <p:nvPicPr>
            <p:cNvPr id="5" name="Рисунок 4" descr="j0431620.pn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142976" y="1571612"/>
              <a:ext cx="1143002" cy="1143002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1357258" y="1785902"/>
              <a:ext cx="86754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</a:rPr>
                <a:t>14</a:t>
              </a:r>
              <a:endParaRPr lang="ru-RU" sz="4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sp>
        <p:nvSpPr>
          <p:cNvPr id="7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8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9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0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1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571604" y="214290"/>
            <a:ext cx="3289170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Вопрос:</a:t>
            </a:r>
            <a:endParaRPr lang="ru-RU" sz="6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ая выноска 13"/>
          <p:cNvSpPr/>
          <p:nvPr/>
        </p:nvSpPr>
        <p:spPr>
          <a:xfrm>
            <a:off x="5500694" y="3857628"/>
            <a:ext cx="3357586" cy="2000264"/>
          </a:xfrm>
          <a:prstGeom prst="wedgeRectCallout">
            <a:avLst>
              <a:gd name="adj1" fmla="val -102167"/>
              <a:gd name="adj2" fmla="val -74312"/>
            </a:avLst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кухлянка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1071538" y="1357298"/>
            <a:ext cx="6143668" cy="2071702"/>
          </a:xfrm>
          <a:prstGeom prst="round2Diag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Верхняя меховая одежда коренных народов Камчатки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5" name="Пятиугольник 14">
            <a:hlinkClick r:id="rId5" action="ppaction://hlinksldjump"/>
          </p:cNvPr>
          <p:cNvSpPr/>
          <p:nvPr/>
        </p:nvSpPr>
        <p:spPr>
          <a:xfrm>
            <a:off x="7143768" y="6357958"/>
            <a:ext cx="1714512" cy="285752"/>
          </a:xfrm>
          <a:prstGeom prst="homePlat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Продолжение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3" grpId="0"/>
      <p:bldP spid="14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"/>
          <p:cNvGrpSpPr/>
          <p:nvPr/>
        </p:nvGrpSpPr>
        <p:grpSpPr>
          <a:xfrm>
            <a:off x="0" y="0"/>
            <a:ext cx="1143002" cy="1143002"/>
            <a:chOff x="1142976" y="1571612"/>
            <a:chExt cx="1143002" cy="1143002"/>
          </a:xfrm>
        </p:grpSpPr>
        <p:pic>
          <p:nvPicPr>
            <p:cNvPr id="5" name="Рисунок 4" descr="j0431620.pn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142976" y="1571612"/>
              <a:ext cx="1143002" cy="1143002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1357258" y="1785902"/>
              <a:ext cx="86754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</a:rPr>
                <a:t>15</a:t>
              </a:r>
              <a:endParaRPr lang="ru-RU" sz="4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sp>
        <p:nvSpPr>
          <p:cNvPr id="7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8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9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0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1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571604" y="214290"/>
            <a:ext cx="3289170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Вопрос:</a:t>
            </a:r>
            <a:endParaRPr lang="ru-RU" sz="6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ая выноска 13"/>
          <p:cNvSpPr/>
          <p:nvPr/>
        </p:nvSpPr>
        <p:spPr>
          <a:xfrm>
            <a:off x="5429256" y="3929066"/>
            <a:ext cx="3357586" cy="2000264"/>
          </a:xfrm>
          <a:prstGeom prst="wedgeRectCallout">
            <a:avLst>
              <a:gd name="adj1" fmla="val -102167"/>
              <a:gd name="adj2" fmla="val -74312"/>
            </a:avLst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Обследование пролива между Азией и Америкой</a:t>
            </a:r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1071538" y="1357298"/>
            <a:ext cx="6143668" cy="2071702"/>
          </a:xfrm>
          <a:prstGeom prst="round2Diag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Результаты II Камчатской экспедиции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6" name="Пятиугольник 15">
            <a:hlinkClick r:id="rId5" action="ppaction://hlinksldjump"/>
          </p:cNvPr>
          <p:cNvSpPr/>
          <p:nvPr/>
        </p:nvSpPr>
        <p:spPr>
          <a:xfrm>
            <a:off x="7143768" y="6357958"/>
            <a:ext cx="1714512" cy="285752"/>
          </a:xfrm>
          <a:prstGeom prst="homePlat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Продолжение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3" grpId="0"/>
      <p:bldP spid="14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1142984"/>
            <a:ext cx="7772400" cy="1470025"/>
          </a:xfrm>
        </p:spPr>
        <p:txBody>
          <a:bodyPr>
            <a:prstTxWarp prst="textArchUp">
              <a:avLst/>
            </a:prstTxWarp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8000" b="1" dirty="0" smtClean="0">
                <a:ln/>
                <a:solidFill>
                  <a:srgbClr val="00B050"/>
                </a:solidFill>
              </a:rPr>
              <a:t>Игра окончена!</a:t>
            </a:r>
            <a:endParaRPr lang="ru-RU" sz="8000" b="1" dirty="0">
              <a:ln/>
              <a:solidFill>
                <a:srgbClr val="00B05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21430875">
            <a:off x="1071538" y="2571744"/>
            <a:ext cx="7858180" cy="2181228"/>
          </a:xfrm>
        </p:spPr>
        <p:txBody>
          <a:bodyPr>
            <a:prstTxWarp prst="textArchDown">
              <a:avLst/>
            </a:prstTxWarp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 новых встреч, </a:t>
            </a:r>
          </a:p>
          <a:p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ребята!</a:t>
            </a:r>
            <a:endParaRPr lang="ru-RU" sz="7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Солнце 4"/>
          <p:cNvSpPr/>
          <p:nvPr/>
        </p:nvSpPr>
        <p:spPr>
          <a:xfrm>
            <a:off x="2714612" y="1357298"/>
            <a:ext cx="3786214" cy="3429024"/>
          </a:xfrm>
          <a:prstGeom prst="sun">
            <a:avLst>
              <a:gd name="adj" fmla="val 32911"/>
            </a:avLst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repeatCount="300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000"/>
                            </p:stCondLst>
                            <p:childTnLst>
                              <p:par>
                                <p:cTn id="12" presetID="2" presetClass="exit" presetSubtype="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j0431620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357290" y="1214422"/>
            <a:ext cx="1143002" cy="1143002"/>
          </a:xfrm>
          <a:prstGeom prst="rect">
            <a:avLst/>
          </a:prstGeom>
        </p:spPr>
      </p:pic>
      <p:sp>
        <p:nvSpPr>
          <p:cNvPr id="9" name="TextBox 8">
            <a:hlinkClick r:id="rId3" action="ppaction://hlinksldjump"/>
          </p:cNvPr>
          <p:cNvSpPr txBox="1"/>
          <p:nvPr/>
        </p:nvSpPr>
        <p:spPr>
          <a:xfrm>
            <a:off x="1643042" y="1428736"/>
            <a:ext cx="5261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1</a:t>
            </a:r>
            <a:endParaRPr lang="ru-RU" sz="4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50" name="Рисунок 49" descr="j0431620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500298" y="1214422"/>
            <a:ext cx="1143002" cy="1143002"/>
          </a:xfrm>
          <a:prstGeom prst="rect">
            <a:avLst/>
          </a:prstGeom>
        </p:spPr>
      </p:pic>
      <p:sp>
        <p:nvSpPr>
          <p:cNvPr id="51" name="TextBox 50">
            <a:hlinkClick r:id="rId4" action="ppaction://hlinksldjump"/>
          </p:cNvPr>
          <p:cNvSpPr txBox="1"/>
          <p:nvPr/>
        </p:nvSpPr>
        <p:spPr>
          <a:xfrm>
            <a:off x="2786050" y="1428736"/>
            <a:ext cx="5261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2</a:t>
            </a:r>
            <a:endParaRPr lang="ru-RU" sz="4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53" name="Рисунок 52" descr="j0431620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571868" y="1214422"/>
            <a:ext cx="1143002" cy="1143002"/>
          </a:xfrm>
          <a:prstGeom prst="rect">
            <a:avLst/>
          </a:prstGeom>
        </p:spPr>
      </p:pic>
      <p:sp>
        <p:nvSpPr>
          <p:cNvPr id="54" name="TextBox 53">
            <a:hlinkClick r:id="rId5" action="ppaction://hlinksldjump"/>
          </p:cNvPr>
          <p:cNvSpPr txBox="1"/>
          <p:nvPr/>
        </p:nvSpPr>
        <p:spPr>
          <a:xfrm>
            <a:off x="3857620" y="1428736"/>
            <a:ext cx="5261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3</a:t>
            </a:r>
            <a:endParaRPr lang="ru-RU" sz="4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56" name="Рисунок 55" descr="j0431620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714876" y="1214422"/>
            <a:ext cx="1143002" cy="1143002"/>
          </a:xfrm>
          <a:prstGeom prst="rect">
            <a:avLst/>
          </a:prstGeom>
        </p:spPr>
      </p:pic>
      <p:sp>
        <p:nvSpPr>
          <p:cNvPr id="57" name="TextBox 56">
            <a:hlinkClick r:id="rId6" action="ppaction://hlinksldjump"/>
          </p:cNvPr>
          <p:cNvSpPr txBox="1"/>
          <p:nvPr/>
        </p:nvSpPr>
        <p:spPr>
          <a:xfrm>
            <a:off x="5000628" y="1428736"/>
            <a:ext cx="5261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4</a:t>
            </a:r>
            <a:endParaRPr lang="ru-RU" sz="4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59" name="Рисунок 58" descr="j0431620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786446" y="1214422"/>
            <a:ext cx="1143002" cy="1143002"/>
          </a:xfrm>
          <a:prstGeom prst="rect">
            <a:avLst/>
          </a:prstGeom>
        </p:spPr>
      </p:pic>
      <p:sp>
        <p:nvSpPr>
          <p:cNvPr id="60" name="TextBox 59">
            <a:hlinkClick r:id="rId7" action="ppaction://hlinksldjump"/>
          </p:cNvPr>
          <p:cNvSpPr txBox="1"/>
          <p:nvPr/>
        </p:nvSpPr>
        <p:spPr>
          <a:xfrm>
            <a:off x="6072198" y="1428736"/>
            <a:ext cx="5261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5</a:t>
            </a:r>
            <a:endParaRPr lang="ru-RU" sz="4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62" name="Рисунок 61" descr="j0431620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857356" y="2214554"/>
            <a:ext cx="1143002" cy="1143002"/>
          </a:xfrm>
          <a:prstGeom prst="rect">
            <a:avLst/>
          </a:prstGeom>
        </p:spPr>
      </p:pic>
      <p:sp>
        <p:nvSpPr>
          <p:cNvPr id="63" name="TextBox 62">
            <a:hlinkClick r:id="rId8" action="ppaction://hlinksldjump"/>
          </p:cNvPr>
          <p:cNvSpPr txBox="1"/>
          <p:nvPr/>
        </p:nvSpPr>
        <p:spPr>
          <a:xfrm>
            <a:off x="2143108" y="2428868"/>
            <a:ext cx="5261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6</a:t>
            </a:r>
            <a:endParaRPr lang="ru-RU" sz="4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65" name="Рисунок 64" descr="j0431620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571868" y="5072074"/>
            <a:ext cx="1143002" cy="1143002"/>
          </a:xfrm>
          <a:prstGeom prst="rect">
            <a:avLst/>
          </a:prstGeom>
        </p:spPr>
      </p:pic>
      <p:sp>
        <p:nvSpPr>
          <p:cNvPr id="66" name="TextBox 65">
            <a:hlinkClick r:id="rId9" action="ppaction://hlinksldjump"/>
          </p:cNvPr>
          <p:cNvSpPr txBox="1"/>
          <p:nvPr/>
        </p:nvSpPr>
        <p:spPr>
          <a:xfrm>
            <a:off x="3714744" y="5286388"/>
            <a:ext cx="8675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15</a:t>
            </a:r>
            <a:endParaRPr lang="ru-RU" sz="4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68" name="Рисунок 67" descr="j0431620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000364" y="2214554"/>
            <a:ext cx="1143002" cy="1143002"/>
          </a:xfrm>
          <a:prstGeom prst="rect">
            <a:avLst/>
          </a:prstGeom>
        </p:spPr>
      </p:pic>
      <p:sp>
        <p:nvSpPr>
          <p:cNvPr id="69" name="TextBox 68">
            <a:hlinkClick r:id="rId10" action="ppaction://hlinksldjump"/>
          </p:cNvPr>
          <p:cNvSpPr txBox="1"/>
          <p:nvPr/>
        </p:nvSpPr>
        <p:spPr>
          <a:xfrm>
            <a:off x="3286116" y="2428868"/>
            <a:ext cx="5261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7</a:t>
            </a:r>
            <a:endParaRPr lang="ru-RU" sz="4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71" name="Рисунок 70" descr="j0431620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143372" y="2143116"/>
            <a:ext cx="1143002" cy="1143002"/>
          </a:xfrm>
          <a:prstGeom prst="rect">
            <a:avLst/>
          </a:prstGeom>
        </p:spPr>
      </p:pic>
      <p:sp>
        <p:nvSpPr>
          <p:cNvPr id="72" name="TextBox 71">
            <a:hlinkClick r:id="rId11" action="ppaction://hlinksldjump"/>
          </p:cNvPr>
          <p:cNvSpPr txBox="1"/>
          <p:nvPr/>
        </p:nvSpPr>
        <p:spPr>
          <a:xfrm>
            <a:off x="4429124" y="2357430"/>
            <a:ext cx="5261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8</a:t>
            </a:r>
            <a:endParaRPr lang="ru-RU" sz="4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74" name="Рисунок 73" descr="j0431620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286380" y="2214554"/>
            <a:ext cx="1143002" cy="1143002"/>
          </a:xfrm>
          <a:prstGeom prst="rect">
            <a:avLst/>
          </a:prstGeom>
        </p:spPr>
      </p:pic>
      <p:sp>
        <p:nvSpPr>
          <p:cNvPr id="75" name="TextBox 74">
            <a:hlinkClick r:id="rId12" action="ppaction://hlinksldjump"/>
          </p:cNvPr>
          <p:cNvSpPr txBox="1"/>
          <p:nvPr/>
        </p:nvSpPr>
        <p:spPr>
          <a:xfrm>
            <a:off x="5572132" y="2428868"/>
            <a:ext cx="5261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9</a:t>
            </a:r>
            <a:endParaRPr lang="ru-RU" sz="4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77" name="Рисунок 76" descr="j0431620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428860" y="3143248"/>
            <a:ext cx="1143002" cy="1143002"/>
          </a:xfrm>
          <a:prstGeom prst="rect">
            <a:avLst/>
          </a:prstGeom>
        </p:spPr>
      </p:pic>
      <p:sp>
        <p:nvSpPr>
          <p:cNvPr id="78" name="TextBox 77">
            <a:hlinkClick r:id="rId13" action="ppaction://hlinksldjump"/>
          </p:cNvPr>
          <p:cNvSpPr txBox="1"/>
          <p:nvPr/>
        </p:nvSpPr>
        <p:spPr>
          <a:xfrm>
            <a:off x="2571736" y="3357562"/>
            <a:ext cx="8675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10</a:t>
            </a:r>
            <a:endParaRPr lang="ru-RU" sz="4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80" name="Рисунок 79" descr="j0431620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643306" y="3143248"/>
            <a:ext cx="1143002" cy="1143002"/>
          </a:xfrm>
          <a:prstGeom prst="rect">
            <a:avLst/>
          </a:prstGeom>
        </p:spPr>
      </p:pic>
      <p:sp>
        <p:nvSpPr>
          <p:cNvPr id="81" name="TextBox 80">
            <a:hlinkClick r:id="rId14" action="ppaction://hlinksldjump"/>
          </p:cNvPr>
          <p:cNvSpPr txBox="1"/>
          <p:nvPr/>
        </p:nvSpPr>
        <p:spPr>
          <a:xfrm>
            <a:off x="3786182" y="3357562"/>
            <a:ext cx="8675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11</a:t>
            </a:r>
            <a:endParaRPr lang="ru-RU" sz="4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83" name="Рисунок 82" descr="j0431620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071802" y="4071942"/>
            <a:ext cx="1143002" cy="1143002"/>
          </a:xfrm>
          <a:prstGeom prst="rect">
            <a:avLst/>
          </a:prstGeom>
        </p:spPr>
      </p:pic>
      <p:sp>
        <p:nvSpPr>
          <p:cNvPr id="84" name="TextBox 83">
            <a:hlinkClick r:id="rId15" action="ppaction://hlinksldjump"/>
          </p:cNvPr>
          <p:cNvSpPr txBox="1"/>
          <p:nvPr/>
        </p:nvSpPr>
        <p:spPr>
          <a:xfrm>
            <a:off x="3214678" y="4286256"/>
            <a:ext cx="8675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13</a:t>
            </a:r>
            <a:endParaRPr lang="ru-RU" sz="4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86" name="Рисунок 85" descr="j0431620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714876" y="3071810"/>
            <a:ext cx="1143002" cy="1143002"/>
          </a:xfrm>
          <a:prstGeom prst="rect">
            <a:avLst/>
          </a:prstGeom>
        </p:spPr>
      </p:pic>
      <p:sp>
        <p:nvSpPr>
          <p:cNvPr id="87" name="TextBox 86">
            <a:hlinkClick r:id="rId16" action="ppaction://hlinksldjump"/>
          </p:cNvPr>
          <p:cNvSpPr txBox="1"/>
          <p:nvPr/>
        </p:nvSpPr>
        <p:spPr>
          <a:xfrm>
            <a:off x="4857752" y="3286124"/>
            <a:ext cx="8675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12</a:t>
            </a:r>
            <a:endParaRPr lang="ru-RU" sz="4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89" name="Рисунок 88" descr="j0431620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143372" y="4143380"/>
            <a:ext cx="1143002" cy="1143002"/>
          </a:xfrm>
          <a:prstGeom prst="rect">
            <a:avLst/>
          </a:prstGeom>
        </p:spPr>
      </p:pic>
      <p:sp>
        <p:nvSpPr>
          <p:cNvPr id="90" name="TextBox 89">
            <a:hlinkClick r:id="rId17" action="ppaction://hlinksldjump"/>
          </p:cNvPr>
          <p:cNvSpPr txBox="1"/>
          <p:nvPr/>
        </p:nvSpPr>
        <p:spPr>
          <a:xfrm>
            <a:off x="4286248" y="4357694"/>
            <a:ext cx="8675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14</a:t>
            </a:r>
            <a:endParaRPr lang="ru-RU" sz="4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2" name="Пятиугольник 31">
            <a:hlinkClick r:id="rId18" action="ppaction://hlinksldjump"/>
          </p:cNvPr>
          <p:cNvSpPr/>
          <p:nvPr/>
        </p:nvSpPr>
        <p:spPr>
          <a:xfrm>
            <a:off x="7286644" y="6286520"/>
            <a:ext cx="1643074" cy="571480"/>
          </a:xfrm>
          <a:prstGeom prst="homePlate">
            <a:avLst>
              <a:gd name="adj" fmla="val 94139"/>
            </a:avLst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выход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</p:childTnLst>
        </p:cTn>
      </p:par>
    </p:tnLst>
    <p:bldLst>
      <p:bldP spid="9" grpId="0"/>
      <p:bldP spid="51" grpId="0"/>
      <p:bldP spid="54" grpId="0"/>
      <p:bldP spid="57" grpId="0"/>
      <p:bldP spid="60" grpId="0"/>
      <p:bldP spid="63" grpId="0"/>
      <p:bldP spid="66" grpId="0"/>
      <p:bldP spid="69" grpId="0"/>
      <p:bldP spid="72" grpId="0"/>
      <p:bldP spid="75" grpId="0"/>
      <p:bldP spid="78" grpId="0"/>
      <p:bldP spid="81" grpId="0"/>
      <p:bldP spid="84" grpId="0"/>
      <p:bldP spid="87" grpId="0"/>
      <p:bldP spid="9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"/>
          <p:cNvGrpSpPr/>
          <p:nvPr/>
        </p:nvGrpSpPr>
        <p:grpSpPr>
          <a:xfrm>
            <a:off x="0" y="0"/>
            <a:ext cx="1143002" cy="1143002"/>
            <a:chOff x="1142976" y="1571612"/>
            <a:chExt cx="1143002" cy="1143002"/>
          </a:xfrm>
        </p:grpSpPr>
        <p:pic>
          <p:nvPicPr>
            <p:cNvPr id="5" name="Рисунок 4" descr="j0431620.pn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142976" y="1571612"/>
              <a:ext cx="1143002" cy="1143002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1428728" y="1785926"/>
              <a:ext cx="52610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</a:rPr>
                <a:t>1</a:t>
              </a:r>
              <a:endParaRPr lang="ru-RU" sz="4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sp>
        <p:nvSpPr>
          <p:cNvPr id="7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8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9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0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1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571604" y="214290"/>
            <a:ext cx="3289170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Вопрос:</a:t>
            </a:r>
            <a:endParaRPr lang="ru-RU" sz="6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ая прямоугольная выноска 13"/>
          <p:cNvSpPr/>
          <p:nvPr/>
        </p:nvSpPr>
        <p:spPr>
          <a:xfrm>
            <a:off x="5429256" y="3929066"/>
            <a:ext cx="3357586" cy="2000264"/>
          </a:xfrm>
          <a:prstGeom prst="wedgeRoundRectCallout">
            <a:avLst>
              <a:gd name="adj1" fmla="val -91187"/>
              <a:gd name="adj2" fmla="val -76547"/>
              <a:gd name="adj3" fmla="val 16667"/>
            </a:avLst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atin typeface="Comic Sans MS" pitchFamily="66" charset="0"/>
              </a:rPr>
              <a:t>Ключевская сопка, 4835 м.</a:t>
            </a:r>
            <a:endParaRPr lang="ru-RU" sz="4000" dirty="0">
              <a:latin typeface="Comic Sans MS" pitchFamily="66" charset="0"/>
            </a:endParaRPr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1071538" y="1357298"/>
            <a:ext cx="6143668" cy="2071702"/>
          </a:xfrm>
          <a:prstGeom prst="round2Diag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Самый высокий действующий вулкан Евразии, и его высота?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5" name="Пятиугольник 14">
            <a:hlinkClick r:id="rId5" action="ppaction://hlinksldjump"/>
          </p:cNvPr>
          <p:cNvSpPr/>
          <p:nvPr/>
        </p:nvSpPr>
        <p:spPr>
          <a:xfrm>
            <a:off x="7143768" y="6357958"/>
            <a:ext cx="1714512" cy="285752"/>
          </a:xfrm>
          <a:prstGeom prst="homePlat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Продолжение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3" grpId="0"/>
      <p:bldP spid="14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"/>
          <p:cNvGrpSpPr/>
          <p:nvPr/>
        </p:nvGrpSpPr>
        <p:grpSpPr>
          <a:xfrm>
            <a:off x="0" y="0"/>
            <a:ext cx="1143002" cy="1143002"/>
            <a:chOff x="1142976" y="1571612"/>
            <a:chExt cx="1143002" cy="1143002"/>
          </a:xfrm>
        </p:grpSpPr>
        <p:pic>
          <p:nvPicPr>
            <p:cNvPr id="5" name="Рисунок 4" descr="j0431620.pn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142976" y="1571612"/>
              <a:ext cx="1143002" cy="1143002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1428728" y="1785926"/>
              <a:ext cx="52610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</a:rPr>
                <a:t>2</a:t>
              </a:r>
              <a:endParaRPr lang="ru-RU" sz="4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sp>
        <p:nvSpPr>
          <p:cNvPr id="7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8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9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0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1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571604" y="214290"/>
            <a:ext cx="3289170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Вопрос:</a:t>
            </a:r>
            <a:endParaRPr lang="ru-RU" sz="6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ая выноска 13"/>
          <p:cNvSpPr/>
          <p:nvPr/>
        </p:nvSpPr>
        <p:spPr>
          <a:xfrm>
            <a:off x="5429256" y="3929066"/>
            <a:ext cx="3357586" cy="2000264"/>
          </a:xfrm>
          <a:prstGeom prst="wedgeRectCallout">
            <a:avLst>
              <a:gd name="adj1" fmla="val -102167"/>
              <a:gd name="adj2" fmla="val -74312"/>
            </a:avLst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dirty="0" smtClean="0">
                <a:latin typeface="Comic Sans MS" pitchFamily="66" charset="0"/>
              </a:rPr>
              <a:t>29</a:t>
            </a:r>
            <a:endParaRPr lang="ru-RU" sz="7200" dirty="0">
              <a:latin typeface="Comic Sans MS" pitchFamily="66" charset="0"/>
            </a:endParaRPr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1071538" y="1357298"/>
            <a:ext cx="6143668" cy="2071702"/>
          </a:xfrm>
          <a:prstGeom prst="round2Diag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Сколько действующих вулканов можно встретить на </a:t>
            </a:r>
            <a:r>
              <a:rPr lang="ru-RU" sz="3600" dirty="0" smtClean="0"/>
              <a:t>полуострове Камчатка?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5" name="Пятиугольник 14">
            <a:hlinkClick r:id="rId5" action="ppaction://hlinksldjump"/>
          </p:cNvPr>
          <p:cNvSpPr/>
          <p:nvPr/>
        </p:nvSpPr>
        <p:spPr>
          <a:xfrm>
            <a:off x="7143768" y="6357958"/>
            <a:ext cx="1714512" cy="285752"/>
          </a:xfrm>
          <a:prstGeom prst="homePlat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Продолжение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3" grpId="0"/>
      <p:bldP spid="14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"/>
          <p:cNvGrpSpPr/>
          <p:nvPr/>
        </p:nvGrpSpPr>
        <p:grpSpPr>
          <a:xfrm>
            <a:off x="0" y="0"/>
            <a:ext cx="1143002" cy="1143002"/>
            <a:chOff x="1142976" y="1571612"/>
            <a:chExt cx="1143002" cy="1143002"/>
          </a:xfrm>
        </p:grpSpPr>
        <p:pic>
          <p:nvPicPr>
            <p:cNvPr id="5" name="Рисунок 4" descr="j0431620.pn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142976" y="1571612"/>
              <a:ext cx="1143002" cy="1143002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1428728" y="1785926"/>
              <a:ext cx="52610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</a:rPr>
                <a:t>3</a:t>
              </a:r>
              <a:endParaRPr lang="ru-RU" sz="4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sp>
        <p:nvSpPr>
          <p:cNvPr id="7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8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9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0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1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571604" y="214290"/>
            <a:ext cx="3289170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Вопрос:</a:t>
            </a:r>
            <a:endParaRPr lang="ru-RU" sz="6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ая выноска 13"/>
          <p:cNvSpPr/>
          <p:nvPr/>
        </p:nvSpPr>
        <p:spPr>
          <a:xfrm>
            <a:off x="5429256" y="3929066"/>
            <a:ext cx="3357586" cy="2000264"/>
          </a:xfrm>
          <a:prstGeom prst="wedgeRectCallout">
            <a:avLst>
              <a:gd name="adj1" fmla="val -102167"/>
              <a:gd name="adj2" fmla="val -74312"/>
            </a:avLst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/>
              <a:t>Положение в системе Тихоокеанского огненного кольца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1071538" y="1357298"/>
            <a:ext cx="6143668" cy="2071702"/>
          </a:xfrm>
          <a:prstGeom prst="round2Diag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dirty="0" smtClean="0"/>
              <a:t>Назовите тектоническую особенность положения Камчатки?</a:t>
            </a:r>
            <a:endParaRPr lang="ru-RU" sz="3600" dirty="0"/>
          </a:p>
        </p:txBody>
      </p:sp>
      <p:sp>
        <p:nvSpPr>
          <p:cNvPr id="15" name="Пятиугольник 14">
            <a:hlinkClick r:id="rId5" action="ppaction://hlinksldjump"/>
          </p:cNvPr>
          <p:cNvSpPr/>
          <p:nvPr/>
        </p:nvSpPr>
        <p:spPr>
          <a:xfrm>
            <a:off x="7143768" y="6357958"/>
            <a:ext cx="1714512" cy="285752"/>
          </a:xfrm>
          <a:prstGeom prst="homePlat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Продолжение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3" grpId="0"/>
      <p:bldP spid="14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"/>
          <p:cNvGrpSpPr/>
          <p:nvPr/>
        </p:nvGrpSpPr>
        <p:grpSpPr>
          <a:xfrm>
            <a:off x="0" y="0"/>
            <a:ext cx="1143002" cy="1143002"/>
            <a:chOff x="1142976" y="1571612"/>
            <a:chExt cx="1143002" cy="1143002"/>
          </a:xfrm>
        </p:grpSpPr>
        <p:pic>
          <p:nvPicPr>
            <p:cNvPr id="5" name="Рисунок 4" descr="j0431620.pn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142976" y="1571612"/>
              <a:ext cx="1143002" cy="1143002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1428728" y="1785926"/>
              <a:ext cx="52610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</a:rPr>
                <a:t>4</a:t>
              </a:r>
              <a:endParaRPr lang="ru-RU" sz="4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sp>
        <p:nvSpPr>
          <p:cNvPr id="7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8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9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0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1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571604" y="214290"/>
            <a:ext cx="3289170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>Вопрос:</a:t>
            </a:r>
            <a:endParaRPr lang="ru-RU" sz="6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14" name="Прямоугольная выноска 13"/>
          <p:cNvSpPr/>
          <p:nvPr/>
        </p:nvSpPr>
        <p:spPr>
          <a:xfrm>
            <a:off x="5429256" y="3929066"/>
            <a:ext cx="3357586" cy="2000264"/>
          </a:xfrm>
          <a:prstGeom prst="wedgeRectCallout">
            <a:avLst>
              <a:gd name="adj1" fmla="val -102167"/>
              <a:gd name="adj2" fmla="val -74312"/>
            </a:avLst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i="1" dirty="0" smtClean="0"/>
              <a:t>Долина Гейзеров</a:t>
            </a:r>
            <a:endParaRPr lang="ru-RU" sz="4400" dirty="0">
              <a:latin typeface="Comic Sans MS" pitchFamily="66" charset="0"/>
            </a:endParaRPr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1071538" y="1357298"/>
            <a:ext cx="7500990" cy="2071702"/>
          </a:xfrm>
          <a:prstGeom prst="round2Diag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/>
              <a:t>Этот природный объект не встречается в Евразии  нигде, кроме Камчатки. Открыт он в 1941 году сотрудником </a:t>
            </a:r>
            <a:r>
              <a:rPr lang="ru-RU" sz="2800" dirty="0" err="1" smtClean="0"/>
              <a:t>Кроноцкого</a:t>
            </a:r>
            <a:r>
              <a:rPr lang="ru-RU" sz="2800" dirty="0" smtClean="0"/>
              <a:t> заповедника Т. И. Устиновой.</a:t>
            </a:r>
            <a:endParaRPr lang="ru-RU" sz="2800" dirty="0"/>
          </a:p>
        </p:txBody>
      </p:sp>
      <p:sp>
        <p:nvSpPr>
          <p:cNvPr id="15" name="Пятиугольник 14">
            <a:hlinkClick r:id="rId5" action="ppaction://hlinksldjump"/>
          </p:cNvPr>
          <p:cNvSpPr/>
          <p:nvPr/>
        </p:nvSpPr>
        <p:spPr>
          <a:xfrm>
            <a:off x="7143768" y="6357958"/>
            <a:ext cx="1714512" cy="285752"/>
          </a:xfrm>
          <a:prstGeom prst="homePlat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Продолжение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3" grpId="0"/>
      <p:bldP spid="14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"/>
          <p:cNvGrpSpPr/>
          <p:nvPr/>
        </p:nvGrpSpPr>
        <p:grpSpPr>
          <a:xfrm>
            <a:off x="0" y="0"/>
            <a:ext cx="1143002" cy="1143002"/>
            <a:chOff x="1142976" y="1571612"/>
            <a:chExt cx="1143002" cy="1143002"/>
          </a:xfrm>
        </p:grpSpPr>
        <p:pic>
          <p:nvPicPr>
            <p:cNvPr id="5" name="Рисунок 4" descr="j0431620.pn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142976" y="1571612"/>
              <a:ext cx="1143002" cy="1143002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1428728" y="1785926"/>
              <a:ext cx="52610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</a:rPr>
                <a:t>5</a:t>
              </a:r>
              <a:endParaRPr lang="ru-RU" sz="4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sp>
        <p:nvSpPr>
          <p:cNvPr id="7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8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9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0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1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571604" y="214290"/>
            <a:ext cx="3289170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Вопрос:</a:t>
            </a:r>
            <a:endParaRPr lang="ru-RU" sz="6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ая выноска 13"/>
          <p:cNvSpPr/>
          <p:nvPr/>
        </p:nvSpPr>
        <p:spPr>
          <a:xfrm>
            <a:off x="5429256" y="4214818"/>
            <a:ext cx="3357586" cy="2000264"/>
          </a:xfrm>
          <a:prstGeom prst="wedgeRectCallout">
            <a:avLst>
              <a:gd name="adj1" fmla="val -102167"/>
              <a:gd name="adj2" fmla="val -74312"/>
            </a:avLst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i="1" dirty="0" smtClean="0"/>
              <a:t>Кальдера вулкана </a:t>
            </a:r>
            <a:r>
              <a:rPr lang="ru-RU" sz="3200" i="1" dirty="0" err="1" smtClean="0"/>
              <a:t>Узон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357158" y="1214422"/>
            <a:ext cx="8501122" cy="2571768"/>
          </a:xfrm>
          <a:prstGeom prst="round2Diag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/>
              <a:t>Этот природный объект открыт в 1854 году экспедицией К. </a:t>
            </a:r>
            <a:r>
              <a:rPr lang="ru-RU" sz="2400" dirty="0" err="1" smtClean="0"/>
              <a:t>Дитмара</a:t>
            </a:r>
            <a:r>
              <a:rPr lang="ru-RU" sz="2400" dirty="0" smtClean="0"/>
              <a:t>. Представляет собой чашеобразную котловину, сформировавшуюся около 40 тысяч лет назад, с сильнейшей  гидротермальной активностью. Ученые называют его природной лабораторий, где  можно изучать формирование рудных месторождений. </a:t>
            </a:r>
            <a:endParaRPr lang="ru-RU" sz="2400" dirty="0"/>
          </a:p>
        </p:txBody>
      </p:sp>
      <p:sp>
        <p:nvSpPr>
          <p:cNvPr id="15" name="Пятиугольник 14">
            <a:hlinkClick r:id="rId5" action="ppaction://hlinksldjump"/>
          </p:cNvPr>
          <p:cNvSpPr/>
          <p:nvPr/>
        </p:nvSpPr>
        <p:spPr>
          <a:xfrm>
            <a:off x="7143768" y="6357958"/>
            <a:ext cx="1714512" cy="285752"/>
          </a:xfrm>
          <a:prstGeom prst="homePlat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Продолжение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3" grpId="0"/>
      <p:bldP spid="14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"/>
          <p:cNvGrpSpPr/>
          <p:nvPr/>
        </p:nvGrpSpPr>
        <p:grpSpPr>
          <a:xfrm>
            <a:off x="0" y="0"/>
            <a:ext cx="1143002" cy="1143002"/>
            <a:chOff x="1142976" y="1571612"/>
            <a:chExt cx="1143002" cy="1143002"/>
          </a:xfrm>
        </p:grpSpPr>
        <p:pic>
          <p:nvPicPr>
            <p:cNvPr id="5" name="Рисунок 4" descr="j0431620.pn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142976" y="1571612"/>
              <a:ext cx="1143002" cy="1143002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1428728" y="1785926"/>
              <a:ext cx="52610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</a:rPr>
                <a:t>6</a:t>
              </a:r>
              <a:endParaRPr lang="ru-RU" sz="4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sp>
        <p:nvSpPr>
          <p:cNvPr id="7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8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9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0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1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571604" y="214290"/>
            <a:ext cx="3289170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Вопрос:</a:t>
            </a:r>
            <a:endParaRPr lang="ru-RU" sz="6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ая выноска 13"/>
          <p:cNvSpPr/>
          <p:nvPr/>
        </p:nvSpPr>
        <p:spPr>
          <a:xfrm>
            <a:off x="5429256" y="3929066"/>
            <a:ext cx="3357586" cy="2000264"/>
          </a:xfrm>
          <a:prstGeom prst="wedgeRectCallout">
            <a:avLst>
              <a:gd name="adj1" fmla="val -102167"/>
              <a:gd name="adj2" fmla="val -74312"/>
            </a:avLst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i="1" dirty="0" smtClean="0"/>
              <a:t>Долина Смерти в верховье реки Гейзерной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357158" y="1357298"/>
            <a:ext cx="8358246" cy="2357454"/>
          </a:xfrm>
          <a:prstGeom prst="round2Diag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/>
              <a:t>Этот </a:t>
            </a:r>
            <a:r>
              <a:rPr lang="ru-RU" sz="2800" dirty="0" smtClean="0"/>
              <a:t>природный объект обнаружили в 1975 году, он сразу приобрел печальную известность. Подобные участки встречаются и в других районах Земли, но причина трагедий, происходящих здесь ежегодно, характерна только для Камчатки.</a:t>
            </a:r>
            <a:endParaRPr lang="ru-RU" sz="2800" dirty="0"/>
          </a:p>
        </p:txBody>
      </p:sp>
      <p:sp>
        <p:nvSpPr>
          <p:cNvPr id="15" name="Пятиугольник 14">
            <a:hlinkClick r:id="rId5" action="ppaction://hlinksldjump"/>
          </p:cNvPr>
          <p:cNvSpPr/>
          <p:nvPr/>
        </p:nvSpPr>
        <p:spPr>
          <a:xfrm>
            <a:off x="7143768" y="6357958"/>
            <a:ext cx="1714512" cy="285752"/>
          </a:xfrm>
          <a:prstGeom prst="homePlat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Продолжение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3" grpId="0"/>
      <p:bldP spid="14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"/>
          <p:cNvGrpSpPr/>
          <p:nvPr/>
        </p:nvGrpSpPr>
        <p:grpSpPr>
          <a:xfrm>
            <a:off x="0" y="0"/>
            <a:ext cx="1143002" cy="1143002"/>
            <a:chOff x="1142976" y="1571612"/>
            <a:chExt cx="1143002" cy="1143002"/>
          </a:xfrm>
        </p:grpSpPr>
        <p:pic>
          <p:nvPicPr>
            <p:cNvPr id="5" name="Рисунок 4" descr="j0431620.pn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142976" y="1571612"/>
              <a:ext cx="1143002" cy="1143002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1428728" y="1785926"/>
              <a:ext cx="52610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</a:rPr>
                <a:t>7</a:t>
              </a:r>
              <a:endParaRPr lang="ru-RU" sz="4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sp>
        <p:nvSpPr>
          <p:cNvPr id="7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8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9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0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1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rightArrow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571604" y="214290"/>
            <a:ext cx="3289170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Вопрос:</a:t>
            </a:r>
            <a:endParaRPr lang="ru-RU" sz="6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ая выноска 13"/>
          <p:cNvSpPr/>
          <p:nvPr/>
        </p:nvSpPr>
        <p:spPr>
          <a:xfrm>
            <a:off x="5429256" y="3929066"/>
            <a:ext cx="3357586" cy="2000264"/>
          </a:xfrm>
          <a:prstGeom prst="wedgeRectCallout">
            <a:avLst>
              <a:gd name="adj1" fmla="val -102167"/>
              <a:gd name="adj2" fmla="val -74312"/>
            </a:avLst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i="1" dirty="0" err="1" smtClean="0"/>
              <a:t>Ганальский</a:t>
            </a:r>
            <a:r>
              <a:rPr lang="ru-RU" sz="3600" i="1" dirty="0" smtClean="0"/>
              <a:t>, </a:t>
            </a:r>
            <a:r>
              <a:rPr lang="ru-RU" sz="3600" i="1" dirty="0" err="1" smtClean="0"/>
              <a:t>Валагинский</a:t>
            </a:r>
            <a:r>
              <a:rPr lang="ru-RU" sz="3600" i="1" dirty="0" smtClean="0"/>
              <a:t>, </a:t>
            </a:r>
            <a:r>
              <a:rPr lang="ru-RU" sz="3600" i="1" dirty="0" err="1" smtClean="0"/>
              <a:t>Тумрок</a:t>
            </a:r>
            <a:r>
              <a:rPr lang="ru-RU" sz="3600" i="1" dirty="0" smtClean="0"/>
              <a:t>, </a:t>
            </a:r>
            <a:r>
              <a:rPr lang="ru-RU" sz="3600" i="1" dirty="0" err="1" smtClean="0"/>
              <a:t>Кумроч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1071538" y="1357298"/>
            <a:ext cx="6143668" cy="2071702"/>
          </a:xfrm>
          <a:prstGeom prst="round2Diag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dirty="0" smtClean="0"/>
              <a:t>Названия горных хребтов, входящих в систему Восточного хребта?</a:t>
            </a:r>
            <a:endParaRPr lang="ru-RU" sz="3600" dirty="0"/>
          </a:p>
        </p:txBody>
      </p:sp>
      <p:sp>
        <p:nvSpPr>
          <p:cNvPr id="15" name="Пятиугольник 14">
            <a:hlinkClick r:id="rId5" action="ppaction://hlinksldjump"/>
          </p:cNvPr>
          <p:cNvSpPr/>
          <p:nvPr/>
        </p:nvSpPr>
        <p:spPr>
          <a:xfrm>
            <a:off x="7143768" y="6357958"/>
            <a:ext cx="1714512" cy="285752"/>
          </a:xfrm>
          <a:prstGeom prst="homePlat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Продолжение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3" grpId="0"/>
      <p:bldP spid="14" grpId="0" animBg="1"/>
      <p:bldP spid="1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589</TotalTime>
  <Words>365</Words>
  <Application>Microsoft Office PowerPoint</Application>
  <PresentationFormat>Экран (4:3)</PresentationFormat>
  <Paragraphs>95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ВИКТОРИНА  по  географии Уникальная Камчатка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Игра окончена!</vt:lpstr>
    </vt:vector>
  </TitlesOfParts>
  <Company>SamForum.ws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 по географии  «Самый умный»   для учащихся  8-х  классов </dc:title>
  <dc:creator>Карезина Нина Валентиновна</dc:creator>
  <cp:lastModifiedBy>luda</cp:lastModifiedBy>
  <cp:revision>56</cp:revision>
  <dcterms:created xsi:type="dcterms:W3CDTF">2010-01-17T19:31:04Z</dcterms:created>
  <dcterms:modified xsi:type="dcterms:W3CDTF">2014-02-11T09:14:29Z</dcterms:modified>
</cp:coreProperties>
</file>