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9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F1663A-7033-4B48-924E-AA2A35E5035D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5ECF9F-ED9C-4F35-BF15-0222E27A86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424936" cy="1152128"/>
          </a:xfrm>
        </p:spPr>
        <p:txBody>
          <a:bodyPr/>
          <a:lstStyle/>
          <a:p>
            <a:r>
              <a:rPr lang="ru-RU" dirty="0" smtClean="0"/>
              <a:t>Путешествие по маршруту: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62784" y="3284984"/>
            <a:ext cx="3816424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Ученик 10 класса </a:t>
            </a:r>
          </a:p>
          <a:p>
            <a:r>
              <a:rPr lang="ru-RU" dirty="0" smtClean="0"/>
              <a:t>Лебедев Алексей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14612" y="589755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 </a:t>
            </a:r>
            <a:r>
              <a:rPr lang="ru-RU" dirty="0" smtClean="0"/>
              <a:t>год.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34076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Амстердам-Брюссель-Будапешт-Бухарест-Ватикан.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676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Гранд-</a:t>
            </a:r>
            <a:r>
              <a:rPr lang="ru-RU" dirty="0" err="1" smtClean="0"/>
              <a:t>Плас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7125112" cy="4051437"/>
          </a:xfrm>
        </p:spPr>
        <p:txBody>
          <a:bodyPr/>
          <a:lstStyle/>
          <a:p>
            <a:r>
              <a:rPr lang="ru-RU" dirty="0"/>
              <a:t>Гранд-</a:t>
            </a:r>
            <a:r>
              <a:rPr lang="ru-RU" dirty="0" err="1"/>
              <a:t>Плас</a:t>
            </a:r>
            <a:r>
              <a:rPr lang="ru-RU" dirty="0"/>
              <a:t> — историческая площадь в центре Брюсселя, один из важнейших туристических объектов города. Здесь расположены две важнейшие достопримечательности — ратуша и Хлебный дом или Дом короля (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Broodhuis</a:t>
            </a:r>
            <a:r>
              <a:rPr lang="ru-RU" dirty="0"/>
              <a:t>, фр. </a:t>
            </a:r>
            <a:r>
              <a:rPr lang="ru-RU" dirty="0" err="1"/>
              <a:t>Maison</a:t>
            </a:r>
            <a:r>
              <a:rPr lang="ru-RU" dirty="0"/>
              <a:t> </a:t>
            </a:r>
            <a:r>
              <a:rPr lang="ru-RU" dirty="0" err="1"/>
              <a:t>du</a:t>
            </a:r>
            <a:r>
              <a:rPr lang="ru-RU" dirty="0"/>
              <a:t> </a:t>
            </a:r>
            <a:r>
              <a:rPr lang="ru-RU" dirty="0" err="1"/>
              <a:t>Roi</a:t>
            </a:r>
            <a:r>
              <a:rPr lang="ru-RU" dirty="0"/>
              <a:t>). Ансамбль рыночной площади Брюсселя внесён в список Всемирного наследия ЮНЕСКО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537" y="692696"/>
            <a:ext cx="6282577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7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Писающий мальчик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807361"/>
            <a:ext cx="4680519" cy="4051437"/>
          </a:xfrm>
        </p:spPr>
        <p:txBody>
          <a:bodyPr/>
          <a:lstStyle/>
          <a:p>
            <a:r>
              <a:rPr lang="ru-RU" dirty="0"/>
              <a:t>Писающий мальчик (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Manneken</a:t>
            </a:r>
            <a:r>
              <a:rPr lang="ru-RU" dirty="0"/>
              <a:t> </a:t>
            </a:r>
            <a:r>
              <a:rPr lang="ru-RU" dirty="0" err="1"/>
              <a:t>Pis</a:t>
            </a:r>
            <a:r>
              <a:rPr lang="ru-RU" dirty="0"/>
              <a:t>; фр. </a:t>
            </a:r>
            <a:r>
              <a:rPr lang="ru-RU" dirty="0" err="1"/>
              <a:t>Petit</a:t>
            </a:r>
            <a:r>
              <a:rPr lang="ru-RU" dirty="0"/>
              <a:t> </a:t>
            </a:r>
            <a:r>
              <a:rPr lang="ru-RU" dirty="0" err="1"/>
              <a:t>Julien</a:t>
            </a:r>
            <a:r>
              <a:rPr lang="ru-RU" dirty="0"/>
              <a:t>) — одна из наиболее известных достопримечательностей Брюсселя, расположенная в непосредственной близости от Гран-</a:t>
            </a:r>
            <a:r>
              <a:rPr lang="ru-RU" dirty="0" err="1"/>
              <a:t>плас</a:t>
            </a:r>
            <a:r>
              <a:rPr lang="ru-RU" dirty="0"/>
              <a:t>, на пересечении улиц Банной (</a:t>
            </a:r>
            <a:r>
              <a:rPr lang="ru-RU" dirty="0" err="1"/>
              <a:t>Rue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l'Étuve</a:t>
            </a:r>
            <a:r>
              <a:rPr lang="ru-RU" dirty="0"/>
              <a:t> / </a:t>
            </a:r>
            <a:r>
              <a:rPr lang="ru-RU" dirty="0" err="1"/>
              <a:t>Stoofstraat</a:t>
            </a:r>
            <a:r>
              <a:rPr lang="ru-RU" dirty="0"/>
              <a:t>) и Дубовой (</a:t>
            </a:r>
            <a:r>
              <a:rPr lang="ru-RU" dirty="0" err="1"/>
              <a:t>Rue</a:t>
            </a:r>
            <a:r>
              <a:rPr lang="ru-RU" dirty="0"/>
              <a:t> </a:t>
            </a:r>
            <a:r>
              <a:rPr lang="ru-RU" dirty="0" err="1"/>
              <a:t>du</a:t>
            </a:r>
            <a:r>
              <a:rPr lang="ru-RU" dirty="0"/>
              <a:t> </a:t>
            </a:r>
            <a:r>
              <a:rPr lang="ru-RU" dirty="0" err="1"/>
              <a:t>Chêne</a:t>
            </a:r>
            <a:r>
              <a:rPr lang="ru-RU" dirty="0"/>
              <a:t> / </a:t>
            </a:r>
            <a:r>
              <a:rPr lang="ru-RU" dirty="0" err="1"/>
              <a:t>Eikstraat</a:t>
            </a:r>
            <a:r>
              <a:rPr lang="ru-RU" dirty="0"/>
              <a:t>). Это миниатюрная бронзовая статуя-фонтан в виде нагого мальчика, писающего в бассейн.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8680"/>
            <a:ext cx="3655268" cy="550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5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125113" cy="924475"/>
          </a:xfrm>
        </p:spPr>
        <p:txBody>
          <a:bodyPr/>
          <a:lstStyle/>
          <a:p>
            <a:r>
              <a:rPr lang="ru-RU" dirty="0" smtClean="0"/>
              <a:t>Брюссельский собор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7125112" cy="4051437"/>
          </a:xfrm>
        </p:spPr>
        <p:txBody>
          <a:bodyPr/>
          <a:lstStyle/>
          <a:p>
            <a:r>
              <a:rPr lang="ru-RU" dirty="0"/>
              <a:t>Собор Святых Михаила и </a:t>
            </a:r>
            <a:r>
              <a:rPr lang="ru-RU" dirty="0" err="1"/>
              <a:t>Гудулы</a:t>
            </a:r>
            <a:r>
              <a:rPr lang="ru-RU" dirty="0"/>
              <a:t> в Брюсселе (фр. </a:t>
            </a:r>
            <a:r>
              <a:rPr lang="en-US" dirty="0" err="1"/>
              <a:t>Cathédrale</a:t>
            </a:r>
            <a:r>
              <a:rPr lang="en-US" dirty="0"/>
              <a:t> Saints-Michel-et-</a:t>
            </a:r>
            <a:r>
              <a:rPr lang="en-US" dirty="0" err="1"/>
              <a:t>Gudule</a:t>
            </a:r>
            <a:r>
              <a:rPr lang="en-US" dirty="0"/>
              <a:t> de </a:t>
            </a:r>
            <a:r>
              <a:rPr lang="en-US" dirty="0" err="1"/>
              <a:t>Bruxelles</a:t>
            </a:r>
            <a:r>
              <a:rPr lang="en-US" dirty="0"/>
              <a:t>, 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en-US" dirty="0" err="1"/>
              <a:t>Kathedraal</a:t>
            </a:r>
            <a:r>
              <a:rPr lang="en-US" dirty="0"/>
              <a:t> van </a:t>
            </a:r>
            <a:r>
              <a:rPr lang="en-US" dirty="0" err="1"/>
              <a:t>Sint-Michiel</a:t>
            </a:r>
            <a:r>
              <a:rPr lang="en-US" dirty="0"/>
              <a:t> en </a:t>
            </a:r>
            <a:r>
              <a:rPr lang="en-US" dirty="0" err="1"/>
              <a:t>Sint-Goedele</a:t>
            </a:r>
            <a:r>
              <a:rPr lang="en-US" dirty="0"/>
              <a:t>, </a:t>
            </a:r>
            <a:r>
              <a:rPr lang="ru-RU" dirty="0"/>
              <a:t>лат. </a:t>
            </a:r>
            <a:r>
              <a:rPr lang="en-US" dirty="0" err="1"/>
              <a:t>Cathedralis</a:t>
            </a:r>
            <a:r>
              <a:rPr lang="en-US" dirty="0"/>
              <a:t> Sancti </a:t>
            </a:r>
            <a:r>
              <a:rPr lang="en-US" dirty="0" err="1"/>
              <a:t>Michaelis</a:t>
            </a:r>
            <a:r>
              <a:rPr lang="en-US" dirty="0"/>
              <a:t> et </a:t>
            </a:r>
            <a:r>
              <a:rPr lang="en-US" dirty="0" err="1"/>
              <a:t>Gudulae</a:t>
            </a:r>
            <a:r>
              <a:rPr lang="en-US" dirty="0"/>
              <a:t> </a:t>
            </a:r>
            <a:r>
              <a:rPr lang="en-US" dirty="0" err="1"/>
              <a:t>Bruxellis</a:t>
            </a:r>
            <a:r>
              <a:rPr lang="en-US" dirty="0"/>
              <a:t>) — </a:t>
            </a:r>
            <a:r>
              <a:rPr lang="ru-RU" dirty="0"/>
              <a:t>собор в Брюссельском столичном регионе Брюсселя, в Бельгии. Один из ярчайших представителей готического искусства.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233"/>
            <a:ext cx="3229704" cy="50060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039"/>
            <a:ext cx="3024336" cy="50002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80928"/>
            <a:ext cx="3128644" cy="37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8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Атомиум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Атомиум</a:t>
            </a:r>
            <a:r>
              <a:rPr lang="ru-RU" dirty="0" smtClean="0"/>
              <a:t> </a:t>
            </a:r>
            <a:r>
              <a:rPr lang="ru-RU" dirty="0"/>
              <a:t>— одна из главных достопримечательностей и символ Брюсселя. </a:t>
            </a:r>
            <a:r>
              <a:rPr lang="ru-RU" dirty="0" err="1"/>
              <a:t>Атомиум</a:t>
            </a:r>
            <a:r>
              <a:rPr lang="ru-RU" dirty="0"/>
              <a:t> был спроектирован к открытию всемирной выставки 1958 архитектором Андре </a:t>
            </a:r>
            <a:r>
              <a:rPr lang="ru-RU" dirty="0" err="1"/>
              <a:t>Ватеркейном</a:t>
            </a:r>
            <a:r>
              <a:rPr lang="ru-RU" dirty="0"/>
              <a:t> как символ атомного века и мирного использования атомной энергии и построен под руководством архитекторов Андре и Мишеля </a:t>
            </a:r>
            <a:r>
              <a:rPr lang="ru-RU" dirty="0" err="1"/>
              <a:t>Полаков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Сооружение, покрытое изначально алюминиевым слоем, а после завершённого в феврале 2006 капремонта — стальной оболочкой, состоит из девяти атомов, которые объединены в кубический фрагмент кристаллической решётки железа, увеличенный в 165 миллиардов раз. Высота </a:t>
            </a:r>
            <a:r>
              <a:rPr lang="ru-RU" dirty="0" err="1"/>
              <a:t>атомиума</a:t>
            </a:r>
            <a:r>
              <a:rPr lang="ru-RU" dirty="0"/>
              <a:t> составляет 102 м, вес — около 2400 тонн, а диаметр каждой из девяти сфер — 18 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723" y="404664"/>
            <a:ext cx="526847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2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Будапешт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4536504" cy="405143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Будапе́шт</a:t>
            </a:r>
            <a:r>
              <a:rPr lang="ru-RU" dirty="0"/>
              <a:t> (венг. </a:t>
            </a:r>
            <a:r>
              <a:rPr lang="ru-RU" dirty="0" err="1"/>
              <a:t>Budapest</a:t>
            </a:r>
            <a:r>
              <a:rPr lang="ru-RU" dirty="0"/>
              <a:t> (инф.) [ˈ</a:t>
            </a:r>
            <a:r>
              <a:rPr lang="ru-RU" dirty="0" err="1"/>
              <a:t>budɒpɛʃt</a:t>
            </a:r>
            <a:r>
              <a:rPr lang="ru-RU" dirty="0"/>
              <a:t>]) — столица Венгрии и самый крупный город страны. По численности населения, составлявшей на март 2007 года 1,7 млн жителей, Будапешт занимает в Европейском союзе девятое место. Город образовался в 1873 году в результате слияния нескольких венгерских городов: </a:t>
            </a:r>
            <a:r>
              <a:rPr lang="ru-RU" dirty="0" err="1"/>
              <a:t>Пешта</a:t>
            </a:r>
            <a:r>
              <a:rPr lang="ru-RU" dirty="0"/>
              <a:t>, расположенного на восточной стороне реки Дунай, Буды и </a:t>
            </a:r>
            <a:r>
              <a:rPr lang="ru-RU" dirty="0" err="1"/>
              <a:t>Обуды</a:t>
            </a:r>
            <a:r>
              <a:rPr lang="ru-RU" dirty="0"/>
              <a:t>, занимающих западный берег Дуная.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4277"/>
            <a:ext cx="4315291" cy="28858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124" y="3099207"/>
            <a:ext cx="3885009" cy="29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8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Здание парламента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8064896" cy="4357943"/>
          </a:xfrm>
        </p:spPr>
        <p:txBody>
          <a:bodyPr>
            <a:normAutofit/>
          </a:bodyPr>
          <a:lstStyle/>
          <a:p>
            <a:r>
              <a:rPr lang="ru-RU" dirty="0"/>
              <a:t>Через семь лет после объединения Буды, </a:t>
            </a:r>
            <a:r>
              <a:rPr lang="ru-RU" dirty="0" err="1"/>
              <a:t>Пешта</a:t>
            </a:r>
            <a:r>
              <a:rPr lang="ru-RU" dirty="0"/>
              <a:t> и </a:t>
            </a:r>
            <a:r>
              <a:rPr lang="ru-RU" dirty="0" err="1"/>
              <a:t>Обуды</a:t>
            </a:r>
            <a:r>
              <a:rPr lang="ru-RU" dirty="0"/>
              <a:t>, в 1880 г. Государственное собрание приняло решение построить здание парламента, чтобы подчеркнуть суверенное право венгерской нации. Был объявлен конкурс, который выиграл архитектор </a:t>
            </a:r>
            <a:r>
              <a:rPr lang="ru-RU" dirty="0" err="1"/>
              <a:t>Имре</a:t>
            </a:r>
            <a:r>
              <a:rPr lang="ru-RU" dirty="0"/>
              <a:t> </a:t>
            </a:r>
            <a:r>
              <a:rPr lang="ru-RU" dirty="0" err="1"/>
              <a:t>Штейндль</a:t>
            </a:r>
            <a:r>
              <a:rPr lang="ru-RU" dirty="0"/>
              <a:t>, но были реализованы и некоторые идеи двух других участников конкурса — в здании Этнографического музея и в здании Министерства сельского хозяйства. В 1885 г. началось строительство, первое заседание Государственного собрания прошло в здании в 1896 г., во время празднования 1000-летия Обретения родины. Строительство парламента было завершено лишь в 1906 г. Следует отметить, что к моменту завершения строительства архитектор проекта ослеп. На строительстве работали тысячи людей, было использовано 40 млн кирпичей и 40 кг золота.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Базилика Святого Иштвана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Базилика Святого Иштвана (венг. </a:t>
            </a:r>
            <a:r>
              <a:rPr lang="ru-RU" dirty="0" err="1"/>
              <a:t>Szent</a:t>
            </a:r>
            <a:r>
              <a:rPr lang="ru-RU" dirty="0"/>
              <a:t> </a:t>
            </a:r>
            <a:r>
              <a:rPr lang="ru-RU" dirty="0" err="1"/>
              <a:t>István-bazilika</a:t>
            </a:r>
            <a:r>
              <a:rPr lang="ru-RU" dirty="0"/>
              <a:t>) названа в честь первого короля Венгрии Иштвана. Строительство собора началось в 1851 году под руководством архитектора </a:t>
            </a:r>
            <a:r>
              <a:rPr lang="ru-RU" dirty="0" err="1"/>
              <a:t>Йожефа</a:t>
            </a:r>
            <a:r>
              <a:rPr lang="ru-RU" dirty="0"/>
              <a:t> </a:t>
            </a:r>
            <a:r>
              <a:rPr lang="ru-RU" dirty="0" err="1"/>
              <a:t>Хильда</a:t>
            </a:r>
            <a:r>
              <a:rPr lang="ru-RU" dirty="0"/>
              <a:t>. После его смерти возведением собора руководил </a:t>
            </a:r>
            <a:r>
              <a:rPr lang="ru-RU" dirty="0" err="1"/>
              <a:t>Миклош</a:t>
            </a:r>
            <a:r>
              <a:rPr lang="ru-RU" dirty="0"/>
              <a:t> </a:t>
            </a:r>
            <a:r>
              <a:rPr lang="ru-RU" dirty="0" err="1"/>
              <a:t>Ибль</a:t>
            </a:r>
            <a:r>
              <a:rPr lang="ru-RU" dirty="0"/>
              <a:t>. Строительство было завершено в 1905 году. Общая площадь собора составляет 4730 м², диаметр купола — 22 м, а высота — 96 м. Наряду со зданием парламента, базилика является самым высоким зданием города. В базилике расположена часовня с мощами (десницей) св. Иштвана и витражами с венгерскими святыми.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6672"/>
            <a:ext cx="3811860" cy="508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Героев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Площадь Героев (венг. </a:t>
            </a:r>
            <a:r>
              <a:rPr lang="ru-RU" dirty="0" err="1"/>
              <a:t>Hősök</a:t>
            </a:r>
            <a:r>
              <a:rPr lang="ru-RU" dirty="0"/>
              <a:t> </a:t>
            </a:r>
            <a:r>
              <a:rPr lang="ru-RU" dirty="0" err="1"/>
              <a:t>tere</a:t>
            </a:r>
            <a:r>
              <a:rPr lang="ru-RU" dirty="0"/>
              <a:t>) — одна из знаменитых площадей венгерской столицы, расположена в </a:t>
            </a:r>
            <a:r>
              <a:rPr lang="ru-RU" dirty="0" err="1"/>
              <a:t>Пеште</a:t>
            </a:r>
            <a:r>
              <a:rPr lang="ru-RU" dirty="0"/>
              <a:t>. На площади Героев заканчивается проспект </a:t>
            </a:r>
            <a:r>
              <a:rPr lang="ru-RU" dirty="0" err="1"/>
              <a:t>Андраши</a:t>
            </a:r>
            <a:r>
              <a:rPr lang="ru-RU" dirty="0"/>
              <a:t>, а за площадью начинается городской парк </a:t>
            </a:r>
            <a:r>
              <a:rPr lang="ru-RU" dirty="0" err="1"/>
              <a:t>Варошлигет</a:t>
            </a:r>
            <a:r>
              <a:rPr lang="ru-RU" dirty="0"/>
              <a:t>. Площадь была оформлена к празднованию тысячелетия Венгрии в 1896 году и вместила тогда свыше 50 тысяч гостей, приехавших в Венгрию.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404664"/>
            <a:ext cx="5429448" cy="407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Венгерская государственная опера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125112" cy="4051437"/>
          </a:xfrm>
        </p:spPr>
        <p:txBody>
          <a:bodyPr/>
          <a:lstStyle/>
          <a:p>
            <a:r>
              <a:rPr lang="ru-RU" dirty="0"/>
              <a:t>Венгерская государственная опера расположена в VI округе Будапешта (</a:t>
            </a:r>
            <a:r>
              <a:rPr lang="ru-RU" dirty="0" err="1"/>
              <a:t>Терезварош</a:t>
            </a:r>
            <a:r>
              <a:rPr lang="ru-RU" dirty="0"/>
              <a:t>), в </a:t>
            </a:r>
            <a:r>
              <a:rPr lang="ru-RU" dirty="0" err="1"/>
              <a:t>Пеште</a:t>
            </a:r>
            <a:r>
              <a:rPr lang="ru-RU" dirty="0"/>
              <a:t>, по адресу: проспект </a:t>
            </a:r>
            <a:r>
              <a:rPr lang="ru-RU" dirty="0" err="1"/>
              <a:t>Андраши</a:t>
            </a:r>
            <a:r>
              <a:rPr lang="ru-RU" dirty="0"/>
              <a:t> 22. Здание театра выдержано в стиле </a:t>
            </a:r>
            <a:r>
              <a:rPr lang="ru-RU" dirty="0" err="1"/>
              <a:t>неоренессанс</a:t>
            </a:r>
            <a:r>
              <a:rPr lang="ru-RU" dirty="0"/>
              <a:t> и построено архитектором </a:t>
            </a:r>
            <a:r>
              <a:rPr lang="ru-RU" dirty="0" err="1"/>
              <a:t>Миклошем</a:t>
            </a:r>
            <a:r>
              <a:rPr lang="ru-RU" dirty="0"/>
              <a:t> </a:t>
            </a:r>
            <a:r>
              <a:rPr lang="ru-RU" dirty="0" err="1"/>
              <a:t>Иблем</a:t>
            </a:r>
            <a:r>
              <a:rPr lang="ru-RU" dirty="0"/>
              <a:t> в период между 1875 и 1884 годами, богато украшено выполненными в стиле барокко орнаментами, скульптурами и картинами. Особенно интересна настенная живопись работы </a:t>
            </a:r>
            <a:r>
              <a:rPr lang="ru-RU" dirty="0" err="1"/>
              <a:t>Берталана</a:t>
            </a:r>
            <a:r>
              <a:rPr lang="ru-RU" dirty="0"/>
              <a:t> </a:t>
            </a:r>
            <a:r>
              <a:rPr lang="ru-RU" dirty="0" err="1"/>
              <a:t>Секея</a:t>
            </a:r>
            <a:r>
              <a:rPr lang="ru-RU" dirty="0"/>
              <a:t>, Мора </a:t>
            </a:r>
            <a:r>
              <a:rPr lang="ru-RU" dirty="0" err="1"/>
              <a:t>Тана</a:t>
            </a:r>
            <a:r>
              <a:rPr lang="ru-RU" dirty="0"/>
              <a:t> и </a:t>
            </a:r>
            <a:r>
              <a:rPr lang="ru-RU" dirty="0" err="1"/>
              <a:t>Кароя</a:t>
            </a:r>
            <a:r>
              <a:rPr lang="ru-RU" dirty="0"/>
              <a:t> </a:t>
            </a:r>
            <a:r>
              <a:rPr lang="ru-RU" dirty="0" err="1"/>
              <a:t>Лотца</a:t>
            </a:r>
            <a:r>
              <a:rPr lang="ru-RU" dirty="0"/>
              <a:t> вдоль лестниц внутри здания и в зрительном зале.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9" y="476672"/>
            <a:ext cx="5333437" cy="400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Бухарест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5328593" cy="50405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Бухарест </a:t>
            </a:r>
            <a:r>
              <a:rPr lang="ru-RU" dirty="0"/>
              <a:t>(</a:t>
            </a:r>
            <a:r>
              <a:rPr lang="ru-RU" dirty="0" err="1"/>
              <a:t>рум</a:t>
            </a:r>
            <a:r>
              <a:rPr lang="ru-RU" dirty="0"/>
              <a:t>. </a:t>
            </a:r>
            <a:r>
              <a:rPr lang="ru-RU" dirty="0" err="1"/>
              <a:t>Bucureşti</a:t>
            </a:r>
            <a:r>
              <a:rPr lang="ru-RU" dirty="0"/>
              <a:t> [</a:t>
            </a:r>
            <a:r>
              <a:rPr lang="ru-RU" dirty="0" err="1"/>
              <a:t>bukuˈreʃtʲ</a:t>
            </a:r>
            <a:r>
              <a:rPr lang="ru-RU" dirty="0"/>
              <a:t>]) — столица Румынии, важнейший экономический и культурный центр страны. В Бухаресте и его пригородах проживает более 2,3 миллиона человек. Это самый населённый город в Юго-Восточной Европе. Считается, что Бухарест, как и Рим, был построен на семи холмах:</a:t>
            </a:r>
          </a:p>
          <a:p>
            <a:r>
              <a:rPr lang="ru-RU" dirty="0"/>
              <a:t>холм </a:t>
            </a:r>
            <a:r>
              <a:rPr lang="ru-RU" dirty="0" err="1"/>
              <a:t>Михая</a:t>
            </a:r>
            <a:r>
              <a:rPr lang="ru-RU" dirty="0"/>
              <a:t> </a:t>
            </a:r>
            <a:r>
              <a:rPr lang="ru-RU" dirty="0" err="1"/>
              <a:t>Водэ</a:t>
            </a:r>
            <a:endParaRPr lang="ru-RU" dirty="0"/>
          </a:p>
          <a:p>
            <a:r>
              <a:rPr lang="ru-RU" dirty="0"/>
              <a:t>холм Патриархии</a:t>
            </a:r>
          </a:p>
          <a:p>
            <a:r>
              <a:rPr lang="ru-RU" dirty="0"/>
              <a:t>холм Раду </a:t>
            </a:r>
            <a:r>
              <a:rPr lang="ru-RU" dirty="0" err="1"/>
              <a:t>Водэ</a:t>
            </a:r>
            <a:endParaRPr lang="ru-RU" dirty="0"/>
          </a:p>
          <a:p>
            <a:r>
              <a:rPr lang="ru-RU" dirty="0"/>
              <a:t>холм </a:t>
            </a:r>
            <a:r>
              <a:rPr lang="ru-RU" dirty="0" err="1"/>
              <a:t>Котрочень</a:t>
            </a:r>
            <a:endParaRPr lang="ru-RU" dirty="0"/>
          </a:p>
          <a:p>
            <a:r>
              <a:rPr lang="ru-RU" dirty="0"/>
              <a:t>холм Спирей</a:t>
            </a:r>
          </a:p>
          <a:p>
            <a:r>
              <a:rPr lang="ru-RU" dirty="0"/>
              <a:t>холм </a:t>
            </a:r>
            <a:r>
              <a:rPr lang="ru-RU" dirty="0" err="1"/>
              <a:t>Вэкэрешть</a:t>
            </a:r>
            <a:endParaRPr lang="ru-RU" dirty="0"/>
          </a:p>
          <a:p>
            <a:r>
              <a:rPr lang="ru-RU" dirty="0"/>
              <a:t>холм Св. Георгия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38" y="137678"/>
            <a:ext cx="4148162" cy="27740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11761"/>
            <a:ext cx="2139347" cy="356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648072"/>
          </a:xfrm>
        </p:spPr>
        <p:txBody>
          <a:bodyPr/>
          <a:lstStyle/>
          <a:p>
            <a:r>
              <a:rPr lang="ru-RU" dirty="0" smtClean="0"/>
              <a:t>Амстердам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37223"/>
            <a:ext cx="3744416" cy="250407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27483"/>
            <a:ext cx="3885009" cy="27626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68" y="482795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Флаг </a:t>
            </a:r>
            <a:r>
              <a:rPr lang="ru-RU" dirty="0"/>
              <a:t>А</a:t>
            </a:r>
            <a:r>
              <a:rPr lang="ru-RU" dirty="0" smtClean="0"/>
              <a:t>мстердама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827958"/>
            <a:ext cx="352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Герб Амстердама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9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Дворец парламента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07361"/>
            <a:ext cx="7811027" cy="4645975"/>
          </a:xfrm>
        </p:spPr>
        <p:txBody>
          <a:bodyPr>
            <a:normAutofit/>
          </a:bodyPr>
          <a:lstStyle/>
          <a:p>
            <a:r>
              <a:rPr lang="ru-RU" dirty="0"/>
              <a:t>Изначально дворец назывался Домом Народа (</a:t>
            </a:r>
            <a:r>
              <a:rPr lang="ru-RU" dirty="0" err="1"/>
              <a:t>рум</a:t>
            </a:r>
            <a:r>
              <a:rPr lang="ru-RU" dirty="0"/>
              <a:t>. </a:t>
            </a:r>
            <a:r>
              <a:rPr lang="ru-RU" dirty="0" err="1"/>
              <a:t>Casa</a:t>
            </a:r>
            <a:r>
              <a:rPr lang="ru-RU" dirty="0"/>
              <a:t> </a:t>
            </a:r>
            <a:r>
              <a:rPr lang="ru-RU" dirty="0" err="1"/>
              <a:t>Poporului</a:t>
            </a:r>
            <a:r>
              <a:rPr lang="ru-RU" dirty="0"/>
              <a:t>) или Домом Республики (</a:t>
            </a:r>
            <a:r>
              <a:rPr lang="ru-RU" dirty="0" err="1"/>
              <a:t>рум</a:t>
            </a:r>
            <a:r>
              <a:rPr lang="ru-RU" dirty="0"/>
              <a:t>. </a:t>
            </a:r>
            <a:r>
              <a:rPr lang="ru-RU" dirty="0" err="1"/>
              <a:t>Casa</a:t>
            </a:r>
            <a:r>
              <a:rPr lang="ru-RU" dirty="0"/>
              <a:t> </a:t>
            </a:r>
            <a:r>
              <a:rPr lang="ru-RU" dirty="0" err="1"/>
              <a:t>Republicii</a:t>
            </a:r>
            <a:r>
              <a:rPr lang="ru-RU" dirty="0"/>
              <a:t>) , но в пост-коммунистическую эпоху был переименован в Дворец Парламента. Несмотря на это многие до сих пор зовут его прежним именем. Размеры дворца составляют 270 на 240 м. Высота — 86 м. Подземная часть дворца уходит в глубину на 92 м. Во дворце 1100 комнат, 12 этажей. 4 подземных уровня достроены и уже используются и ещё 4 уровня находятся на разных стадиях завершения. На строительство было потрачено около миллиона м³ мрамора в основном из </a:t>
            </a:r>
            <a:r>
              <a:rPr lang="ru-RU" dirty="0" err="1"/>
              <a:t>Рушкицы</a:t>
            </a:r>
            <a:r>
              <a:rPr lang="ru-RU" dirty="0"/>
              <a:t>, 3500 тонн хрусталя (480 люстр, 1409 потолочных светильников и зеркал), 700 тыс. тонн стали и бронзы для дверей, окон, люстр и капителей. Было также использовано 900 тыс. м³ дерева для паркета и настенных панелей (орешник, дуб, вишня, вяз, клён), 200 тыс. м² шерстяных ковров разных размеров.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404665"/>
            <a:ext cx="5760638" cy="40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8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 румынского крестьянина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Музей основан в 1906 году. Первым руководителем музея на протяжении сорока лет был историк Александру </a:t>
            </a:r>
            <a:r>
              <a:rPr lang="ru-RU" dirty="0" err="1"/>
              <a:t>Цигара-Самуркаш</a:t>
            </a:r>
            <a:r>
              <a:rPr lang="ru-RU" dirty="0"/>
              <a:t>. В 1944 году, с приходом советских войск, в музее был размещён музей Ленина и Сталина. Оригинальный же музей под новым названием «Популярное искусство Румынской Социалистической Республики» на 25 лет переехал во дворец </a:t>
            </a:r>
            <a:r>
              <a:rPr lang="ru-RU" dirty="0" err="1"/>
              <a:t>Штирбей</a:t>
            </a:r>
            <a:r>
              <a:rPr lang="ru-RU" dirty="0"/>
              <a:t> на главной улице Бухареста. Всё это время ценные и особенно религиозные экспонаты не выставлялись. Тем не менее, коллекция музея пополнилась в три раза.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737341"/>
            <a:ext cx="4726384" cy="438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74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Куртя</a:t>
            </a:r>
            <a:r>
              <a:rPr lang="ru-RU" dirty="0" smtClean="0"/>
              <a:t>-Веке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5002717" cy="4051437"/>
          </a:xfrm>
        </p:spPr>
        <p:txBody>
          <a:bodyPr/>
          <a:lstStyle/>
          <a:p>
            <a:r>
              <a:rPr lang="vi-VN" dirty="0"/>
              <a:t>Ку́ртя-Ве́ке (рум. Curtea Veche — Старый двор), или Княжеский двор (рум. Curtea Domnească din Bucureşti) — ансамбль построек, относящихся к дворцу правителей Валахии и Румынии. Включает в себя также церковь Куртя-Веке — храм Св. Антона (hramul Sf. Anton) и двор Ханул-луй-Манук (Hanul lui Manuc).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99" y="980728"/>
            <a:ext cx="3890681" cy="292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Могошоая</a:t>
            </a:r>
            <a:r>
              <a:rPr lang="ru-RU" dirty="0"/>
              <a:t> (</a:t>
            </a:r>
            <a:r>
              <a:rPr lang="ru-RU" dirty="0" err="1"/>
              <a:t>Mogoşoaia</a:t>
            </a:r>
            <a:r>
              <a:rPr lang="ru-RU" dirty="0"/>
              <a:t>) — дворцово-парковый ансамбль, построенный валашским господарем Константином </a:t>
            </a:r>
            <a:r>
              <a:rPr lang="ru-RU" dirty="0" err="1"/>
              <a:t>Брынковяну</a:t>
            </a:r>
            <a:r>
              <a:rPr lang="ru-RU" dirty="0"/>
              <a:t> в 10 км от Бухареста в 1698—1702 гг. Представляет собой яркий образец т. н. </a:t>
            </a:r>
            <a:r>
              <a:rPr lang="ru-RU" dirty="0" err="1"/>
              <a:t>брынковянского</a:t>
            </a:r>
            <a:r>
              <a:rPr lang="ru-RU" dirty="0"/>
              <a:t> стиля зодчества, насыщенного венецианскими, </a:t>
            </a:r>
            <a:r>
              <a:rPr lang="ru-RU" dirty="0" err="1"/>
              <a:t>далматийскими</a:t>
            </a:r>
            <a:r>
              <a:rPr lang="ru-RU" dirty="0"/>
              <a:t> и османскими реминисценциями. Дворец назван именем вдовы владельца земельного участка. В 1920-е гг. дворцом владела Марта </a:t>
            </a:r>
            <a:r>
              <a:rPr lang="ru-RU" dirty="0" err="1"/>
              <a:t>Бибеску</a:t>
            </a:r>
            <a:r>
              <a:rPr lang="ru-RU" dirty="0"/>
              <a:t>, которая открыла в нём свой салон и финансировала реставрацию старинных зданий. В дворцовой церкви похоронены члены княжеского семейства </a:t>
            </a:r>
            <a:r>
              <a:rPr lang="ru-RU" dirty="0" err="1"/>
              <a:t>Бибеску</a:t>
            </a:r>
            <a:r>
              <a:rPr lang="ru-RU" dirty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Могошоая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404664"/>
            <a:ext cx="5429448" cy="407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3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Ватикан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7667011" cy="4357943"/>
          </a:xfrm>
        </p:spPr>
        <p:txBody>
          <a:bodyPr>
            <a:normAutofit/>
          </a:bodyPr>
          <a:lstStyle/>
          <a:p>
            <a:r>
              <a:rPr lang="ru-RU" dirty="0" smtClean="0"/>
              <a:t>Ватикан </a:t>
            </a:r>
            <a:r>
              <a:rPr lang="ru-RU" dirty="0"/>
              <a:t>(лат. </a:t>
            </a:r>
            <a:r>
              <a:rPr lang="ru-RU" dirty="0" err="1"/>
              <a:t>Status</a:t>
            </a:r>
            <a:r>
              <a:rPr lang="ru-RU" dirty="0"/>
              <a:t> </a:t>
            </a:r>
            <a:r>
              <a:rPr lang="ru-RU" dirty="0" err="1"/>
              <a:t>Civitatis</a:t>
            </a:r>
            <a:r>
              <a:rPr lang="ru-RU" dirty="0"/>
              <a:t> </a:t>
            </a:r>
            <a:r>
              <a:rPr lang="ru-RU" dirty="0" err="1"/>
              <a:t>Vaticanæ</a:t>
            </a:r>
            <a:r>
              <a:rPr lang="ru-RU" dirty="0"/>
              <a:t>, итал. </a:t>
            </a:r>
            <a:r>
              <a:rPr lang="ru-RU" dirty="0" err="1"/>
              <a:t>Stato</a:t>
            </a:r>
            <a:r>
              <a:rPr lang="ru-RU" dirty="0"/>
              <a:t> </a:t>
            </a:r>
            <a:r>
              <a:rPr lang="ru-RU" dirty="0" err="1"/>
              <a:t>della</a:t>
            </a:r>
            <a:r>
              <a:rPr lang="ru-RU" dirty="0"/>
              <a:t> </a:t>
            </a:r>
            <a:r>
              <a:rPr lang="ru-RU" dirty="0" err="1"/>
              <a:t>Città</a:t>
            </a:r>
            <a:r>
              <a:rPr lang="ru-RU" dirty="0"/>
              <a:t> </a:t>
            </a:r>
            <a:r>
              <a:rPr lang="ru-RU" dirty="0" err="1"/>
              <a:t>del</a:t>
            </a:r>
            <a:r>
              <a:rPr lang="ru-RU" dirty="0"/>
              <a:t> </a:t>
            </a:r>
            <a:r>
              <a:rPr lang="ru-RU" dirty="0" err="1"/>
              <a:t>Vaticano</a:t>
            </a:r>
            <a:r>
              <a:rPr lang="ru-RU" dirty="0"/>
              <a:t>, также встречается использование названия </a:t>
            </a:r>
            <a:r>
              <a:rPr lang="ru-RU" dirty="0" err="1"/>
              <a:t>Госуда́рство-го́род</a:t>
            </a:r>
            <a:r>
              <a:rPr lang="ru-RU" dirty="0"/>
              <a:t> </a:t>
            </a:r>
            <a:r>
              <a:rPr lang="ru-RU" dirty="0" smtClean="0"/>
              <a:t>Ватикан) </a:t>
            </a:r>
            <a:r>
              <a:rPr lang="ru-RU" dirty="0"/>
              <a:t>— карликовое государство-анклав (самое маленькое государство в мире) внутри территории Рима, ассоциированное с Италией. Своё название государство получило от названия холма </a:t>
            </a:r>
            <a:r>
              <a:rPr lang="ru-RU" dirty="0" err="1"/>
              <a:t>Mons</a:t>
            </a:r>
            <a:r>
              <a:rPr lang="ru-RU" dirty="0"/>
              <a:t> </a:t>
            </a:r>
            <a:r>
              <a:rPr lang="ru-RU" dirty="0" err="1"/>
              <a:t>Vaticanus</a:t>
            </a:r>
            <a:r>
              <a:rPr lang="ru-RU" dirty="0"/>
              <a:t>, с латинского </a:t>
            </a:r>
            <a:r>
              <a:rPr lang="ru-RU" dirty="0" err="1"/>
              <a:t>vaticinia</a:t>
            </a:r>
            <a:r>
              <a:rPr lang="ru-RU" dirty="0"/>
              <a:t> — «место гаданий». Статус Ватикана в международном праве — вспомогательная суверенная территория Святого Престола, резиденции высшего духовного руководства римско-католической церкви. Суверенитет Ватикана не является самостоятельным (национальным), а проистекает из суверенитета Святого престола. Иными словами, его источник — не население Ватикана, а именно папский престол.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0725"/>
            <a:ext cx="2996530" cy="33561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10725"/>
            <a:ext cx="3091209" cy="309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Собор </a:t>
            </a:r>
            <a:r>
              <a:rPr lang="ru-RU" dirty="0"/>
              <a:t>С</a:t>
            </a:r>
            <a:r>
              <a:rPr lang="ru-RU" dirty="0" smtClean="0"/>
              <a:t>вятого Петра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Собор Святого Петра (лат. </a:t>
            </a:r>
            <a:r>
              <a:rPr lang="ru-RU" dirty="0" err="1"/>
              <a:t>Basilica</a:t>
            </a:r>
            <a:r>
              <a:rPr lang="ru-RU" dirty="0"/>
              <a:t> </a:t>
            </a:r>
            <a:r>
              <a:rPr lang="ru-RU" dirty="0" err="1"/>
              <a:t>Sancti</a:t>
            </a:r>
            <a:r>
              <a:rPr lang="ru-RU" dirty="0"/>
              <a:t> </a:t>
            </a:r>
            <a:r>
              <a:rPr lang="ru-RU" dirty="0" err="1"/>
              <a:t>Petri</a:t>
            </a:r>
            <a:r>
              <a:rPr lang="ru-RU" dirty="0"/>
              <a:t>, итал. </a:t>
            </a:r>
            <a:r>
              <a:rPr lang="ru-RU" dirty="0" err="1"/>
              <a:t>Basilica</a:t>
            </a:r>
            <a:r>
              <a:rPr lang="ru-RU" dirty="0"/>
              <a:t> </a:t>
            </a:r>
            <a:r>
              <a:rPr lang="ru-RU" dirty="0" err="1"/>
              <a:t>di</a:t>
            </a:r>
            <a:r>
              <a:rPr lang="ru-RU" dirty="0"/>
              <a:t> </a:t>
            </a:r>
            <a:r>
              <a:rPr lang="ru-RU" dirty="0" err="1"/>
              <a:t>San</a:t>
            </a:r>
            <a:r>
              <a:rPr lang="ru-RU" dirty="0"/>
              <a:t> </a:t>
            </a:r>
            <a:r>
              <a:rPr lang="ru-RU" dirty="0" err="1"/>
              <a:t>Pietro</a:t>
            </a:r>
            <a:r>
              <a:rPr lang="ru-RU" dirty="0"/>
              <a:t>; Базилика Святого Петра) — католический собор, являющийся наиболее крупным сооружением Ватикана и до последнего времени считавшийся самой большой христианской церковью в мире. Одна из четырёх патриарших базилик Рима и церемониальный центр Римской католической церкви. Над его созданием трудилось несколько поколений великих мастеров: </a:t>
            </a:r>
            <a:r>
              <a:rPr lang="ru-RU" dirty="0" err="1"/>
              <a:t>Браманте</a:t>
            </a:r>
            <a:r>
              <a:rPr lang="ru-RU" dirty="0"/>
              <a:t>, Рафаэль, Микеланджело, Бернини.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26" y="116632"/>
            <a:ext cx="6194491" cy="464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6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Сиксти́нская</a:t>
            </a:r>
            <a:r>
              <a:rPr lang="ru-RU" dirty="0"/>
              <a:t> </a:t>
            </a:r>
            <a:r>
              <a:rPr lang="ru-RU" dirty="0" err="1"/>
              <a:t>Капе́лла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Сиксти́нская</a:t>
            </a:r>
            <a:r>
              <a:rPr lang="ru-RU" dirty="0"/>
              <a:t> </a:t>
            </a:r>
            <a:r>
              <a:rPr lang="ru-RU" dirty="0" err="1"/>
              <a:t>Капе́лла</a:t>
            </a:r>
            <a:r>
              <a:rPr lang="ru-RU" dirty="0"/>
              <a:t> (итал. </a:t>
            </a:r>
            <a:r>
              <a:rPr lang="ru-RU" dirty="0" err="1"/>
              <a:t>Cappella</a:t>
            </a:r>
            <a:r>
              <a:rPr lang="ru-RU" dirty="0"/>
              <a:t> </a:t>
            </a:r>
            <a:r>
              <a:rPr lang="ru-RU" dirty="0" err="1"/>
              <a:t>Sistina</a:t>
            </a:r>
            <a:r>
              <a:rPr lang="ru-RU" dirty="0"/>
              <a:t>) в Риме, бывшая домовая церковь в Ватикане. Построена в 1473—1481 годах архитектором Джордже де </a:t>
            </a:r>
            <a:r>
              <a:rPr lang="ru-RU" dirty="0" err="1"/>
              <a:t>Дольчи</a:t>
            </a:r>
            <a:r>
              <a:rPr lang="ru-RU" dirty="0"/>
              <a:t>, по заказу папы римского </a:t>
            </a:r>
            <a:r>
              <a:rPr lang="ru-RU" dirty="0" err="1"/>
              <a:t>Сикста</a:t>
            </a:r>
            <a:r>
              <a:rPr lang="ru-RU" dirty="0"/>
              <a:t> IV, отсюда и название.</a:t>
            </a:r>
          </a:p>
          <a:p>
            <a:endParaRPr lang="ru-RU" dirty="0"/>
          </a:p>
          <a:p>
            <a:r>
              <a:rPr lang="ru-RU" dirty="0"/>
              <a:t>Ныне Капелла — музей, выдающийся памятник Возрождения. Прямоугольное в плане помещение с росписями стен, выполненными в 1481—1483 годах </a:t>
            </a:r>
            <a:r>
              <a:rPr lang="ru-RU" dirty="0" err="1"/>
              <a:t>Сандро</a:t>
            </a:r>
            <a:r>
              <a:rPr lang="ru-RU" dirty="0"/>
              <a:t> Боттичелли, </a:t>
            </a:r>
            <a:r>
              <a:rPr lang="ru-RU" dirty="0" err="1"/>
              <a:t>Пинтуриккьо</a:t>
            </a:r>
            <a:r>
              <a:rPr lang="ru-RU" dirty="0"/>
              <a:t> и другими мастерами по заказу </a:t>
            </a:r>
            <a:r>
              <a:rPr lang="ru-RU" dirty="0" err="1"/>
              <a:t>Сикста</a:t>
            </a:r>
            <a:r>
              <a:rPr lang="ru-RU" dirty="0"/>
              <a:t> IV.</a:t>
            </a:r>
          </a:p>
        </p:txBody>
      </p:sp>
    </p:spTree>
    <p:extLst>
      <p:ext uri="{BB962C8B-B14F-4D97-AF65-F5344CB8AC3E}">
        <p14:creationId xmlns:p14="http://schemas.microsoft.com/office/powerpoint/2010/main" val="8387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Пинакотека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Ватиканская</a:t>
            </a:r>
            <a:r>
              <a:rPr lang="ru-RU" dirty="0"/>
              <a:t> пинакотека (итал. </a:t>
            </a:r>
            <a:r>
              <a:rPr lang="ru-RU" dirty="0" err="1"/>
              <a:t>Pinacoteca</a:t>
            </a:r>
            <a:r>
              <a:rPr lang="ru-RU" dirty="0"/>
              <a:t> </a:t>
            </a:r>
            <a:r>
              <a:rPr lang="ru-RU" dirty="0" err="1"/>
              <a:t>Vaticana</a:t>
            </a:r>
            <a:r>
              <a:rPr lang="ru-RU" dirty="0"/>
              <a:t>) — один из музеев Ватикана.</a:t>
            </a:r>
          </a:p>
          <a:p>
            <a:endParaRPr lang="ru-RU" dirty="0"/>
          </a:p>
          <a:p>
            <a:r>
              <a:rPr lang="ru-RU" dirty="0" err="1"/>
              <a:t>Ватиканская</a:t>
            </a:r>
            <a:r>
              <a:rPr lang="ru-RU" dirty="0"/>
              <a:t> пинакотека (коллекция произведений живописи, открытая для посещения публики) была основана папой Пием VI во второй половине XVIII века. В 1797 году многие из картин были отправлены по приказу Наполеона Бонапарта в Париж. В 1815 году на Венском конгрессе было принято решение вернуть картины в Ватикан.</a:t>
            </a:r>
          </a:p>
        </p:txBody>
      </p:sp>
    </p:spTree>
    <p:extLst>
      <p:ext uri="{BB962C8B-B14F-4D97-AF65-F5344CB8AC3E}">
        <p14:creationId xmlns:p14="http://schemas.microsoft.com/office/powerpoint/2010/main" val="38480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Ватиканский</a:t>
            </a:r>
            <a:r>
              <a:rPr lang="ru-RU" dirty="0"/>
              <a:t> секретный архив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Ватиканский</a:t>
            </a:r>
            <a:r>
              <a:rPr lang="ru-RU" dirty="0" smtClean="0"/>
              <a:t> секретный архив (лат</a:t>
            </a:r>
            <a:r>
              <a:rPr lang="ru-RU" dirty="0"/>
              <a:t>. </a:t>
            </a:r>
            <a:r>
              <a:rPr lang="ru-RU" dirty="0" err="1"/>
              <a:t>Archivum</a:t>
            </a:r>
            <a:r>
              <a:rPr lang="ru-RU" dirty="0"/>
              <a:t> </a:t>
            </a:r>
            <a:r>
              <a:rPr lang="ru-RU" dirty="0" err="1"/>
              <a:t>Secretum</a:t>
            </a:r>
            <a:r>
              <a:rPr lang="ru-RU" dirty="0"/>
              <a:t> </a:t>
            </a:r>
            <a:r>
              <a:rPr lang="ru-RU" dirty="0" err="1"/>
              <a:t>Apostolicum</a:t>
            </a:r>
            <a:r>
              <a:rPr lang="ru-RU" dirty="0"/>
              <a:t> </a:t>
            </a:r>
            <a:r>
              <a:rPr lang="ru-RU" dirty="0" err="1"/>
              <a:t>Vaticanum</a:t>
            </a:r>
            <a:r>
              <a:rPr lang="ru-RU" dirty="0"/>
              <a:t>) — собрание архивных документов в Ватикане от средневековья до наших дней. «Секретным» архив называется потому, что является частным архивом Папы и ограничен для посещения. Общая протяженность стеллажей с документами 85 км. </a:t>
            </a:r>
          </a:p>
        </p:txBody>
      </p:sp>
    </p:spTree>
    <p:extLst>
      <p:ext uri="{BB962C8B-B14F-4D97-AF65-F5344CB8AC3E}">
        <p14:creationId xmlns:p14="http://schemas.microsoft.com/office/powerpoint/2010/main" val="26238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965" y="2505670"/>
            <a:ext cx="8826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7"/>
            <a:ext cx="8064896" cy="5166102"/>
          </a:xfrm>
        </p:spPr>
        <p:txBody>
          <a:bodyPr>
            <a:normAutofit/>
          </a:bodyPr>
          <a:lstStyle/>
          <a:p>
            <a:r>
              <a:rPr lang="ru-RU" dirty="0" smtClean="0"/>
              <a:t>Амстердам </a:t>
            </a:r>
            <a:r>
              <a:rPr lang="ru-RU" dirty="0"/>
              <a:t>(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Amsterdam</a:t>
            </a:r>
            <a:r>
              <a:rPr lang="ru-RU" dirty="0"/>
              <a:t> [ˌ</a:t>
            </a:r>
            <a:r>
              <a:rPr lang="ru-RU" dirty="0" err="1"/>
              <a:t>ɑmstərˈdɑm</a:t>
            </a:r>
            <a:r>
              <a:rPr lang="ru-RU" dirty="0"/>
              <a:t>]) — столица и крупнейший город Нидерландов. Является столицей королевства с 1814 года. Расположен в провинции Северная Голландия на западе страны в устье рек </a:t>
            </a:r>
            <a:r>
              <a:rPr lang="ru-RU" dirty="0" err="1"/>
              <a:t>Амстел</a:t>
            </a:r>
            <a:r>
              <a:rPr lang="ru-RU" dirty="0"/>
              <a:t> и Эй. Амстердам соединён с Северным морем каналом.</a:t>
            </a:r>
          </a:p>
          <a:p>
            <a:endParaRPr lang="ru-RU" dirty="0"/>
          </a:p>
          <a:p>
            <a:r>
              <a:rPr lang="ru-RU" dirty="0"/>
              <a:t>По состоянию на 1 января 2012 года население муниципалитета Амстердам составляет 790 044 чел., вместе с пригородами (городской округ) — 2,3 млн жителей. Амстердам является частью агломерации </a:t>
            </a:r>
            <a:r>
              <a:rPr lang="ru-RU" dirty="0" err="1"/>
              <a:t>Рандстад</a:t>
            </a:r>
            <a:r>
              <a:rPr lang="ru-RU" dirty="0"/>
              <a:t>, которая является 6-й по величине в Европе.</a:t>
            </a:r>
          </a:p>
          <a:p>
            <a:endParaRPr lang="ru-RU" dirty="0"/>
          </a:p>
          <a:p>
            <a:r>
              <a:rPr lang="ru-RU" dirty="0"/>
              <a:t>Название города произошло от двух слов: «</a:t>
            </a:r>
            <a:r>
              <a:rPr lang="ru-RU" dirty="0" err="1"/>
              <a:t>Амстел</a:t>
            </a:r>
            <a:r>
              <a:rPr lang="ru-RU" dirty="0"/>
              <a:t>» и «дам». </a:t>
            </a:r>
            <a:r>
              <a:rPr lang="ru-RU" dirty="0" err="1"/>
              <a:t>Амстел</a:t>
            </a:r>
            <a:r>
              <a:rPr lang="ru-RU" dirty="0"/>
              <a:t> — название реки, на которой расположен город, а «дам» значит в переводе «дамба».</a:t>
            </a:r>
          </a:p>
        </p:txBody>
      </p:sp>
    </p:spTree>
    <p:extLst>
      <p:ext uri="{BB962C8B-B14F-4D97-AF65-F5344CB8AC3E}">
        <p14:creationId xmlns:p14="http://schemas.microsoft.com/office/powerpoint/2010/main" val="33250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ru-RU" dirty="0" smtClean="0"/>
              <a:t>Королевский дворец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56792"/>
            <a:ext cx="5310875" cy="3240360"/>
          </a:xfrm>
        </p:spPr>
      </p:pic>
      <p:sp>
        <p:nvSpPr>
          <p:cNvPr id="6" name="TextBox 5"/>
          <p:cNvSpPr txBox="1"/>
          <p:nvPr/>
        </p:nvSpPr>
        <p:spPr>
          <a:xfrm>
            <a:off x="376327" y="1196752"/>
            <a:ext cx="4032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Королевский дворец (</a:t>
            </a:r>
            <a:r>
              <a:rPr lang="ru-RU" dirty="0" err="1" smtClean="0"/>
              <a:t>нидерл</a:t>
            </a:r>
            <a:r>
              <a:rPr lang="ru-RU" dirty="0" smtClean="0"/>
              <a:t>. </a:t>
            </a:r>
            <a:r>
              <a:rPr lang="ru-RU" dirty="0" err="1" smtClean="0"/>
              <a:t>Koninklijk</a:t>
            </a:r>
            <a:r>
              <a:rPr lang="ru-RU" dirty="0" smtClean="0"/>
              <a:t> </a:t>
            </a:r>
            <a:r>
              <a:rPr lang="ru-RU" dirty="0" err="1" smtClean="0"/>
              <a:t>Paleis</a:t>
            </a:r>
            <a:r>
              <a:rPr lang="ru-RU" dirty="0" smtClean="0"/>
              <a:t>) — бывшая амстердамская ратуша, ныне один из трёх дворцов в Нидерландах, которые находятся в распоряжении монарха.</a:t>
            </a:r>
          </a:p>
          <a:p>
            <a:endParaRPr lang="ru-RU" dirty="0" smtClean="0"/>
          </a:p>
          <a:p>
            <a:r>
              <a:rPr lang="ru-RU" dirty="0" smtClean="0"/>
              <a:t>Здание построено в 1655 году по проекту Якоба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Кампена</a:t>
            </a:r>
            <a:r>
              <a:rPr lang="ru-RU" dirty="0" smtClean="0"/>
              <a:t>, вдохновленного римской архитектурой (голландский классицизм). Классические формы и роскошь внутренних интерьеров по замыслу создателей подчеркивает величие Амстердама. Дворец расположен на площади Дам.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29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Каналы Амстердама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807361"/>
            <a:ext cx="5688632" cy="4501959"/>
          </a:xfrm>
        </p:spPr>
        <p:txBody>
          <a:bodyPr/>
          <a:lstStyle/>
          <a:p>
            <a:r>
              <a:rPr lang="ru-RU" dirty="0"/>
              <a:t>Сотни километров каналов, более 1500 мостов и около 90 островов позволили Амстердаму получить титул «Северная Венеция». В городе имеется четыре основных канала: </a:t>
            </a:r>
            <a:r>
              <a:rPr lang="ru-RU" dirty="0" err="1"/>
              <a:t>Сингел</a:t>
            </a:r>
            <a:r>
              <a:rPr lang="ru-RU" dirty="0"/>
              <a:t>, </a:t>
            </a:r>
            <a:r>
              <a:rPr lang="ru-RU" dirty="0" err="1"/>
              <a:t>Херенграхт</a:t>
            </a:r>
            <a:r>
              <a:rPr lang="ru-RU" dirty="0"/>
              <a:t>, </a:t>
            </a:r>
            <a:r>
              <a:rPr lang="ru-RU" dirty="0" err="1"/>
              <a:t>Кейзерсграхт</a:t>
            </a:r>
            <a:r>
              <a:rPr lang="ru-RU" dirty="0"/>
              <a:t> и </a:t>
            </a:r>
            <a:r>
              <a:rPr lang="ru-RU" dirty="0" err="1"/>
              <a:t>Принсенграхт</a:t>
            </a:r>
            <a:r>
              <a:rPr lang="ru-RU" dirty="0"/>
              <a:t>. </a:t>
            </a:r>
            <a:r>
              <a:rPr lang="ru-RU" dirty="0" err="1"/>
              <a:t>Сингел</a:t>
            </a:r>
            <a:r>
              <a:rPr lang="ru-RU" dirty="0"/>
              <a:t> существовал с 1428 года как ров, проходивший по западной границе города, остальные три были прорыты в XVII веке, который называют золотым веком Нидерландов.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12776"/>
            <a:ext cx="4981005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125113" cy="924475"/>
          </a:xfrm>
        </p:spPr>
        <p:txBody>
          <a:bodyPr/>
          <a:lstStyle/>
          <a:p>
            <a:r>
              <a:rPr lang="ru-RU" dirty="0"/>
              <a:t>Еврейский исторический музей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125112" cy="4051437"/>
          </a:xfrm>
        </p:spPr>
        <p:txBody>
          <a:bodyPr/>
          <a:lstStyle/>
          <a:p>
            <a:r>
              <a:rPr lang="ru-RU" dirty="0"/>
              <a:t>Еврейский исторический музей в Амстердаме (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Joods</a:t>
            </a:r>
            <a:r>
              <a:rPr lang="ru-RU" dirty="0"/>
              <a:t> </a:t>
            </a:r>
            <a:r>
              <a:rPr lang="ru-RU" dirty="0" err="1"/>
              <a:t>Historisch</a:t>
            </a:r>
            <a:r>
              <a:rPr lang="ru-RU" dirty="0"/>
              <a:t> </a:t>
            </a:r>
            <a:r>
              <a:rPr lang="ru-RU" dirty="0" err="1"/>
              <a:t>Museum</a:t>
            </a:r>
            <a:r>
              <a:rPr lang="ru-RU" dirty="0"/>
              <a:t> </a:t>
            </a:r>
            <a:r>
              <a:rPr lang="ru-RU" dirty="0" err="1"/>
              <a:t>te</a:t>
            </a:r>
            <a:r>
              <a:rPr lang="ru-RU" dirty="0"/>
              <a:t> </a:t>
            </a:r>
            <a:r>
              <a:rPr lang="ru-RU" dirty="0" err="1"/>
              <a:t>Amsterdam</a:t>
            </a:r>
            <a:r>
              <a:rPr lang="ru-RU" dirty="0"/>
              <a:t>) — музей истории еврейского народа, расположенный в Амстердаме.</a:t>
            </a:r>
          </a:p>
          <a:p>
            <a:endParaRPr lang="ru-RU" dirty="0"/>
          </a:p>
          <a:p>
            <a:r>
              <a:rPr lang="ru-RU" dirty="0"/>
              <a:t>Музей был создан 23 мая 1930 года под названием «Фонд Еврейский исторический музей» (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Stichting</a:t>
            </a:r>
            <a:r>
              <a:rPr lang="ru-RU" dirty="0"/>
              <a:t> </a:t>
            </a:r>
            <a:r>
              <a:rPr lang="ru-RU" dirty="0" err="1"/>
              <a:t>Joods</a:t>
            </a:r>
            <a:r>
              <a:rPr lang="ru-RU" dirty="0"/>
              <a:t> </a:t>
            </a:r>
            <a:r>
              <a:rPr lang="ru-RU" dirty="0" err="1"/>
              <a:t>Historisch</a:t>
            </a:r>
            <a:r>
              <a:rPr lang="ru-RU" dirty="0"/>
              <a:t> </a:t>
            </a:r>
            <a:r>
              <a:rPr lang="ru-RU" dirty="0" err="1"/>
              <a:t>Museum</a:t>
            </a:r>
            <a:r>
              <a:rPr lang="ru-RU" dirty="0"/>
              <a:t>) с целью сбора и экспонирования предметов еврейской культуры, отражающих жизнь еврейского народа в целом и голландской общины в частности. Музей располагался в средневековом здании в амстердамском </a:t>
            </a:r>
            <a:r>
              <a:rPr lang="ru-RU" dirty="0" err="1"/>
              <a:t>Вааге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68760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7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Монетная башня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269128" cy="439248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Монетная башня ( </a:t>
            </a:r>
            <a:r>
              <a:rPr lang="ru-RU" dirty="0" err="1"/>
              <a:t>Munttoren</a:t>
            </a:r>
            <a:r>
              <a:rPr lang="ru-RU" dirty="0"/>
              <a:t> или </a:t>
            </a:r>
            <a:r>
              <a:rPr lang="ru-RU" dirty="0" err="1"/>
              <a:t>Munt</a:t>
            </a:r>
            <a:r>
              <a:rPr lang="ru-RU" dirty="0"/>
              <a:t>  (</a:t>
            </a:r>
            <a:r>
              <a:rPr lang="ru-RU" dirty="0" err="1"/>
              <a:t>нид</a:t>
            </a:r>
            <a:r>
              <a:rPr lang="ru-RU" dirty="0"/>
              <a:t>.)) — башня в Амстердаме, Нидерланды. Она стоит на оживленной Монетной площади, при слиянии реки </a:t>
            </a:r>
            <a:r>
              <a:rPr lang="ru-RU" dirty="0" err="1"/>
              <a:t>Амстел</a:t>
            </a:r>
            <a:r>
              <a:rPr lang="ru-RU" dirty="0"/>
              <a:t> и канала </a:t>
            </a:r>
            <a:r>
              <a:rPr lang="ru-RU" dirty="0" err="1"/>
              <a:t>Сингел</a:t>
            </a:r>
            <a:r>
              <a:rPr lang="ru-RU" dirty="0"/>
              <a:t>, у цветочного рынка и восточной части торговой улицы </a:t>
            </a:r>
            <a:r>
              <a:rPr lang="ru-RU" dirty="0" err="1"/>
              <a:t>КальверстратБашня</a:t>
            </a:r>
            <a:r>
              <a:rPr lang="ru-RU" dirty="0"/>
              <a:t> первоначально была частью </a:t>
            </a:r>
            <a:r>
              <a:rPr lang="ru-RU" dirty="0" err="1"/>
              <a:t>Регулирспоурт</a:t>
            </a:r>
            <a:r>
              <a:rPr lang="ru-RU" dirty="0"/>
              <a:t> (</a:t>
            </a:r>
            <a:r>
              <a:rPr lang="ru-RU" dirty="0" err="1"/>
              <a:t>Regulierspoort</a:t>
            </a:r>
            <a:r>
              <a:rPr lang="ru-RU" dirty="0"/>
              <a:t>  (</a:t>
            </a:r>
            <a:r>
              <a:rPr lang="ru-RU" dirty="0" err="1"/>
              <a:t>нид</a:t>
            </a:r>
            <a:r>
              <a:rPr lang="ru-RU" dirty="0"/>
              <a:t>.)), одних из главных ворот в средневековой городской стене Амстердама. Ворота, построенные в 1480—1487 гг., состояли из двух башен и дома стражи. [1] После пожара 1618 года сохранились только дом стражи и часть западной башни. Башня была восстановлена в стиле Ренессанс в 1619—1620.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85246"/>
            <a:ext cx="3456384" cy="461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3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Церковь Святого Николая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807361"/>
            <a:ext cx="5832648" cy="4645975"/>
          </a:xfrm>
        </p:spPr>
        <p:txBody>
          <a:bodyPr/>
          <a:lstStyle/>
          <a:p>
            <a:r>
              <a:rPr lang="ru-RU" dirty="0"/>
              <a:t>Построенная по проекту архитектора </a:t>
            </a:r>
            <a:r>
              <a:rPr lang="ru-RU" dirty="0" err="1"/>
              <a:t>Блейса</a:t>
            </a:r>
            <a:r>
              <a:rPr lang="ru-RU" dirty="0"/>
              <a:t>, эта церковь гармонично совмещает в своем облике несколько стилей от </a:t>
            </a:r>
            <a:r>
              <a:rPr lang="ru-RU" dirty="0" err="1"/>
              <a:t>нео</a:t>
            </a:r>
            <a:r>
              <a:rPr lang="ru-RU" dirty="0"/>
              <a:t>-барокко до </a:t>
            </a:r>
            <a:r>
              <a:rPr lang="ru-RU" dirty="0" err="1"/>
              <a:t>нео</a:t>
            </a:r>
            <a:r>
              <a:rPr lang="ru-RU" dirty="0"/>
              <a:t>-ренессанса, чем существенно отличается от прочих храмовых построек, выдержанных в более строгом стиле, свойственному протестантизму.</a:t>
            </a:r>
          </a:p>
          <a:p>
            <a:r>
              <a:rPr lang="ru-RU" dirty="0"/>
              <a:t> </a:t>
            </a:r>
            <a:r>
              <a:rPr lang="ru-RU" dirty="0" err="1"/>
              <a:t>Синт</a:t>
            </a:r>
            <a:r>
              <a:rPr lang="ru-RU" dirty="0"/>
              <a:t> </a:t>
            </a:r>
            <a:r>
              <a:rPr lang="ru-RU" dirty="0" err="1"/>
              <a:t>Николааскерк</a:t>
            </a:r>
            <a:r>
              <a:rPr lang="ru-RU" dirty="0"/>
              <a:t> же является сугубо католическим сооружением, со свойственной этой религии тенденцией к украшательству.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90048"/>
            <a:ext cx="4399358" cy="623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4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Брюссель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628801"/>
            <a:ext cx="4320479" cy="4229998"/>
          </a:xfrm>
        </p:spPr>
        <p:txBody>
          <a:bodyPr/>
          <a:lstStyle/>
          <a:p>
            <a:r>
              <a:rPr lang="ru-RU" dirty="0" err="1"/>
              <a:t>Брюссе́ль</a:t>
            </a:r>
            <a:r>
              <a:rPr lang="ru-RU" dirty="0"/>
              <a:t> (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Brussel</a:t>
            </a:r>
            <a:r>
              <a:rPr lang="ru-RU" dirty="0"/>
              <a:t> [ˈ</a:t>
            </a:r>
            <a:r>
              <a:rPr lang="ru-RU" dirty="0" err="1"/>
              <a:t>brʏsəl</a:t>
            </a:r>
            <a:r>
              <a:rPr lang="ru-RU" dirty="0"/>
              <a:t>], фр. </a:t>
            </a:r>
            <a:r>
              <a:rPr lang="ru-RU" dirty="0" err="1"/>
              <a:t>Bruxelles</a:t>
            </a:r>
            <a:r>
              <a:rPr lang="ru-RU" dirty="0"/>
              <a:t> [</a:t>
            </a:r>
            <a:r>
              <a:rPr lang="ru-RU" dirty="0" err="1"/>
              <a:t>bʁyˈsɛl</a:t>
            </a:r>
            <a:r>
              <a:rPr lang="ru-RU" dirty="0"/>
              <a:t>]) — столица Бельгии и Брюссельского столичного региона. В Брюсселе разместились учреждения Французского и Фламандского сообществ и Фландрии, штаб-квартира Евросоюза, офис НАТО, секретариат стран Бенилюкса и Западноевропейского союза.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836712"/>
            <a:ext cx="3957018" cy="2272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492" y="3372689"/>
            <a:ext cx="3786336" cy="253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133</TotalTime>
  <Words>2103</Words>
  <Application>Microsoft Office PowerPoint</Application>
  <PresentationFormat>Экран (4:3)</PresentationFormat>
  <Paragraphs>84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Spring</vt:lpstr>
      <vt:lpstr>Путешествие по маршруту: </vt:lpstr>
      <vt:lpstr>Амстердам</vt:lpstr>
      <vt:lpstr>Презентация PowerPoint</vt:lpstr>
      <vt:lpstr>Королевский дворец</vt:lpstr>
      <vt:lpstr>Каналы Амстердама</vt:lpstr>
      <vt:lpstr>Еврейский исторический музей</vt:lpstr>
      <vt:lpstr>Монетная башня</vt:lpstr>
      <vt:lpstr>Церковь Святого Николая</vt:lpstr>
      <vt:lpstr>Брюссель </vt:lpstr>
      <vt:lpstr>Гранд-Плас</vt:lpstr>
      <vt:lpstr>Писающий мальчик</vt:lpstr>
      <vt:lpstr>Брюссельский собор</vt:lpstr>
      <vt:lpstr>Атомиум</vt:lpstr>
      <vt:lpstr>Будапешт</vt:lpstr>
      <vt:lpstr>Здание парламента</vt:lpstr>
      <vt:lpstr>Базилика Святого Иштвана</vt:lpstr>
      <vt:lpstr>Площадь Героев</vt:lpstr>
      <vt:lpstr>Венгерская государственная опера</vt:lpstr>
      <vt:lpstr>Бухарест</vt:lpstr>
      <vt:lpstr>Дворец парламента</vt:lpstr>
      <vt:lpstr>Музей румынского крестьянина</vt:lpstr>
      <vt:lpstr>Куртя-Веке</vt:lpstr>
      <vt:lpstr>Могошоая</vt:lpstr>
      <vt:lpstr>Ватикан</vt:lpstr>
      <vt:lpstr>Собор Святого Петра</vt:lpstr>
      <vt:lpstr>Сиксти́нская Капе́лла</vt:lpstr>
      <vt:lpstr>Пинакотека</vt:lpstr>
      <vt:lpstr>Ватиканский секретный архив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маршруту:</dc:title>
  <dc:creator>Алексей</dc:creator>
  <cp:lastModifiedBy>Алексей</cp:lastModifiedBy>
  <cp:revision>12</cp:revision>
  <dcterms:created xsi:type="dcterms:W3CDTF">2012-05-15T08:59:20Z</dcterms:created>
  <dcterms:modified xsi:type="dcterms:W3CDTF">2012-05-15T11:13:06Z</dcterms:modified>
</cp:coreProperties>
</file>