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5" r:id="rId2"/>
    <p:sldId id="334" r:id="rId3"/>
    <p:sldId id="333" r:id="rId4"/>
    <p:sldId id="332" r:id="rId5"/>
    <p:sldId id="331" r:id="rId6"/>
    <p:sldId id="330" r:id="rId7"/>
    <p:sldId id="329" r:id="rId8"/>
    <p:sldId id="328" r:id="rId9"/>
    <p:sldId id="327" r:id="rId10"/>
    <p:sldId id="326" r:id="rId11"/>
    <p:sldId id="325" r:id="rId12"/>
    <p:sldId id="324" r:id="rId13"/>
    <p:sldId id="323" r:id="rId14"/>
    <p:sldId id="322" r:id="rId15"/>
    <p:sldId id="321" r:id="rId16"/>
    <p:sldId id="30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0BCC1-BB26-4923-B831-EE22B5F89A4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87DB0-1225-4BF7-9F77-72ECE4703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669ba080-e921-11dc-95ff-0800200c9a66/5_5.sw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0174"/>
            <a:ext cx="9144000" cy="2461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Урок по физике в 8 классе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Преломление света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»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2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6" t="21410" r="3121" b="18164"/>
          <a:stretch/>
        </p:blipFill>
        <p:spPr bwMode="auto">
          <a:xfrm>
            <a:off x="-30912" y="545910"/>
            <a:ext cx="9174912" cy="471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85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9" t="21064" r="40230" b="27190"/>
          <a:stretch/>
        </p:blipFill>
        <p:spPr bwMode="auto">
          <a:xfrm>
            <a:off x="-34410" y="-22141"/>
            <a:ext cx="9178410" cy="669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979" y="177281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направления распространения света при переходе из одной среды в другую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78" t="70294" r="42599"/>
          <a:stretch/>
        </p:blipFill>
        <p:spPr bwMode="auto">
          <a:xfrm>
            <a:off x="3242074" y="4493520"/>
            <a:ext cx="1116282" cy="51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176" y="3645024"/>
            <a:ext cx="843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Лучи падающий, преломленный и перпендикуляр, проведенный к границе раздела двух сред в точке падения луча, лежат в одной плоскости.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Отношение синуса угла падения к синусу угла преломления есть величина постоянная для двух сред: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6506" y="573325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Свет не распространяется во второй среде, а полностью от нее отражается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870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905" y="341266"/>
            <a:ext cx="1998823" cy="154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3599" y="1799130"/>
            <a:ext cx="1938259" cy="195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7981" y="4413634"/>
            <a:ext cx="2048631" cy="162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783467"/>
            <a:ext cx="5922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На границе двух сред 1 и 2 световой луч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изменил свое направление. Начертите в тетради угол падения и угол преломления луча.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110434"/>
            <a:ext cx="268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18994"/>
            <a:ext cx="6522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Узкий параллельный световой пучок падает на гладкую поверхность воды, как показано на рисунке. Начертите в тетради дальнейший ход отраженного света и примерный ход преломленного света.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563450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Узкий световой пучок направлен к гладкой поверхности воды. Начертите в тетради примерный ход пучка света, вышедшего в воздух, и постройте отраженный от поверхности воды пучок света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2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067"/>
          <a:stretch/>
        </p:blipFill>
        <p:spPr bwMode="auto">
          <a:xfrm>
            <a:off x="6876257" y="127757"/>
            <a:ext cx="1794720" cy="11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08527"/>
            <a:ext cx="6728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Световой луч падает на треугольную стеклянную призму . Куда отклонится луч, пройдя сквозь призму: к вершине призмы или к ее основанию?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51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6397" y="1412776"/>
            <a:ext cx="4572000" cy="19723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Домашнее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задание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§ 65. упр. 32 № 1, 2, 3.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3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967335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files.school-collection.edu.ru/dlrstore/669ba080-e921-11dc-95ff-0800200c9a66/5_5.swf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57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4087448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algn="ctr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</a:pPr>
            <a:r>
              <a:rPr lang="ru-RU" sz="1600" dirty="0" smtClean="0">
                <a:effectLst/>
                <a:latin typeface="Bookman Old Style"/>
                <a:ea typeface="Times New Roman"/>
                <a:cs typeface="Bookman Old Style"/>
              </a:rPr>
              <a:t>ВАРИАНТ № 1</a:t>
            </a:r>
            <a:endParaRPr lang="ru-RU" sz="1600" dirty="0" smtClean="0">
              <a:effectLst/>
              <a:latin typeface="Bookman Old Style"/>
              <a:ea typeface="Times New Roman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Bookman Old Style"/>
              <a:buAutoNum type="arabicPeriod"/>
              <a:tabLst>
                <a:tab pos="835025" algn="l"/>
              </a:tabLst>
            </a:pPr>
            <a:r>
              <a:rPr lang="ru-RU" dirty="0" smtClean="0">
                <a:effectLst/>
                <a:latin typeface="Bookman Old Style"/>
                <a:ea typeface="Times New Roman"/>
                <a:cs typeface="Bookman Old Style"/>
              </a:rPr>
              <a:t>Кого мы видим, глядя в зеркало?</a:t>
            </a:r>
            <a:endParaRPr lang="ru-RU" sz="2800" dirty="0" smtClean="0">
              <a:effectLst/>
              <a:latin typeface="Bookman Old Style"/>
              <a:ea typeface="Times New Roman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Font typeface="Bookman Old Style"/>
              <a:buAutoNum type="arabicPeriod"/>
              <a:tabLst>
                <a:tab pos="835025" algn="l"/>
              </a:tabLst>
            </a:pPr>
            <a:r>
              <a:rPr lang="ru-RU" dirty="0" smtClean="0">
                <a:effectLst/>
                <a:latin typeface="Bookman Old Style"/>
                <a:ea typeface="Times New Roman"/>
                <a:cs typeface="Bookman Old Style"/>
              </a:rPr>
              <a:t>Какое назначение имеет перископ? Как устроен этот прибор?</a:t>
            </a:r>
            <a:endParaRPr lang="ru-RU" sz="2800" dirty="0" smtClean="0">
              <a:effectLst/>
              <a:latin typeface="Bookman Old Style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70"/>
              </a:spcBef>
              <a:spcAft>
                <a:spcPts val="0"/>
              </a:spcAft>
              <a:buFont typeface="Bookman Old Style"/>
              <a:buAutoNum type="arabicPeriod"/>
              <a:tabLst>
                <a:tab pos="835025" algn="l"/>
              </a:tabLst>
            </a:pPr>
            <a:r>
              <a:rPr lang="ru-RU" dirty="0" smtClean="0">
                <a:effectLst/>
                <a:latin typeface="Bookman Old Style"/>
                <a:ea typeface="Times New Roman"/>
                <a:cs typeface="Bookman Old Style"/>
              </a:rPr>
              <a:t>На зеркальную поверхность луч света падает под углом 35°. Определите угол между падающим и отраженным лучами.</a:t>
            </a:r>
            <a:endParaRPr lang="ru-RU" sz="2800" dirty="0" smtClean="0">
              <a:effectLst/>
              <a:latin typeface="Bookman Old Style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890"/>
              </a:spcBef>
              <a:spcAft>
                <a:spcPts val="0"/>
              </a:spcAft>
              <a:buFont typeface="Bookman Old Style"/>
              <a:buAutoNum type="arabicPeriod"/>
              <a:tabLst>
                <a:tab pos="835025" algn="l"/>
              </a:tabLst>
            </a:pPr>
            <a:r>
              <a:rPr lang="ru-RU" dirty="0" smtClean="0">
                <a:effectLst/>
                <a:latin typeface="Bookman Old Style"/>
                <a:ea typeface="Times New Roman"/>
                <a:cs typeface="Bookman Old Style"/>
              </a:rPr>
              <a:t>Угол между падающим и отраженным лучами 52°. Определите угол падения.</a:t>
            </a:r>
            <a:endParaRPr lang="ru-RU" sz="2800" dirty="0" smtClean="0">
              <a:effectLst/>
              <a:latin typeface="Bookman Old Style"/>
              <a:ea typeface="Times New Roman"/>
              <a:cs typeface="Times New Roman"/>
            </a:endParaRPr>
          </a:p>
          <a:p>
            <a:pPr marL="548640" algn="ctr">
              <a:lnSpc>
                <a:spcPts val="12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Bookman Old Style"/>
                <a:ea typeface="Times New Roman"/>
                <a:cs typeface="Times New Roman"/>
              </a:rPr>
              <a:t> </a:t>
            </a:r>
            <a:endParaRPr lang="ru-RU" sz="2800" dirty="0" smtClean="0">
              <a:effectLst/>
              <a:latin typeface="Bookman Old Style"/>
              <a:ea typeface="Times New Roman"/>
              <a:cs typeface="Times New Roman"/>
            </a:endParaRPr>
          </a:p>
          <a:p>
            <a:pPr marL="548640" algn="ctr">
              <a:spcBef>
                <a:spcPts val="65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Bookman Old Style"/>
                <a:ea typeface="Times New Roman"/>
                <a:cs typeface="Bookman Old Style"/>
              </a:rPr>
              <a:t> </a:t>
            </a:r>
            <a:endParaRPr lang="ru-RU" sz="2800" dirty="0" smtClean="0">
              <a:effectLst/>
              <a:latin typeface="Bookman Old Style"/>
              <a:ea typeface="Times New Roman"/>
              <a:cs typeface="Times New Roman"/>
            </a:endParaRPr>
          </a:p>
          <a:p>
            <a:pPr marL="548640" algn="ctr">
              <a:spcBef>
                <a:spcPts val="65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Bookman Old Style"/>
                <a:ea typeface="Times New Roman"/>
                <a:cs typeface="Bookman Old Style"/>
              </a:rPr>
              <a:t> </a:t>
            </a:r>
            <a:endParaRPr lang="ru-RU" sz="14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474516"/>
            <a:ext cx="4716016" cy="6400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algn="ctr">
              <a:spcBef>
                <a:spcPts val="650"/>
              </a:spcBef>
            </a:pPr>
            <a:r>
              <a:rPr lang="ru-RU" dirty="0" smtClean="0">
                <a:solidFill>
                  <a:prstClr val="black"/>
                </a:solidFill>
                <a:latin typeface="Bookman Old Style"/>
                <a:ea typeface="Times New Roman"/>
                <a:cs typeface="Bookman Old Style"/>
              </a:rPr>
              <a:t>ВАРИАНТ </a:t>
            </a:r>
            <a:r>
              <a:rPr lang="ru-RU" dirty="0">
                <a:solidFill>
                  <a:prstClr val="black"/>
                </a:solidFill>
                <a:latin typeface="Bookman Old Style"/>
                <a:ea typeface="Times New Roman"/>
                <a:cs typeface="Bookman Old Style"/>
              </a:rPr>
              <a:t>№ 2</a:t>
            </a:r>
            <a:endParaRPr lang="ru-RU" sz="2800" dirty="0">
              <a:solidFill>
                <a:prstClr val="black"/>
              </a:solidFill>
              <a:latin typeface="Bookman Old Style"/>
              <a:ea typeface="Times New Roman"/>
              <a:cs typeface="Times New Roman"/>
            </a:endParaRPr>
          </a:p>
          <a:p>
            <a:pPr marL="342900" lvl="0" indent="-342900">
              <a:spcBef>
                <a:spcPts val="1390"/>
              </a:spcBef>
              <a:buFont typeface="Bookman Old Style"/>
              <a:buAutoNum type="arabicPeriod"/>
              <a:tabLst>
                <a:tab pos="841375" algn="l"/>
              </a:tabLst>
            </a:pPr>
            <a:r>
              <a:rPr lang="ru-RU" dirty="0">
                <a:solidFill>
                  <a:prstClr val="black"/>
                </a:solidFill>
                <a:latin typeface="Bookman Old Style"/>
                <a:ea typeface="Times New Roman"/>
                <a:cs typeface="Bookman Old Style"/>
              </a:rPr>
              <a:t>Как можно получить «солнечный зайчик»?</a:t>
            </a:r>
            <a:endParaRPr lang="ru-RU" sz="2800" dirty="0">
              <a:solidFill>
                <a:prstClr val="black"/>
              </a:solidFill>
              <a:latin typeface="Bookman Old Style"/>
              <a:ea typeface="Times New Roman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Bef>
                <a:spcPts val="985"/>
              </a:spcBef>
              <a:buFont typeface="Bookman Old Style"/>
              <a:buAutoNum type="arabicPeriod"/>
              <a:tabLst>
                <a:tab pos="841375" algn="l"/>
              </a:tabLst>
            </a:pPr>
            <a:r>
              <a:rPr lang="ru-RU" dirty="0">
                <a:solidFill>
                  <a:prstClr val="black"/>
                </a:solidFill>
                <a:latin typeface="Bookman Old Style"/>
                <a:ea typeface="Times New Roman"/>
                <a:cs typeface="Bookman Old Style"/>
              </a:rPr>
              <a:t>Как изменится расстояние между предметом и его изображени­ем в плоском зеркале, если зеркало переместить в то место, где было изображение?</a:t>
            </a:r>
            <a:endParaRPr lang="ru-RU" sz="2800" dirty="0">
              <a:solidFill>
                <a:prstClr val="black"/>
              </a:solidFill>
              <a:latin typeface="Bookman Old Style"/>
              <a:ea typeface="Times New Roman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Bef>
                <a:spcPts val="890"/>
              </a:spcBef>
              <a:buFont typeface="Bookman Old Style"/>
              <a:buAutoNum type="arabicPeriod"/>
              <a:tabLst>
                <a:tab pos="841375" algn="l"/>
              </a:tabLst>
            </a:pPr>
            <a:r>
              <a:rPr lang="ru-RU" dirty="0">
                <a:solidFill>
                  <a:prstClr val="black"/>
                </a:solidFill>
                <a:latin typeface="Bookman Old Style"/>
                <a:ea typeface="Times New Roman"/>
                <a:cs typeface="Bookman Old Style"/>
              </a:rPr>
              <a:t>От зеркальной поверхности луч света отражается под углом 28°. Определите угол между падающим и отраженным лучами.</a:t>
            </a:r>
            <a:endParaRPr lang="ru-RU" sz="2800" dirty="0">
              <a:solidFill>
                <a:prstClr val="black"/>
              </a:solidFill>
              <a:latin typeface="Bookman Old Style"/>
              <a:ea typeface="Times New Roman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Bef>
                <a:spcPts val="865"/>
              </a:spcBef>
              <a:buFont typeface="Bookman Old Style"/>
              <a:buAutoNum type="arabicPeriod"/>
              <a:tabLst>
                <a:tab pos="841375" algn="l"/>
              </a:tabLst>
            </a:pPr>
            <a:r>
              <a:rPr lang="ru-RU" dirty="0">
                <a:solidFill>
                  <a:prstClr val="black"/>
                </a:solidFill>
                <a:latin typeface="Bookman Old Style"/>
                <a:ea typeface="Times New Roman"/>
                <a:cs typeface="Bookman Old Style"/>
              </a:rPr>
              <a:t>Угол между падающим и отраженным лучами 64°. Определите угол отражения.</a:t>
            </a:r>
            <a:endParaRPr lang="ru-RU" sz="2800" dirty="0">
              <a:solidFill>
                <a:prstClr val="black"/>
              </a:solidFill>
              <a:latin typeface="Bookman Old Style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420"/>
            <a:ext cx="8172400" cy="315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43455" lvl="0" indent="-1103630" algn="ctr">
              <a:lnSpc>
                <a:spcPts val="1680"/>
              </a:lnSpc>
              <a:spcBef>
                <a:spcPts val="265"/>
              </a:spcBef>
            </a:pP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Отражение света. Законы отражения. Плоское зеркало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4" t="20757" r="54951" b="53752"/>
          <a:stretch/>
        </p:blipFill>
        <p:spPr bwMode="auto">
          <a:xfrm>
            <a:off x="-22615" y="404664"/>
            <a:ext cx="923240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43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5" t="20502" r="2296" b="18049"/>
          <a:stretch/>
        </p:blipFill>
        <p:spPr bwMode="auto">
          <a:xfrm>
            <a:off x="33838" y="1214650"/>
            <a:ext cx="9110162" cy="473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6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8" t="20621" r="2936" b="17819"/>
          <a:stretch/>
        </p:blipFill>
        <p:spPr bwMode="auto">
          <a:xfrm>
            <a:off x="-13183" y="559558"/>
            <a:ext cx="9120965" cy="476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72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2" t="20847" r="2949" b="17653"/>
          <a:stretch/>
        </p:blipFill>
        <p:spPr bwMode="auto">
          <a:xfrm>
            <a:off x="0" y="668740"/>
            <a:ext cx="9080741" cy="477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4" t="20784" r="2223" b="17851"/>
          <a:stretch/>
        </p:blipFill>
        <p:spPr bwMode="auto">
          <a:xfrm>
            <a:off x="1" y="641444"/>
            <a:ext cx="9091616" cy="468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55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2" t="20704" r="3110" b="17958"/>
          <a:stretch/>
        </p:blipFill>
        <p:spPr bwMode="auto">
          <a:xfrm>
            <a:off x="-1348" y="955343"/>
            <a:ext cx="9076279" cy="475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9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3" t="20674" r="3097" b="17926"/>
          <a:stretch/>
        </p:blipFill>
        <p:spPr bwMode="auto">
          <a:xfrm>
            <a:off x="1" y="641268"/>
            <a:ext cx="9147786" cy="479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33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320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User</cp:lastModifiedBy>
  <cp:revision>48</cp:revision>
  <dcterms:created xsi:type="dcterms:W3CDTF">2012-11-18T19:34:29Z</dcterms:created>
  <dcterms:modified xsi:type="dcterms:W3CDTF">2014-01-12T14:27:21Z</dcterms:modified>
</cp:coreProperties>
</file>