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70" r:id="rId13"/>
    <p:sldId id="264" r:id="rId14"/>
    <p:sldId id="265" r:id="rId15"/>
    <p:sldId id="269" r:id="rId16"/>
    <p:sldId id="267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609"/>
    <a:srgbClr val="060119"/>
    <a:srgbClr val="000000"/>
    <a:srgbClr val="23069C"/>
    <a:srgbClr val="0139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89DD-1BED-4A5B-8910-6797B54E8367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9B2C-8EB6-439E-9798-5B43791C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EBEB3BAD-4772-4811-8341-3B4E7BF52EB6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EBD1441-5CAE-4747-BFBA-EDD15816B32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4275E-A343-4593-BC46-335EE560690A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CCEDF-CF9C-47DB-935B-C4B6E0D1E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8A353-8E3E-4144-892A-BA0FC5E23A51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5043-D083-45F1-B464-91D95E385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C4E66-4B2A-4E6C-9268-1B3185B62F06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FCC49-FAE6-47C0-A919-A3761225F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1D41E-A245-4910-A6A7-8AEC804416E8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0576E-AC93-4F46-9C57-5CA58DD69B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C3BFF-214A-46D8-808E-AEFF02C69BE2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543C6-D7D7-4A9D-B798-BEBED8BFD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7B480-16D5-42C1-8D04-1E9696782C0F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B0611-6EFC-4E98-9F2D-BAE6B040FA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EC3AB-D923-47B7-AB08-80FE1BF3C83C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41D53-1FBD-4A1C-B899-A72D654D19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C7C99-2BB8-4D43-9297-DD71CCCF4F46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8DE2-D423-41A6-B4F4-9A2BA3CA4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E9E35-E37E-4F97-A0D4-EA771AC20EDD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3E38B-9B52-4676-BC00-4E8D08DE2B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B539-CDE6-40A0-AFA4-F5FA0C97E3BB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6B4D-93B4-4BB6-9C8C-95FE50480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43979-143B-414A-B4DC-ED53B5BD491A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E1A6C-415D-476E-818E-0452F81E8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01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62D5439B-0509-4C5B-8CCB-E9FDCA9194F0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01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6156EC-D0AC-4423-83EF-7DF06A14D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93423-2669-4E7A-B99B-6F38437500D2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2CE9-0879-4F6D-A3FF-4E991E7BF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946B1-C000-407E-9B6B-169D13A451FD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5FD7C-3BF7-4139-8A94-D54703613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9E00F-5F36-4669-8FCA-97B95DDAF086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7404-633A-4C30-861C-3C2B081A87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16C9B-B049-41E2-A018-3341C20A862E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6F15C-EA2E-4204-930F-4F4E347AE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14884-AC98-4628-9150-13A46273D061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B8827-293F-41FF-9F2A-0C3114E1AF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ED8DA-379F-4BDF-87C9-4243FE3CB3A9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A8CA-6AC0-488D-91AA-AA638FEC3B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C5893-CCB4-44FF-975D-2FAF95256C13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85C5D-A009-4CE3-9F8F-6EE2961F12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AEAAB-BAC4-49D6-91FA-61FC41F4FC92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0498A-C409-4A0E-BF98-187FA62E0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F048-EC2F-4620-BAD7-424194ED221B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8CBF-702D-410E-ACF9-CB675310B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3E939-63AD-4EAE-BB65-FA49988DC575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F70AE-96D2-4E97-9769-B64824755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65D25-90B1-4B12-8B2C-35FBC1564448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B9463-3B2C-4D0E-9E26-E0118F9C93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DC7F-5E57-4CBB-8BDF-1539BBC6805A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4BFF-6B85-42EA-A393-9BCA1F1DA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37EC-0E7F-4FB6-9E87-C7283422F07B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C0E1-93AD-49EA-9AD6-A666206BC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26A9-4555-4170-AC0F-D4B9994D93A5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FA1-D6FD-4461-95C3-8F7700727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2BC8-9DD4-49F3-B81C-0CD89CB02C9F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4EC0-2301-4615-9E91-447BFFD59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27F0-4D26-4F50-A29F-480B8D136B33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5921-FCBB-42B3-B00F-6B6D40B3C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80A2-1AA4-490D-BFF2-D3AB66234FEE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FFA1-6857-4A8A-BFBD-2456375B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A2768B0-4588-4776-9F89-D435363938EB}" type="datetimeFigureOut">
              <a:rPr lang="ru-RU"/>
              <a:pPr>
                <a:defRPr/>
              </a:pPr>
              <a:t>23.07.2012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1092F3D-3BF8-457D-88F3-A6A314799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transition spd="med">
    <p:split orient="vert"/>
    <p:sndAc>
      <p:stSnd>
        <p:snd r:embed="rId11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B04155-4DE7-42B4-96E4-4858CAB834CB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A22D2E6-CA90-4072-A28D-292924224B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16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90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91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FC944E5-CE3E-4B7F-A9F6-04D959E91E85}" type="datetimeFigureOut">
              <a:rPr lang="ru-RU"/>
              <a:pPr/>
              <a:t>23.07.2012</a:t>
            </a:fld>
            <a:endParaRPr lang="ru-RU"/>
          </a:p>
        </p:txBody>
      </p:sp>
      <p:sp>
        <p:nvSpPr>
          <p:cNvPr id="891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C97B4F3-B7F4-47DE-94CA-B2D303B371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91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8313" y="1341438"/>
            <a:ext cx="7578725" cy="1844675"/>
          </a:xfrm>
        </p:spPr>
        <p:txBody>
          <a:bodyPr anchor="b">
            <a:noAutofit/>
          </a:bodyPr>
          <a:lstStyle/>
          <a:p>
            <a:pPr algn="ctr"/>
            <a:r>
              <a:rPr lang="ru-RU" sz="5400" b="1">
                <a:solidFill>
                  <a:srgbClr val="4A6300"/>
                </a:solidFill>
                <a:latin typeface="Times New Roman" pitchFamily="18" charset="0"/>
                <a:cs typeface="Times New Roman" pitchFamily="18" charset="0"/>
              </a:rPr>
              <a:t>Оценка качества воздуха Удельного парка с помощью лихеноиндикации.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76838" y="4478338"/>
            <a:ext cx="2898775" cy="15430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23069C"/>
                </a:solidFill>
              </a:rPr>
              <a:t>Выполнили работу ученики 9 «А» класса 555 школы: Гинетулина Наталья, Соболев Андрей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23069C"/>
                </a:solidFill>
              </a:rPr>
              <a:t>Руководитель: Смирнова Наталья Владимировна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5875"/>
            <a:ext cx="6119813" cy="63690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6300788" y="549275"/>
            <a:ext cx="2711450" cy="575945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188913"/>
            <a:ext cx="7024687" cy="863600"/>
          </a:xfrm>
        </p:spPr>
        <p:txBody>
          <a:bodyPr anchor="b" anchorCtr="0"/>
          <a:lstStyle/>
          <a:p>
            <a:r>
              <a:rPr lang="ru-RU" b="1" u="sng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  <a:t>Таблица 1</a:t>
            </a:r>
            <a:br>
              <a:rPr lang="ru-RU" b="1" u="sng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  <a:t> (придорожная зона парка)</a:t>
            </a:r>
          </a:p>
        </p:txBody>
      </p:sp>
      <p:graphicFrame>
        <p:nvGraphicFramePr>
          <p:cNvPr id="23644" name="Group 92"/>
          <p:cNvGraphicFramePr>
            <a:graphicFrameLocks noGrp="1"/>
          </p:cNvGraphicFramePr>
          <p:nvPr>
            <p:ph idx="4294967295"/>
          </p:nvPr>
        </p:nvGraphicFramePr>
        <p:xfrm>
          <a:off x="900113" y="1052513"/>
          <a:ext cx="7343775" cy="5934075"/>
        </p:xfrm>
        <a:graphic>
          <a:graphicData uri="http://schemas.openxmlformats.org/drawingml/2006/table">
            <a:tbl>
              <a:tblPr/>
              <a:tblGrid>
                <a:gridCol w="1974850"/>
                <a:gridCol w="534987"/>
                <a:gridCol w="533400"/>
                <a:gridCol w="534988"/>
                <a:gridCol w="533400"/>
                <a:gridCol w="534987"/>
                <a:gridCol w="573088"/>
                <a:gridCol w="573087"/>
                <a:gridCol w="573088"/>
                <a:gridCol w="573087"/>
                <a:gridCol w="404813"/>
              </a:tblGrid>
              <a:tr h="4222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Деревья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видов лишайников, в том числе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Кустистых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Листоватых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Накипных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Степень покрытия древесного ствола лишайниками, 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430213"/>
            <a:ext cx="7024687" cy="939800"/>
          </a:xfrm>
        </p:spPr>
        <p:txBody>
          <a:bodyPr anchor="b" anchorCtr="0"/>
          <a:lstStyle/>
          <a:p>
            <a:r>
              <a:rPr lang="ru-RU" b="1" u="sng">
                <a:solidFill>
                  <a:srgbClr val="4A6300"/>
                </a:solidFill>
                <a:latin typeface="Times New Roman" pitchFamily="18" charset="0"/>
                <a:cs typeface="Times New Roman" pitchFamily="18" charset="0"/>
              </a:rPr>
              <a:t>Таблица 2 </a:t>
            </a:r>
            <a:br>
              <a:rPr lang="ru-RU" b="1" u="sng">
                <a:solidFill>
                  <a:srgbClr val="4A6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>
                <a:solidFill>
                  <a:srgbClr val="4A6300"/>
                </a:solidFill>
                <a:latin typeface="Times New Roman" pitchFamily="18" charset="0"/>
                <a:cs typeface="Times New Roman" pitchFamily="18" charset="0"/>
              </a:rPr>
              <a:t>(центральная часть парка)</a:t>
            </a:r>
          </a:p>
        </p:txBody>
      </p:sp>
      <p:graphicFrame>
        <p:nvGraphicFramePr>
          <p:cNvPr id="24667" name="Group 91"/>
          <p:cNvGraphicFramePr>
            <a:graphicFrameLocks noGrp="1"/>
          </p:cNvGraphicFramePr>
          <p:nvPr>
            <p:ph idx="4294967295"/>
          </p:nvPr>
        </p:nvGraphicFramePr>
        <p:xfrm>
          <a:off x="900113" y="1700213"/>
          <a:ext cx="7200900" cy="4608512"/>
        </p:xfrm>
        <a:graphic>
          <a:graphicData uri="http://schemas.openxmlformats.org/drawingml/2006/table">
            <a:tbl>
              <a:tblPr/>
              <a:tblGrid>
                <a:gridCol w="1936750"/>
                <a:gridCol w="523875"/>
                <a:gridCol w="523875"/>
                <a:gridCol w="523875"/>
                <a:gridCol w="523875"/>
                <a:gridCol w="523875"/>
                <a:gridCol w="561975"/>
                <a:gridCol w="561975"/>
                <a:gridCol w="561975"/>
                <a:gridCol w="561975"/>
                <a:gridCol w="396875"/>
              </a:tblGrid>
              <a:tr h="4286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Деревья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видов лишайников, в том числе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Кустистых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Листоватых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Накипных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069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Степень покрытия древесного ствола лишайниками, 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3069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/>
          <a:lstStyle/>
          <a:p>
            <a:r>
              <a:rPr lang="ru-RU" b="1" u="sng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  <a:t>Таблица № 3</a:t>
            </a:r>
          </a:p>
        </p:txBody>
      </p:sp>
      <p:graphicFrame>
        <p:nvGraphicFramePr>
          <p:cNvPr id="25651" name="Group 51"/>
          <p:cNvGraphicFramePr>
            <a:graphicFrameLocks noGrp="1"/>
          </p:cNvGraphicFramePr>
          <p:nvPr>
            <p:ph idx="4294967295"/>
          </p:nvPr>
        </p:nvGraphicFramePr>
        <p:xfrm>
          <a:off x="468313" y="908050"/>
          <a:ext cx="7559675" cy="4456113"/>
        </p:xfrm>
        <a:graphic>
          <a:graphicData uri="http://schemas.openxmlformats.org/drawingml/2006/table">
            <a:tbl>
              <a:tblPr/>
              <a:tblGrid>
                <a:gridCol w="1006475"/>
                <a:gridCol w="2163762"/>
                <a:gridCol w="1381125"/>
                <a:gridCol w="1497013"/>
                <a:gridCol w="1511300"/>
              </a:tblGrid>
              <a:tr h="8905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Зона</a:t>
                      </a:r>
                      <a:endParaRPr kumimoji="0" lang="ru-RU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Степень загрязнения</a:t>
                      </a:r>
                      <a:endParaRPr kumimoji="0" lang="ru-RU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Наличие (+) или отсутствие (-) лишайников</a:t>
                      </a:r>
                      <a:endParaRPr kumimoji="0" lang="ru-RU" sz="2500" b="1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Кустистые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Листоватые 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Накипные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Загрязнения нет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Слабое загрязнение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+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Среднее загрязнение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Сильное загрязнение («лишайниковая пустыня»)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01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6011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971550" y="430213"/>
            <a:ext cx="7024688" cy="939800"/>
          </a:xfrm>
        </p:spPr>
        <p:txBody>
          <a:bodyPr anchor="b" anchorCtr="0"/>
          <a:lstStyle/>
          <a:p>
            <a:r>
              <a:rPr lang="ru-RU" b="1" u="sng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84200" indent="-584200">
              <a:lnSpc>
                <a:spcPct val="80000"/>
              </a:lnSpc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  <a:t>Загрязненность воздуха в придорожной зоне парка оценили как среднюю, а центральную часть парка – как слабую.</a:t>
            </a:r>
          </a:p>
          <a:p>
            <a:pPr marL="584200" indent="-584200">
              <a:lnSpc>
                <a:spcPct val="80000"/>
              </a:lnSpc>
              <a:buFont typeface="Century Gothic" pitchFamily="34" charset="0"/>
              <a:buAutoNum type="arabicPeriod"/>
            </a:pPr>
            <a:r>
              <a:rPr lang="ru-RU" sz="3600" b="1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  <a:t>Удельный парк является важным компонентом экологической системы нашего района и наша главная задача – сохранить и защитить парк в связи с угрозой сокращения территории.</a:t>
            </a:r>
          </a:p>
          <a:p>
            <a:pPr marL="584200" indent="-584200">
              <a:lnSpc>
                <a:spcPct val="80000"/>
              </a:lnSpc>
            </a:pPr>
            <a:endParaRPr lang="ru-RU" sz="3500" b="1">
              <a:solidFill>
                <a:srgbClr val="06011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476250"/>
            <a:ext cx="6481763" cy="59547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869950"/>
            <a:ext cx="76708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1341438"/>
            <a:ext cx="7827963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509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6863"/>
            <a:ext cx="813752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242888"/>
            <a:ext cx="808355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908050"/>
            <a:ext cx="7508875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>
          <a:xfrm>
            <a:off x="1042988" y="1027113"/>
            <a:ext cx="7024687" cy="3554412"/>
          </a:xfrm>
        </p:spPr>
        <p:txBody>
          <a:bodyPr/>
          <a:lstStyle/>
          <a:p>
            <a:pPr algn="ctr"/>
            <a:r>
              <a:rPr lang="ru-RU" sz="8000" b="1" i="1" smtClean="0">
                <a:solidFill>
                  <a:srgbClr val="043609"/>
                </a:solidFill>
                <a:latin typeface="Arial" charset="0"/>
              </a:rPr>
              <a:t>Спасибо за внимание!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549275"/>
            <a:ext cx="6777037" cy="3508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/>
          <a:lstStyle/>
          <a:p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Проведение качественной оценки загрязнённости воздуха с помощью индикатора – лишайника.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Введение: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900" b="1">
                <a:solidFill>
                  <a:srgbClr val="060119"/>
                </a:solidFill>
              </a:rPr>
              <a:t>Биоиндикация – оценка состояния окружающей среды по реакции живых организмов.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900" b="1">
                <a:solidFill>
                  <a:srgbClr val="060119"/>
                </a:solidFill>
              </a:rPr>
              <a:t>В зависимости от свойств используемого биоиндикатора различают специфическую и неспецифическую биоиндикацию. О неспецифической биоиндикации говорят в том случае, когда различные антропогенные факторы вызывают одни и те же ответные реакции. Если те или иные происходящие изменения можно связать только с одним фактором, то речь идёт о специфической биоиндикации.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900" b="1">
                <a:solidFill>
                  <a:srgbClr val="060119"/>
                </a:solidFill>
              </a:rPr>
              <a:t>В качестве биоиндикаторов используют животных, растения, бактерии, вирусы.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900" b="1">
                <a:solidFill>
                  <a:srgbClr val="060119"/>
                </a:solidFill>
              </a:rPr>
              <a:t>Одним из перспективным объектов биоиндикации являются лишайники. Они распространены по всему земному шару и могут служить объектом мониторинга на всех уровнях: локальном, региональном и глобальном. Мы проводили индикацию на локальном уровне, в Удельном парке.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11150"/>
            <a:ext cx="7527925" cy="941388"/>
          </a:xfrm>
        </p:spPr>
        <p:txBody>
          <a:bodyPr anchor="b" anchorCtr="0"/>
          <a:lstStyle/>
          <a:p>
            <a:r>
              <a:rPr lang="ru-RU" b="1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  <a:t>Виды лишайников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>
                <a:solidFill>
                  <a:srgbClr val="060119"/>
                </a:solidFill>
              </a:rPr>
              <a:t>Тело лишайника, слоевище, состоит из гриба и одноклеточных водорослей, находящихся в симбиозе. По строению слоевища лишайники делятся на 3 группы:</a:t>
            </a:r>
            <a:endParaRPr lang="ru-RU" b="1">
              <a:solidFill>
                <a:srgbClr val="060119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ru-RU" b="1">
              <a:solidFill>
                <a:srgbClr val="060119"/>
              </a:solidFill>
              <a:latin typeface="Arial" charset="0"/>
            </a:endParaRPr>
          </a:p>
          <a:p>
            <a:pPr marL="0" indent="0"/>
            <a:r>
              <a:rPr lang="ru-RU" b="1">
                <a:solidFill>
                  <a:srgbClr val="060119"/>
                </a:solidFill>
              </a:rPr>
              <a:t>Накипные</a:t>
            </a:r>
            <a:endParaRPr lang="ru-RU" b="1">
              <a:solidFill>
                <a:srgbClr val="060119"/>
              </a:solidFill>
              <a:latin typeface="Arial" charset="0"/>
            </a:endParaRPr>
          </a:p>
          <a:p>
            <a:pPr marL="0" indent="0"/>
            <a:r>
              <a:rPr lang="ru-RU" b="1">
                <a:solidFill>
                  <a:srgbClr val="060119"/>
                </a:solidFill>
              </a:rPr>
              <a:t>Листовые </a:t>
            </a:r>
            <a:endParaRPr lang="ru-RU" b="1">
              <a:solidFill>
                <a:srgbClr val="060119"/>
              </a:solidFill>
              <a:latin typeface="Arial" charset="0"/>
            </a:endParaRPr>
          </a:p>
          <a:p>
            <a:pPr marL="0" indent="0"/>
            <a:r>
              <a:rPr lang="ru-RU" b="1">
                <a:solidFill>
                  <a:srgbClr val="060119"/>
                </a:solidFill>
              </a:rPr>
              <a:t>Кустистые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08050"/>
            <a:ext cx="4038600" cy="2305050"/>
          </a:xfrm>
        </p:spPr>
      </p:pic>
      <p:pic>
        <p:nvPicPr>
          <p:cNvPr id="17411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3429000"/>
            <a:ext cx="3752850" cy="2811463"/>
          </a:xfrm>
        </p:spPr>
      </p:pic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5292725" y="2492375"/>
            <a:ext cx="31670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060119"/>
                </a:solidFill>
                <a:latin typeface="Calibri" pitchFamily="34" charset="0"/>
              </a:rPr>
              <a:t>Накипные</a:t>
            </a:r>
            <a:endParaRPr lang="ru-RU" sz="2800" b="1" u="sng">
              <a:solidFill>
                <a:srgbClr val="060119"/>
              </a:solidFill>
            </a:endParaRPr>
          </a:p>
          <a:p>
            <a:r>
              <a:rPr lang="ru-RU" sz="2800" b="1">
                <a:solidFill>
                  <a:srgbClr val="060119"/>
                </a:solidFill>
                <a:latin typeface="Calibri" pitchFamily="34" charset="0"/>
              </a:rPr>
              <a:t>(коркоподобные)</a:t>
            </a:r>
            <a:r>
              <a:rPr lang="ru-RU" b="1">
                <a:solidFill>
                  <a:srgbClr val="060119"/>
                </a:solidFill>
                <a:latin typeface="Calibri" pitchFamily="34" charset="0"/>
              </a:rPr>
              <a:t> лишайники, похожие на плоские корки, плотно срастающиеся с корой, камнями, почвой; они трудно отделяются, на ощупь бархатистые, влажноватые.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3068638"/>
            <a:ext cx="4032250" cy="3419475"/>
          </a:xfrm>
        </p:spPr>
      </p:pic>
      <p:pic>
        <p:nvPicPr>
          <p:cNvPr id="18434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15888"/>
            <a:ext cx="4038600" cy="2752725"/>
          </a:xfr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468313" y="1773238"/>
            <a:ext cx="28082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060119"/>
                </a:solidFill>
                <a:latin typeface="Calibri" pitchFamily="34" charset="0"/>
              </a:rPr>
              <a:t>Листовые </a:t>
            </a:r>
            <a:r>
              <a:rPr lang="ru-RU" sz="2800" b="1">
                <a:solidFill>
                  <a:srgbClr val="060119"/>
                </a:solidFill>
                <a:latin typeface="Calibri" pitchFamily="34" charset="0"/>
              </a:rPr>
              <a:t>(листовидные)</a:t>
            </a:r>
            <a:r>
              <a:rPr lang="ru-RU" b="1">
                <a:solidFill>
                  <a:srgbClr val="060119"/>
                </a:solidFill>
                <a:latin typeface="Calibri" pitchFamily="34" charset="0"/>
              </a:rPr>
              <a:t> имеют форму мелких пластинок, чешуек: прикрепляются к </a:t>
            </a:r>
            <a:r>
              <a:rPr lang="ru-RU" sz="1600" b="1">
                <a:solidFill>
                  <a:srgbClr val="060119"/>
                </a:solidFill>
              </a:rPr>
              <a:t>поверхности</a:t>
            </a:r>
            <a:r>
              <a:rPr lang="ru-RU" b="1">
                <a:solidFill>
                  <a:srgbClr val="060119"/>
                </a:solidFill>
                <a:latin typeface="Calibri" pitchFamily="34" charset="0"/>
              </a:rPr>
              <a:t> тонкими нитями гриба и довольно легко отделяются от неё.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836613"/>
            <a:ext cx="3095625" cy="2500312"/>
          </a:xfrm>
        </p:spPr>
      </p:pic>
      <p:pic>
        <p:nvPicPr>
          <p:cNvPr id="19459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429000"/>
            <a:ext cx="3168650" cy="3278188"/>
          </a:xfrm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4716463" y="1935163"/>
            <a:ext cx="36004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060119"/>
                </a:solidFill>
                <a:latin typeface="Calibri" pitchFamily="34" charset="0"/>
              </a:rPr>
              <a:t>Кустистые</a:t>
            </a:r>
            <a:r>
              <a:rPr lang="ru-RU" sz="2400" b="1" u="sng">
                <a:solidFill>
                  <a:srgbClr val="060119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srgbClr val="060119"/>
                </a:solidFill>
                <a:latin typeface="Calibri" pitchFamily="34" charset="0"/>
              </a:rPr>
              <a:t> которые либо растут вверх как маленькие кустики, либо свисают с дерева вниз, подобно бороде.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5"/>
          <p:cNvSpPr>
            <a:spLocks noGrp="1"/>
          </p:cNvSpPr>
          <p:nvPr>
            <p:ph idx="4294967295"/>
          </p:nvPr>
        </p:nvSpPr>
        <p:spPr>
          <a:xfrm>
            <a:off x="971550" y="0"/>
            <a:ext cx="6777038" cy="36528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>
                <a:solidFill>
                  <a:srgbClr val="060119"/>
                </a:solidFill>
              </a:rPr>
              <a:t>Лишайники </a:t>
            </a:r>
            <a:r>
              <a:rPr lang="ru-RU" b="1">
                <a:solidFill>
                  <a:srgbClr val="060119"/>
                </a:solidFill>
              </a:rPr>
              <a:t>высокочувствительны</a:t>
            </a:r>
            <a:r>
              <a:rPr lang="ru-RU">
                <a:solidFill>
                  <a:srgbClr val="060119"/>
                </a:solidFill>
              </a:rPr>
              <a:t> к загрязнению среды обитания. На них избирательно действуют прежде всего вещества, увеличивающие кислотность среды, а именно </a:t>
            </a:r>
            <a:r>
              <a:rPr lang="en-US" b="1">
                <a:solidFill>
                  <a:srgbClr val="060119"/>
                </a:solidFill>
              </a:rPr>
              <a:t>SO</a:t>
            </a:r>
            <a:r>
              <a:rPr lang="en-US" b="1" baseline="-25000">
                <a:solidFill>
                  <a:srgbClr val="060119"/>
                </a:solidFill>
              </a:rPr>
              <a:t>2</a:t>
            </a:r>
            <a:r>
              <a:rPr lang="ru-RU" b="1">
                <a:solidFill>
                  <a:srgbClr val="060119"/>
                </a:solidFill>
              </a:rPr>
              <a:t>, </a:t>
            </a:r>
            <a:r>
              <a:rPr lang="en-US" b="1">
                <a:solidFill>
                  <a:srgbClr val="060119"/>
                </a:solidFill>
              </a:rPr>
              <a:t>HF, HCl, NO</a:t>
            </a:r>
            <a:r>
              <a:rPr lang="en-US" b="1" baseline="-25000">
                <a:solidFill>
                  <a:srgbClr val="060119"/>
                </a:solidFill>
              </a:rPr>
              <a:t>x</a:t>
            </a:r>
            <a:r>
              <a:rPr lang="ru-RU" b="1">
                <a:solidFill>
                  <a:srgbClr val="060119"/>
                </a:solidFill>
              </a:rPr>
              <a:t>, </a:t>
            </a:r>
            <a:r>
              <a:rPr lang="en-US" b="1">
                <a:solidFill>
                  <a:srgbClr val="060119"/>
                </a:solidFill>
              </a:rPr>
              <a:t>O</a:t>
            </a:r>
            <a:r>
              <a:rPr lang="en-US" b="1" baseline="-25000">
                <a:solidFill>
                  <a:srgbClr val="060119"/>
                </a:solidFill>
              </a:rPr>
              <a:t>3</a:t>
            </a:r>
            <a:r>
              <a:rPr lang="en-US" b="1">
                <a:solidFill>
                  <a:srgbClr val="060119"/>
                </a:solidFill>
              </a:rPr>
              <a:t>.</a:t>
            </a:r>
            <a:r>
              <a:rPr lang="en-US">
                <a:solidFill>
                  <a:srgbClr val="060119"/>
                </a:solidFill>
              </a:rPr>
              <a:t> </a:t>
            </a:r>
            <a:r>
              <a:rPr lang="ru-RU">
                <a:solidFill>
                  <a:srgbClr val="060119"/>
                </a:solidFill>
              </a:rPr>
              <a:t>Для лишайников сравнительно безвредны тяжёлые металлы, накапливающиеся в слоевище, а также радиоактивные изотопы.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 anchor="b" anchorCtr="0"/>
          <a:lstStyle/>
          <a:p>
            <a:r>
              <a:rPr lang="ru-RU" b="1" u="sng">
                <a:solidFill>
                  <a:srgbClr val="060119"/>
                </a:solidFill>
                <a:latin typeface="Times New Roman" pitchFamily="18" charset="0"/>
                <a:cs typeface="Times New Roman" pitchFamily="18" charset="0"/>
              </a:rPr>
              <a:t>План исследовательской работы:</a:t>
            </a:r>
          </a:p>
        </p:txBody>
      </p:sp>
      <p:sp>
        <p:nvSpPr>
          <p:cNvPr id="21506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060119"/>
                </a:solidFill>
                <a:latin typeface="Arial" charset="0"/>
              </a:rPr>
              <a:t>Выбор района: Удельный парк как уголок леса. </a:t>
            </a:r>
          </a:p>
          <a:p>
            <a:r>
              <a:rPr lang="ru-RU" b="1">
                <a:solidFill>
                  <a:srgbClr val="060119"/>
                </a:solidFill>
                <a:latin typeface="Arial" charset="0"/>
              </a:rPr>
              <a:t>Удельный парк разделили на квадраты и  объектами исследования стали: придорожная зона и центральная часть парка.</a:t>
            </a:r>
          </a:p>
          <a:p>
            <a:endParaRPr lang="ru-RU" b="1">
              <a:solidFill>
                <a:srgbClr val="06011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</TotalTime>
  <Words>446</Words>
  <Application>Microsoft Office PowerPoint</Application>
  <PresentationFormat>Экран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36" baseType="lpstr">
      <vt:lpstr>Arial</vt:lpstr>
      <vt:lpstr>Century Gothic</vt:lpstr>
      <vt:lpstr>Wingdings 2</vt:lpstr>
      <vt:lpstr>Calibri</vt:lpstr>
      <vt:lpstr>Times New Roman</vt:lpstr>
      <vt:lpstr>Wingdings</vt:lpstr>
      <vt:lpstr>Verdana</vt:lpstr>
      <vt:lpstr>Остин</vt:lpstr>
      <vt:lpstr>Остин</vt:lpstr>
      <vt:lpstr>Остин</vt:lpstr>
      <vt:lpstr>Остин</vt:lpstr>
      <vt:lpstr>Остин</vt:lpstr>
      <vt:lpstr>Остин</vt:lpstr>
      <vt:lpstr>Остин</vt:lpstr>
      <vt:lpstr>Остин</vt:lpstr>
      <vt:lpstr>Остин</vt:lpstr>
      <vt:lpstr>Остин</vt:lpstr>
      <vt:lpstr>Эхо</vt:lpstr>
      <vt:lpstr>Склон</vt:lpstr>
      <vt:lpstr>Оценка качества воздуха Удельного парка с помощью лихеноиндикации.</vt:lpstr>
      <vt:lpstr>Цель работы:</vt:lpstr>
      <vt:lpstr>Введение:</vt:lpstr>
      <vt:lpstr>Виды лишайников</vt:lpstr>
      <vt:lpstr>Слайд 5</vt:lpstr>
      <vt:lpstr>Слайд 6</vt:lpstr>
      <vt:lpstr>Слайд 7</vt:lpstr>
      <vt:lpstr>Слайд 8</vt:lpstr>
      <vt:lpstr>План исследовательской работы:</vt:lpstr>
      <vt:lpstr>Слайд 10</vt:lpstr>
      <vt:lpstr>Таблица 1  (придорожная зона парка)</vt:lpstr>
      <vt:lpstr>Таблица 2  (центральная часть парка)</vt:lpstr>
      <vt:lpstr>Таблица № 3</vt:lpstr>
      <vt:lpstr>Выводы: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качества воздуха Удельного парка с помощью лишайников</dc:title>
  <dc:creator>Гинетулины</dc:creator>
  <cp:lastModifiedBy>Андрей</cp:lastModifiedBy>
  <cp:revision>33</cp:revision>
  <dcterms:created xsi:type="dcterms:W3CDTF">2012-03-26T14:23:49Z</dcterms:created>
  <dcterms:modified xsi:type="dcterms:W3CDTF">2012-07-23T08:41:35Z</dcterms:modified>
</cp:coreProperties>
</file>