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2" r:id="rId15"/>
    <p:sldId id="271" r:id="rId16"/>
    <p:sldId id="273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cat>
            <c:strRef>
              <c:f>Лист1!$A$2:$A$7</c:f>
              <c:strCache>
                <c:ptCount val="6"/>
                <c:pt idx="0">
                  <c:v>Китай 25</c:v>
                </c:pt>
                <c:pt idx="1">
                  <c:v>Перу 20</c:v>
                </c:pt>
                <c:pt idx="2">
                  <c:v>Чили 10</c:v>
                </c:pt>
                <c:pt idx="3">
                  <c:v>США 8</c:v>
                </c:pt>
                <c:pt idx="4">
                  <c:v>Индонезия</c:v>
                </c:pt>
                <c:pt idx="5">
                  <c:v>Япония 7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25</c:v>
                </c:pt>
                <c:pt idx="1">
                  <c:v>20</c:v>
                </c:pt>
                <c:pt idx="2">
                  <c:v>10</c:v>
                </c:pt>
                <c:pt idx="3">
                  <c:v>8</c:v>
                </c:pt>
                <c:pt idx="4">
                  <c:v>8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763072"/>
        <c:axId val="29764608"/>
        <c:axId val="0"/>
      </c:bar3DChart>
      <c:catAx>
        <c:axId val="29763072"/>
        <c:scaling>
          <c:orientation val="minMax"/>
        </c:scaling>
        <c:delete val="1"/>
        <c:axPos val="b"/>
        <c:majorTickMark val="cross"/>
        <c:minorTickMark val="cross"/>
        <c:tickLblPos val="nextTo"/>
        <c:crossAx val="29764608"/>
        <c:crosses val="autoZero"/>
        <c:auto val="1"/>
        <c:lblAlgn val="ctr"/>
        <c:lblOffset val="100"/>
        <c:noMultiLvlLbl val="1"/>
      </c:catAx>
      <c:valAx>
        <c:axId val="29764608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29763072"/>
        <c:crosses val="autoZero"/>
        <c:crossBetween val="between"/>
      </c:valAx>
    </c:plotArea>
    <c:legend>
      <c:legendPos val="r"/>
      <c:layout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Сельское хозяйство мира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u="sng" dirty="0" smtClean="0"/>
              <a:t>Цели урока</a:t>
            </a:r>
            <a:r>
              <a:rPr lang="ru-RU" dirty="0" smtClean="0"/>
              <a:t>: сформировать представление о структуре сельского хозяйства мира; ознакомиться с понятием «Зелёная революция», главными сельскохозяйственными районами мира, типами сельского хозяйства.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164"/>
                <a:gridCol w="2943236"/>
                <a:gridCol w="2743200"/>
              </a:tblGrid>
              <a:tr h="370840">
                <a:tc rowSpan="3">
                  <a:txBody>
                    <a:bodyPr/>
                    <a:lstStyle/>
                    <a:p>
                      <a:r>
                        <a:rPr lang="ru-RU" b="1" dirty="0" smtClean="0"/>
                        <a:t>              тонизирующие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кофе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чай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какао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Клубнеплоды: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картофель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 Плодовые культуры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виноград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бананы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Животноводство.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285860"/>
            <a:ext cx="257176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Крупный рогатый скот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1285860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Овцеводство 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86512" y="1285860"/>
            <a:ext cx="235745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Свиноводство 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715140" y="2786058"/>
            <a:ext cx="2000264" cy="3714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Страны</a:t>
            </a:r>
          </a:p>
          <a:p>
            <a:pPr algn="ctr"/>
            <a:r>
              <a:rPr lang="ru-RU" sz="2800" b="1" dirty="0"/>
              <a:t>?</a:t>
            </a:r>
            <a:endParaRPr lang="ru-RU" sz="2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86314" y="2786058"/>
            <a:ext cx="1714512" cy="3714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Страны</a:t>
            </a:r>
            <a:endParaRPr lang="ru-RU" sz="2800" b="1" dirty="0"/>
          </a:p>
          <a:p>
            <a:pPr algn="ctr"/>
            <a:r>
              <a:rPr lang="ru-RU" sz="2800" b="1" dirty="0" smtClean="0"/>
              <a:t>?</a:t>
            </a:r>
            <a:endParaRPr lang="ru-RU" sz="28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00298" y="2500306"/>
            <a:ext cx="200026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Мясное направление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2500306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Молочное направление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3571876"/>
            <a:ext cx="1785950" cy="2928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Страны</a:t>
            </a:r>
          </a:p>
          <a:p>
            <a:pPr algn="ctr"/>
            <a:r>
              <a:rPr lang="ru-RU" sz="2800" b="1" dirty="0"/>
              <a:t>?</a:t>
            </a:r>
            <a:endParaRPr lang="ru-RU" sz="28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3500438"/>
            <a:ext cx="1785950" cy="3000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Страны</a:t>
            </a:r>
          </a:p>
          <a:p>
            <a:pPr algn="ctr"/>
            <a:r>
              <a:rPr lang="ru-RU" sz="2800" b="1" dirty="0"/>
              <a:t>?</a:t>
            </a:r>
            <a:endParaRPr lang="ru-RU" sz="2800" b="1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5286380" y="2357430"/>
            <a:ext cx="14287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429520" y="2285992"/>
            <a:ext cx="14287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3286116" y="3214686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1071538" y="3214686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2714612" y="2214554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1142976" y="2214554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2714612" y="980728"/>
            <a:ext cx="1571636" cy="2336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072066" y="1071546"/>
            <a:ext cx="1643074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643438" y="980728"/>
            <a:ext cx="71438" cy="305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Как вы объясните такое распространение отдельных отраслей животноводства?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Страны- лидеры по производству продукции животноводства.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2" y="1600200"/>
          <a:ext cx="9001158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4"/>
                <a:gridCol w="1714512"/>
                <a:gridCol w="1714512"/>
                <a:gridCol w="1714512"/>
                <a:gridCol w="1500198"/>
                <a:gridCol w="171448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КРС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Свиньи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Овцы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Лошади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Куры 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Бразилия -14%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Китай – 50%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Китай – 15%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Китай – 14,4  %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Китай – 26%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Индия – 13,9%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США – 6%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Австралия – 9%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Мексика – 11,4%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США – 12%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Китай – 8%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Бразилия – 4%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Индия – 6%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Бразилия – 10,7%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Индонезия – 8%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Мир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1,3 млрд. голов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950 млн. голов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1,05 млрд. голов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700 млн. голов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18 млрд. голов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Крупнейшие экспортёры.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/>
          </a:bodyPr>
          <a:lstStyle/>
          <a:p>
            <a:r>
              <a:rPr lang="ru-RU" b="1" u="sng" dirty="0" smtClean="0"/>
              <a:t>Шерсти и баранины </a:t>
            </a:r>
            <a:r>
              <a:rPr lang="ru-RU" dirty="0" smtClean="0"/>
              <a:t>– Австралия, Новая Зеландия, Аргентина, ЮАР, Индия, Уругвай.</a:t>
            </a:r>
          </a:p>
          <a:p>
            <a:r>
              <a:rPr lang="ru-RU" b="1" u="sng" dirty="0" smtClean="0"/>
              <a:t>Говядины</a:t>
            </a:r>
            <a:r>
              <a:rPr lang="ru-RU" dirty="0" smtClean="0"/>
              <a:t> – Австралия, ФРГ, Франция, США.</a:t>
            </a:r>
          </a:p>
          <a:p>
            <a:r>
              <a:rPr lang="ru-RU" b="1" u="sng" dirty="0" smtClean="0"/>
              <a:t>Свинины</a:t>
            </a:r>
            <a:r>
              <a:rPr lang="ru-RU" dirty="0" smtClean="0"/>
              <a:t> – Нидерланды, Бельгия, Дания, Китай, Канада.</a:t>
            </a:r>
          </a:p>
          <a:p>
            <a:r>
              <a:rPr lang="ru-RU" b="1" u="sng" dirty="0" smtClean="0"/>
              <a:t>Мяса птицы </a:t>
            </a:r>
            <a:r>
              <a:rPr lang="ru-RU" dirty="0" smtClean="0"/>
              <a:t>- Франция, США, Нидерланды, Бразилия, Дания.</a:t>
            </a:r>
          </a:p>
          <a:p>
            <a:pPr>
              <a:buNone/>
            </a:pPr>
            <a:r>
              <a:rPr lang="ru-RU" b="1" i="1" dirty="0" smtClean="0"/>
              <a:t>США, Франция, ФРГ являются одновременно и крупнейшими импортёрами мяса.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Рыболовство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Крупнейшие рыболовные районы мира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r>
              <a:rPr lang="ru-RU" dirty="0" smtClean="0"/>
              <a:t>Атлантический океан – северо-запад,  </a:t>
            </a:r>
          </a:p>
          <a:p>
            <a:pPr>
              <a:buNone/>
            </a:pPr>
            <a:r>
              <a:rPr lang="ru-RU" dirty="0" smtClean="0"/>
              <a:t>северо-восток.</a:t>
            </a:r>
          </a:p>
          <a:p>
            <a:r>
              <a:rPr lang="ru-RU" dirty="0" smtClean="0"/>
              <a:t>Тихий океан – </a:t>
            </a:r>
            <a:r>
              <a:rPr lang="ru-RU" dirty="0" err="1" smtClean="0"/>
              <a:t>северо</a:t>
            </a:r>
            <a:r>
              <a:rPr lang="ru-RU" dirty="0" smtClean="0"/>
              <a:t>- запад, северо-восток,</a:t>
            </a:r>
          </a:p>
          <a:p>
            <a:pPr>
              <a:buNone/>
            </a:pPr>
            <a:r>
              <a:rPr lang="ru-RU" dirty="0" smtClean="0"/>
              <a:t> юго-восток.</a:t>
            </a:r>
          </a:p>
          <a:p>
            <a:pPr>
              <a:buNone/>
            </a:pPr>
            <a:r>
              <a:rPr lang="ru-RU" dirty="0" smtClean="0"/>
              <a:t>Исландия производит 6500 кг рыбы на душу населения в год – 1 место в мире.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Домашнее задание тема 5, </a:t>
            </a:r>
            <a:r>
              <a:rPr lang="ru-RU" smtClean="0"/>
              <a:t>параграф 2.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Сельское хозяйство – это ведущая отрасль материального производства, основа АПК. </a:t>
            </a:r>
            <a:endParaRPr lang="ru-RU" dirty="0"/>
          </a:p>
        </p:txBody>
      </p:sp>
      <p:pic>
        <p:nvPicPr>
          <p:cNvPr id="4" name="Picture 5" descr="dict041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00760" y="1285860"/>
            <a:ext cx="2794000" cy="2794000"/>
          </a:xfrm>
        </p:spPr>
      </p:pic>
      <p:pic>
        <p:nvPicPr>
          <p:cNvPr id="5" name="Picture 5" descr="Стадо коро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85720" y="2071678"/>
            <a:ext cx="4392611" cy="3327469"/>
          </a:xfrm>
          <a:prstGeom prst="rect">
            <a:avLst/>
          </a:prstGeom>
        </p:spPr>
      </p:pic>
      <p:pic>
        <p:nvPicPr>
          <p:cNvPr id="6" name="Picture 5" descr="Картофельное пол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4286248" y="4125802"/>
            <a:ext cx="3605208" cy="2732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428604"/>
            <a:ext cx="807249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Структура сельского хозяйства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857364"/>
            <a:ext cx="3500462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Развитые страны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1857364"/>
            <a:ext cx="357190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Развивающиеся страны</a:t>
            </a:r>
            <a:endParaRPr lang="ru-RU" sz="3200" b="1" dirty="0"/>
          </a:p>
        </p:txBody>
      </p:sp>
      <p:sp>
        <p:nvSpPr>
          <p:cNvPr id="7" name="Овал 6"/>
          <p:cNvSpPr/>
          <p:nvPr/>
        </p:nvSpPr>
        <p:spPr>
          <a:xfrm>
            <a:off x="571472" y="4071942"/>
            <a:ext cx="364333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Высокотоварное с/</a:t>
            </a:r>
            <a:r>
              <a:rPr lang="ru-RU" sz="2400" b="1" dirty="0" err="1" smtClean="0"/>
              <a:t>х</a:t>
            </a:r>
            <a:endParaRPr lang="ru-RU" sz="2400" b="1" dirty="0"/>
          </a:p>
        </p:txBody>
      </p:sp>
      <p:sp>
        <p:nvSpPr>
          <p:cNvPr id="8" name="Овал 7"/>
          <p:cNvSpPr/>
          <p:nvPr/>
        </p:nvSpPr>
        <p:spPr>
          <a:xfrm>
            <a:off x="4714876" y="4143380"/>
            <a:ext cx="392909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Потребительское с/</a:t>
            </a:r>
            <a:r>
              <a:rPr lang="ru-RU" sz="2400" b="1" dirty="0" err="1" smtClean="0"/>
              <a:t>х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Товарное с/</a:t>
            </a:r>
            <a:r>
              <a:rPr lang="ru-RU" sz="2400" b="1" dirty="0" err="1" smtClean="0"/>
              <a:t>х</a:t>
            </a:r>
            <a:endParaRPr lang="ru-RU" sz="2400" b="1" dirty="0"/>
          </a:p>
        </p:txBody>
      </p:sp>
      <p:sp>
        <p:nvSpPr>
          <p:cNvPr id="9" name="Стрелка вниз 8"/>
          <p:cNvSpPr/>
          <p:nvPr/>
        </p:nvSpPr>
        <p:spPr>
          <a:xfrm>
            <a:off x="2214546" y="1428736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286512" y="1428736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2214546" y="3143248"/>
            <a:ext cx="142876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500826" y="3143248"/>
            <a:ext cx="214314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500042"/>
            <a:ext cx="79296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Сельское хозяйство мира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748584"/>
            <a:ext cx="3500462" cy="6786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товарное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628" y="1785926"/>
            <a:ext cx="342902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потребительское</a:t>
            </a:r>
            <a:endParaRPr lang="ru-RU" sz="3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44" y="2714620"/>
            <a:ext cx="207170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интенсивное</a:t>
            </a:r>
            <a:endParaRPr lang="ru-RU" sz="24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71736" y="2714620"/>
            <a:ext cx="207170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экстенсивное</a:t>
            </a:r>
            <a:endParaRPr lang="ru-RU" sz="24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929322" y="2714620"/>
            <a:ext cx="200026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Плужное и мотыжное земледелие</a:t>
            </a:r>
            <a:endParaRPr lang="ru-RU" sz="24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000892" y="3929066"/>
            <a:ext cx="2000264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Кочевое скотоводство</a:t>
            </a:r>
            <a:endParaRPr lang="ru-RU" sz="20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429124" y="3929066"/>
            <a:ext cx="221457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Пастбищное животноводство</a:t>
            </a:r>
            <a:endParaRPr lang="ru-RU" sz="2000" b="1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2306939" y="1285860"/>
            <a:ext cx="7143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572264" y="1357298"/>
            <a:ext cx="14287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1428727" y="2427245"/>
            <a:ext cx="714381" cy="2873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082413" y="2448232"/>
            <a:ext cx="418017" cy="1949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6715140" y="2500306"/>
            <a:ext cx="285752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1" idx="0"/>
          </p:cNvCxnSpPr>
          <p:nvPr/>
        </p:nvCxnSpPr>
        <p:spPr>
          <a:xfrm flipH="1">
            <a:off x="5536413" y="2428869"/>
            <a:ext cx="269861" cy="15001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7429520" y="3000372"/>
            <a:ext cx="1500198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ru-RU" b="1" u="sng" dirty="0" smtClean="0"/>
              <a:t>Экстенсивное сельское хозяйство </a:t>
            </a:r>
            <a:r>
              <a:rPr lang="ru-RU" dirty="0" smtClean="0"/>
              <a:t>– увеличение продукции за счёт расширения площадей и увеличения поголовья скота.</a:t>
            </a:r>
          </a:p>
          <a:p>
            <a:r>
              <a:rPr lang="ru-RU" b="1" u="sng" dirty="0" smtClean="0"/>
              <a:t>Интенсивное сельское хозяйство </a:t>
            </a:r>
            <a:r>
              <a:rPr lang="ru-RU" dirty="0" smtClean="0"/>
              <a:t>– увеличение продукции за счёт выведения новых сортов растений, пород животных, механизации, внедрение достижений науки.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ru-RU" dirty="0" smtClean="0"/>
              <a:t>В экономически развитых государствах, достигших постиндустриальной стадии, агропромышленный комплекс приобрёл форму </a:t>
            </a:r>
            <a:r>
              <a:rPr lang="ru-RU" b="1" u="sng" dirty="0" err="1" smtClean="0"/>
              <a:t>агробизнеса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Агробизнес</a:t>
            </a:r>
            <a:r>
              <a:rPr lang="ru-RU" dirty="0" smtClean="0"/>
              <a:t> занимается производством сельскохозяйственной продукции, её переработкой, хранением, перевозкой и сбытом, а также выпуском техники и удобрений.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Зелёная революция</a:t>
            </a:r>
            <a:r>
              <a:rPr lang="ru-RU" dirty="0" smtClean="0"/>
              <a:t>- преобразования сельского хозяйства на основе современной агротехники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r>
              <a:rPr lang="ru-RU" dirty="0" smtClean="0"/>
              <a:t>Назвать компоненты «Зелёной революции»</a:t>
            </a:r>
          </a:p>
          <a:p>
            <a:r>
              <a:rPr lang="ru-RU" dirty="0" smtClean="0"/>
              <a:t>Почему «зелёная революция» не оправдала возложенные на неё надежды</a:t>
            </a:r>
            <a:r>
              <a:rPr lang="ru-RU" dirty="0" smtClean="0"/>
              <a:t>? Стр. 141.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Сельское хозяйство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Растениеводство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Животноводство 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Зерновые культуры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Скотоводство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Кормовые культуры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Овцеводство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Технические культуры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Свиноводство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Корнеплоды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Птицеводство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Плодовые культуры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14300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Пользуясь текстом учебника и картами атласа, заполнить таблицу</a:t>
            </a:r>
            <a:br>
              <a:rPr lang="ru-RU" sz="2400" dirty="0" smtClean="0"/>
            </a:br>
            <a:r>
              <a:rPr lang="ru-RU" sz="3100" b="1" dirty="0" smtClean="0"/>
              <a:t>«Основные сельскохозяйственные культуры и районы их возделывания»</a:t>
            </a:r>
            <a:endParaRPr lang="ru-RU" sz="31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1600200"/>
          <a:ext cx="91440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299"/>
                <a:gridCol w="2214578"/>
                <a:gridCol w="442912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Типы растениеводства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Основные культуры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Страны производители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ru-RU" b="1" dirty="0" smtClean="0"/>
                        <a:t>Зерновые культуры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Пшеница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Рис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Кукуруза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Технические культуры: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ru-RU" b="1" dirty="0" smtClean="0"/>
                        <a:t>                  волокнистые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хлопчатник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джут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лён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ru-RU" b="1" dirty="0" smtClean="0"/>
                        <a:t>                      масличные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арахис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подсолнечник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оливы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b="1" dirty="0" smtClean="0"/>
                        <a:t>                     сахароносы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Сахарный тростник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Сахарная свёкла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487</Words>
  <Application>Microsoft Office PowerPoint</Application>
  <PresentationFormat>Экран (4:3)</PresentationFormat>
  <Paragraphs>125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Сельское хозяйство мира.</vt:lpstr>
      <vt:lpstr>Сельское хозяйство – это ведущая отрасль материального производства, основа АПК. </vt:lpstr>
      <vt:lpstr>Презентация PowerPoint</vt:lpstr>
      <vt:lpstr>Презентация PowerPoint</vt:lpstr>
      <vt:lpstr>Презентация PowerPoint</vt:lpstr>
      <vt:lpstr>Презентация PowerPoint</vt:lpstr>
      <vt:lpstr>Зелёная революция- преобразования сельского хозяйства на основе современной агротехники</vt:lpstr>
      <vt:lpstr>Сельское хозяйство</vt:lpstr>
      <vt:lpstr>Пользуясь текстом учебника и картами атласа, заполнить таблицу «Основные сельскохозяйственные культуры и районы их возделывания»</vt:lpstr>
      <vt:lpstr>Презентация PowerPoint</vt:lpstr>
      <vt:lpstr>Животноводство.</vt:lpstr>
      <vt:lpstr>Презентация PowerPoint</vt:lpstr>
      <vt:lpstr>Страны- лидеры по производству продукции животноводства.</vt:lpstr>
      <vt:lpstr>Крупнейшие экспортёры.</vt:lpstr>
      <vt:lpstr>Рыболовство </vt:lpstr>
      <vt:lpstr>Крупнейшие рыболовные районы мира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Сельское хозяйство мира.</dc:title>
  <cp:lastModifiedBy>Левановы</cp:lastModifiedBy>
  <cp:revision>21</cp:revision>
  <dcterms:modified xsi:type="dcterms:W3CDTF">2014-02-10T13:25:20Z</dcterms:modified>
</cp:coreProperties>
</file>