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2" autoAdjust="0"/>
    <p:restoredTop sz="94660"/>
  </p:normalViewPr>
  <p:slideViewPr>
    <p:cSldViewPr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DD1EA-679D-4245-869C-C917A271DBA3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BDE80-E880-4FEE-906C-08BB1E76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8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81E49E-7BC3-48C9-94D8-4E5EA657C7D8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29AE6E-F707-4149-9FE9-1594240FA6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Gabriola" pitchFamily="82" charset="0"/>
              </a:rPr>
              <a:t>Презентация по географии на тему </a:t>
            </a:r>
            <a:r>
              <a:rPr lang="en-US" sz="4000" dirty="0" smtClean="0">
                <a:latin typeface="Gabriola" pitchFamily="82" charset="0"/>
              </a:rPr>
              <a:t>:</a:t>
            </a:r>
            <a:endParaRPr lang="ru-RU" sz="4000" dirty="0" smtClean="0">
              <a:latin typeface="Gabriola" pitchFamily="82" charset="0"/>
            </a:endParaRPr>
          </a:p>
          <a:p>
            <a:pPr algn="ctr"/>
            <a:r>
              <a:rPr lang="ru-RU" sz="4000" dirty="0" smtClean="0">
                <a:latin typeface="Gabriola" pitchFamily="82" charset="0"/>
              </a:rPr>
              <a:t> </a:t>
            </a:r>
            <a:r>
              <a:rPr lang="en-US" sz="4000" dirty="0" smtClean="0">
                <a:latin typeface="Gabriola" pitchFamily="82" charset="0"/>
              </a:rPr>
              <a:t>“</a:t>
            </a:r>
            <a:r>
              <a:rPr lang="ru-RU" sz="4000" dirty="0" smtClean="0">
                <a:latin typeface="Gabriola" pitchFamily="82" charset="0"/>
              </a:rPr>
              <a:t>Загрязнение окружающей среды</a:t>
            </a:r>
            <a:r>
              <a:rPr lang="en-US" sz="4000" dirty="0" smtClean="0">
                <a:latin typeface="Gabriola" pitchFamily="82" charset="0"/>
              </a:rPr>
              <a:t>”</a:t>
            </a:r>
            <a:endParaRPr lang="ru-RU" sz="4000" dirty="0">
              <a:latin typeface="Gabriola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3636" y="6072206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abriola" pitchFamily="82" charset="0"/>
              </a:rPr>
              <a:t>Выполнила </a:t>
            </a:r>
            <a:r>
              <a:rPr lang="en-US" sz="2000" dirty="0" smtClean="0">
                <a:latin typeface="Gabriola" pitchFamily="82" charset="0"/>
              </a:rPr>
              <a:t>:</a:t>
            </a:r>
            <a:r>
              <a:rPr lang="ru-RU" sz="2000" dirty="0" smtClean="0">
                <a:latin typeface="Gabriola" pitchFamily="82" charset="0"/>
              </a:rPr>
              <a:t>  </a:t>
            </a:r>
            <a:r>
              <a:rPr lang="ru-RU" sz="2000" dirty="0" smtClean="0">
                <a:latin typeface="Gabriola" pitchFamily="82" charset="0"/>
              </a:rPr>
              <a:t>Ванина О.К</a:t>
            </a:r>
            <a:endParaRPr lang="ru-RU" sz="2000" dirty="0" smtClean="0">
              <a:latin typeface="Gabriola" pitchFamily="82" charset="0"/>
            </a:endParaRP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214554"/>
            <a:ext cx="4000500" cy="28003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571480"/>
            <a:ext cx="728667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/>
              <a:t> </a:t>
            </a:r>
            <a:r>
              <a:rPr lang="ru-RU" sz="2000" b="1" dirty="0"/>
              <a:t>В настоящее время загрязнение окружающей среды </a:t>
            </a:r>
            <a:r>
              <a:rPr lang="ru-RU" sz="2000" b="1" dirty="0" smtClean="0"/>
              <a:t>достигло такого </a:t>
            </a:r>
            <a:r>
              <a:rPr lang="ru-RU" sz="2000" b="1" dirty="0"/>
              <a:t>размера, что необходимо принимать 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срочные меры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Существует </a:t>
            </a:r>
            <a:r>
              <a:rPr lang="ru-RU" dirty="0"/>
              <a:t>три основных пути решения природоохранных проблем: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1600" i="1" dirty="0" smtClean="0"/>
              <a:t>1.Создание </a:t>
            </a:r>
            <a:r>
              <a:rPr lang="ru-RU" sz="1600" i="1" dirty="0"/>
              <a:t>очистных сооружений, в применении малосернистого топлива, уничтожении и переработке мусора, строительстве дымовых труб высотой 200-300 м и более, рекультивации земель; </a:t>
            </a:r>
            <a:r>
              <a:rPr lang="ru-RU" sz="1600" i="1" dirty="0" smtClean="0"/>
              <a:t>2.Разработка </a:t>
            </a:r>
            <a:r>
              <a:rPr lang="ru-RU" sz="1600" i="1" dirty="0"/>
              <a:t>и применение природоохранительной («чистой») технологии производства, разработке оборотных методов водоснабжения</a:t>
            </a:r>
            <a:r>
              <a:rPr lang="ru-RU" sz="1600" i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/>
              <a:t>3. Продуманное</a:t>
            </a:r>
            <a:r>
              <a:rPr lang="ru-RU" sz="1600" i="1" dirty="0"/>
              <a:t>, рациональное размещение «грязных» производств, которые оказывают неблагоприятное воздействие на окружающую среду.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85794"/>
            <a:ext cx="60722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Спасибо за внимание!!!!</a:t>
            </a:r>
            <a:r>
              <a:rPr lang="en-US" sz="44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721523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/>
              <a:t> Источники загрязнения окружающей среды</a:t>
            </a:r>
            <a:r>
              <a:rPr lang="ru-RU" sz="3200" dirty="0" smtClean="0"/>
              <a:t>:</a:t>
            </a:r>
          </a:p>
          <a:p>
            <a:pPr algn="ctr"/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Bookman Old Style" pitchFamily="18" charset="0"/>
                <a:ea typeface="MingLiU_HKSCS-ExtB" pitchFamily="18" charset="-120"/>
                <a:cs typeface="Arabic Typesetting" pitchFamily="66" charset="-78"/>
              </a:rPr>
              <a:t>1.Автомобильный транспорт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Bookman Old Style" pitchFamily="18" charset="0"/>
                <a:ea typeface="MingLiU_HKSCS-ExtB" pitchFamily="18" charset="-120"/>
                <a:cs typeface="Arabic Typesetting" pitchFamily="66" charset="-78"/>
              </a:rPr>
              <a:t>2.Металлургия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Bookman Old Style" pitchFamily="18" charset="0"/>
                <a:ea typeface="MingLiU_HKSCS-ExtB" pitchFamily="18" charset="-120"/>
                <a:cs typeface="Arabic Typesetting" pitchFamily="66" charset="-78"/>
              </a:rPr>
              <a:t>3.Электротехническое </a:t>
            </a:r>
            <a:r>
              <a:rPr lang="ru-RU" sz="2800" dirty="0">
                <a:latin typeface="Bookman Old Style" pitchFamily="18" charset="0"/>
                <a:ea typeface="MingLiU_HKSCS-ExtB" pitchFamily="18" charset="-120"/>
                <a:cs typeface="Arabic Typesetting" pitchFamily="66" charset="-78"/>
              </a:rPr>
              <a:t>и </a:t>
            </a:r>
            <a:r>
              <a:rPr lang="ru-RU" sz="2800" dirty="0" smtClean="0">
                <a:latin typeface="Bookman Old Style" pitchFamily="18" charset="0"/>
                <a:ea typeface="MingLiU_HKSCS-ExtB" pitchFamily="18" charset="-120"/>
                <a:cs typeface="Arabic Typesetting" pitchFamily="66" charset="-78"/>
              </a:rPr>
              <a:t>электронное оборудование</a:t>
            </a:r>
            <a:endParaRPr lang="ru-RU" sz="2800" dirty="0">
              <a:latin typeface="Bookman Old Style" pitchFamily="18" charset="0"/>
              <a:ea typeface="MingLiU_HKSCS-ExtB" pitchFamily="18" charset="-120"/>
              <a:cs typeface="Arabic Typesetting" pitchFamily="66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62000">
              <a:schemeClr val="accent3">
                <a:lumMod val="40000"/>
                <a:lumOff val="60000"/>
                <a:alpha val="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14290"/>
            <a:ext cx="4500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 </a:t>
            </a:r>
            <a:r>
              <a:rPr lang="ru-RU" sz="3600" dirty="0">
                <a:cs typeface="CordiaUPC" pitchFamily="34" charset="-34"/>
              </a:rPr>
              <a:t>Автомобильный </a:t>
            </a:r>
            <a:r>
              <a:rPr lang="ru-RU" sz="3600" dirty="0" smtClean="0">
                <a:cs typeface="CordiaUPC" pitchFamily="34" charset="-34"/>
              </a:rPr>
              <a:t>транспорт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714488"/>
            <a:ext cx="7929618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cs typeface="BrowalliaUPC" pitchFamily="34" charset="-34"/>
              </a:rPr>
              <a:t>Автомобильный транспорт один из основных источников загрязнения окружающей среды. Его вклад в загрязнение окружающей среды, в основном атмосферы составляет 60-90%.</a:t>
            </a:r>
            <a:endParaRPr lang="ru-RU" sz="2800" dirty="0">
              <a:cs typeface="BrowalliaUPC" pitchFamily="34" charset="-3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143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3600" dirty="0"/>
              <a:t>Результаты деятельности </a:t>
            </a:r>
            <a:r>
              <a:rPr lang="ru-RU" sz="3600" dirty="0" smtClean="0"/>
              <a:t>человека</a:t>
            </a:r>
            <a:r>
              <a:rPr lang="en-US" sz="3600" dirty="0" smtClean="0"/>
              <a:t>: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vvedut-nalog-na-mus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78426">
            <a:off x="759748" y="1491719"/>
            <a:ext cx="3000396" cy="1875248"/>
          </a:xfrm>
          <a:prstGeom prst="rect">
            <a:avLst/>
          </a:prstGeom>
        </p:spPr>
      </p:pic>
      <p:pic>
        <p:nvPicPr>
          <p:cNvPr id="5" name="Рисунок 4" descr="news_14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936" y="1586097"/>
            <a:ext cx="3810000" cy="2667000"/>
          </a:xfrm>
          <a:prstGeom prst="rect">
            <a:avLst/>
          </a:prstGeom>
        </p:spPr>
      </p:pic>
      <p:pic>
        <p:nvPicPr>
          <p:cNvPr id="6" name="Рисунок 5" descr="wpid-131143738878e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294514">
            <a:off x="513349" y="4230151"/>
            <a:ext cx="3657600" cy="2072640"/>
          </a:xfrm>
          <a:prstGeom prst="rect">
            <a:avLst/>
          </a:prstGeom>
        </p:spPr>
      </p:pic>
      <p:pic>
        <p:nvPicPr>
          <p:cNvPr id="7" name="Рисунок 6" descr="5VmKgxGfe-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63212">
            <a:off x="5079568" y="4514044"/>
            <a:ext cx="3140932" cy="2101886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42968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cs typeface="Arabic Typesetting" pitchFamily="66" charset="-78"/>
              </a:rPr>
              <a:t>Виды загрязнений окружающей </a:t>
            </a:r>
            <a:r>
              <a:rPr lang="ru-RU" sz="3200" dirty="0" smtClean="0">
                <a:cs typeface="Arabic Typesetting" pitchFamily="66" charset="-78"/>
              </a:rPr>
              <a:t>среды</a:t>
            </a: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 :</a:t>
            </a:r>
          </a:p>
          <a:p>
            <a:pPr algn="ctr"/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1.</a:t>
            </a:r>
            <a:r>
              <a:rPr lang="ru-RU" sz="2400" dirty="0" smtClean="0">
                <a:cs typeface="Arabic Typesetting" pitchFamily="66" charset="-78"/>
              </a:rPr>
              <a:t>Загрязнение </a:t>
            </a:r>
            <a:r>
              <a:rPr lang="ru-RU" sz="2400" dirty="0">
                <a:cs typeface="Arabic Typesetting" pitchFamily="66" charset="-78"/>
              </a:rPr>
              <a:t>почвенного </a:t>
            </a:r>
            <a:r>
              <a:rPr lang="ru-RU" sz="2400" dirty="0" smtClean="0">
                <a:cs typeface="Arabic Typesetting" pitchFamily="66" charset="-78"/>
              </a:rPr>
              <a:t>покрова</a:t>
            </a:r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2.</a:t>
            </a:r>
            <a:r>
              <a:rPr lang="ru-RU" sz="2400" dirty="0" smtClean="0">
                <a:cs typeface="Arabic Typesetting" pitchFamily="66" charset="-78"/>
              </a:rPr>
              <a:t>Загрязнение гидросферы</a:t>
            </a:r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3.</a:t>
            </a:r>
            <a:r>
              <a:rPr lang="ru-RU" sz="2400" dirty="0" smtClean="0">
                <a:cs typeface="Arabic Typesetting" pitchFamily="66" charset="-78"/>
              </a:rPr>
              <a:t>Загрязнение </a:t>
            </a:r>
            <a:r>
              <a:rPr lang="ru-RU" sz="2400" dirty="0">
                <a:cs typeface="Arabic Typesetting" pitchFamily="66" charset="-78"/>
              </a:rPr>
              <a:t>Мирового </a:t>
            </a:r>
            <a:r>
              <a:rPr lang="ru-RU" sz="2400" dirty="0" smtClean="0">
                <a:cs typeface="Arabic Typesetting" pitchFamily="66" charset="-78"/>
              </a:rPr>
              <a:t>океана</a:t>
            </a:r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4.</a:t>
            </a:r>
            <a:r>
              <a:rPr lang="ru-RU" sz="2400" dirty="0" smtClean="0">
                <a:cs typeface="Arabic Typesetting" pitchFamily="66" charset="-78"/>
              </a:rPr>
              <a:t>Загрязнение </a:t>
            </a:r>
            <a:r>
              <a:rPr lang="ru-RU" sz="2400" dirty="0">
                <a:cs typeface="Arabic Typesetting" pitchFamily="66" charset="-78"/>
              </a:rPr>
              <a:t>атмосферы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28"/>
            <a:ext cx="5857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Загрязнение почвенного </a:t>
            </a:r>
            <a:r>
              <a:rPr lang="ru-RU" sz="3200" dirty="0" smtClean="0"/>
              <a:t>покрова</a:t>
            </a:r>
            <a:endParaRPr lang="en-US" sz="3200" dirty="0" smtClean="0"/>
          </a:p>
          <a:p>
            <a:pPr algn="ctr"/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85720" y="1785926"/>
            <a:ext cx="8143932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Calibri" pitchFamily="34" charset="0"/>
              </a:rPr>
              <a:t>Загрязнение почвенного покрова происходит в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результате нерационального природопользования. Это загрязнение может возникать от безграмотного ведения сельского хозяйства, нарушения земель, в процессе строительства и горных выработок. В результате этого возникают мало продуктивные и непродуктивные земли. В крайнем случае, возникает ландшафт, так называемых «дурных земель», которые в настоящее время занимают 1% поверхности суши.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3">
                <a:lumMod val="40000"/>
                <a:lumOff val="60000"/>
                <a:alpha val="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Загрязнение </a:t>
            </a:r>
            <a:r>
              <a:rPr lang="ru-RU" sz="2800" dirty="0" smtClean="0"/>
              <a:t>гидросферы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0034" y="1643050"/>
            <a:ext cx="2928958" cy="3777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Century" pitchFamily="18" charset="0"/>
                <a:cs typeface="Consolas" pitchFamily="49" charset="0"/>
              </a:rPr>
              <a:t>Загрязнение гидросферы происходит, прежде всего, в результате сброса в реки, озера и моря сточных вод.</a:t>
            </a:r>
            <a:r>
              <a:rPr lang="en-US" dirty="0" smtClean="0">
                <a:latin typeface="Century" pitchFamily="18" charset="0"/>
                <a:cs typeface="Consolas" pitchFamily="49" charset="0"/>
              </a:rPr>
              <a:t> </a:t>
            </a:r>
            <a:r>
              <a:rPr lang="ru-RU" dirty="0" smtClean="0">
                <a:latin typeface="Century" pitchFamily="18" charset="0"/>
                <a:cs typeface="Consolas" pitchFamily="49" charset="0"/>
              </a:rPr>
              <a:t>Наиболее загрязнены такие реки как: Днепр, Дон, Днестр, Волга.</a:t>
            </a:r>
            <a:endParaRPr lang="ru-RU" dirty="0">
              <a:latin typeface="Century" pitchFamily="18" charset="0"/>
              <a:cs typeface="Consolas" pitchFamily="49" charset="0"/>
            </a:endParaRPr>
          </a:p>
        </p:txBody>
      </p:sp>
      <p:pic>
        <p:nvPicPr>
          <p:cNvPr id="7" name="Рисунок 6" descr="0005-009-Zagrjaznenie-v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714488"/>
            <a:ext cx="3214690" cy="2148484"/>
          </a:xfrm>
          <a:prstGeom prst="rect">
            <a:avLst/>
          </a:prstGeom>
        </p:spPr>
      </p:pic>
      <p:pic>
        <p:nvPicPr>
          <p:cNvPr id="8" name="Рисунок 7" descr="P10203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4286256"/>
            <a:ext cx="2540000" cy="19050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85728"/>
            <a:ext cx="56436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Загрязнение Мирового </a:t>
            </a:r>
            <a:r>
              <a:rPr lang="ru-RU" sz="3200" dirty="0" smtClean="0"/>
              <a:t>океана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00034" y="1714488"/>
            <a:ext cx="3786214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i="1" dirty="0" smtClean="0"/>
              <a:t>Растет загрязнение Мирового океана, в который попадает около 100 млн. т отходов. Наиболее загрязнены такие моря как: Средиземное, Балтийское, Черное, Азовское</a:t>
            </a:r>
            <a:r>
              <a:rPr lang="en-US" i="1" dirty="0" smtClean="0"/>
              <a:t> </a:t>
            </a:r>
            <a:r>
              <a:rPr lang="ru-RU" i="1" dirty="0" smtClean="0"/>
              <a:t>.</a:t>
            </a:r>
            <a:r>
              <a:rPr lang="en-US" i="1" dirty="0" smtClean="0"/>
              <a:t> </a:t>
            </a:r>
            <a:r>
              <a:rPr lang="ru-RU" i="1" dirty="0" smtClean="0"/>
              <a:t>Очень большой вред наносит нефтяное загрязнение. Считается, что 1/3 поверхности Мирового океана покрыто маслянистой пленкой.</a:t>
            </a:r>
            <a:endParaRPr lang="ru-RU" i="1" dirty="0"/>
          </a:p>
        </p:txBody>
      </p:sp>
      <p:pic>
        <p:nvPicPr>
          <p:cNvPr id="5" name="Рисунок 4" descr="0011-005-Zagrjaznenie-gidrosfe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1928802"/>
            <a:ext cx="2770162" cy="4143404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285728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 Загрязнение </a:t>
            </a:r>
            <a:r>
              <a:rPr lang="ru-RU" sz="3200" dirty="0" smtClean="0"/>
              <a:t>атмосферы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 flipH="1" flipV="1">
            <a:off x="470451" y="1655191"/>
            <a:ext cx="648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428736"/>
            <a:ext cx="3500462" cy="326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>
                <a:latin typeface="Century" pitchFamily="18" charset="0"/>
                <a:cs typeface="Arial" pitchFamily="34" charset="0"/>
              </a:rPr>
              <a:t>Загрязнение </a:t>
            </a:r>
            <a:r>
              <a:rPr lang="ru-RU" sz="2000" i="1" dirty="0" smtClean="0">
                <a:latin typeface="Century" pitchFamily="18" charset="0"/>
                <a:cs typeface="Arial" pitchFamily="34" charset="0"/>
              </a:rPr>
              <a:t>атмосферы</a:t>
            </a:r>
            <a:r>
              <a:rPr lang="en-US" sz="2000" i="1" dirty="0" smtClean="0">
                <a:latin typeface="Century" pitchFamily="18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Century" pitchFamily="18" charset="0"/>
                <a:cs typeface="Arial" pitchFamily="34" charset="0"/>
              </a:rPr>
              <a:t>происходит </a:t>
            </a:r>
            <a:r>
              <a:rPr lang="ru-RU" sz="2000" i="1" dirty="0">
                <a:latin typeface="Century" pitchFamily="18" charset="0"/>
                <a:cs typeface="Arial" pitchFamily="34" charset="0"/>
              </a:rPr>
              <a:t>прежде </a:t>
            </a:r>
            <a:r>
              <a:rPr lang="ru-RU" sz="2000" i="1" dirty="0" smtClean="0">
                <a:latin typeface="Century" pitchFamily="18" charset="0"/>
                <a:cs typeface="Arial" pitchFamily="34" charset="0"/>
              </a:rPr>
              <a:t>всего</a:t>
            </a:r>
            <a:r>
              <a:rPr lang="en-US" sz="2000" i="1" dirty="0" smtClean="0">
                <a:latin typeface="Century" pitchFamily="18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Century" pitchFamily="18" charset="0"/>
                <a:cs typeface="Arial" pitchFamily="34" charset="0"/>
              </a:rPr>
              <a:t>в результате сгорания минерального топлива . Главные загрязнители атмосферы </a:t>
            </a:r>
            <a:r>
              <a:rPr lang="ru-RU" sz="2000" i="1" dirty="0">
                <a:latin typeface="Century" pitchFamily="18" charset="0"/>
                <a:cs typeface="Arial" pitchFamily="34" charset="0"/>
              </a:rPr>
              <a:t>— </a:t>
            </a:r>
            <a:r>
              <a:rPr lang="ru-RU" sz="2000" i="1" dirty="0" smtClean="0">
                <a:latin typeface="Century" pitchFamily="18" charset="0"/>
                <a:cs typeface="Arial" pitchFamily="34" charset="0"/>
              </a:rPr>
              <a:t>окислы углерода</a:t>
            </a:r>
            <a:r>
              <a:rPr lang="ru-RU" sz="2000" i="1" dirty="0">
                <a:latin typeface="Century" pitchFamily="18" charset="0"/>
                <a:cs typeface="Arial" pitchFamily="34" charset="0"/>
              </a:rPr>
              <a:t>, серы и азота.</a:t>
            </a:r>
          </a:p>
        </p:txBody>
      </p:sp>
      <p:pic>
        <p:nvPicPr>
          <p:cNvPr id="7" name="Рисунок 6" descr="DSC009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928934"/>
            <a:ext cx="5083728" cy="321471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236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Olya</cp:lastModifiedBy>
  <cp:revision>9</cp:revision>
  <dcterms:created xsi:type="dcterms:W3CDTF">2013-02-03T09:47:07Z</dcterms:created>
  <dcterms:modified xsi:type="dcterms:W3CDTF">2014-02-10T15:40:23Z</dcterms:modified>
</cp:coreProperties>
</file>