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9" r:id="rId5"/>
    <p:sldId id="262" r:id="rId6"/>
    <p:sldId id="271" r:id="rId7"/>
    <p:sldId id="270" r:id="rId8"/>
    <p:sldId id="258" r:id="rId9"/>
    <p:sldId id="272" r:id="rId10"/>
    <p:sldId id="261" r:id="rId11"/>
    <p:sldId id="263" r:id="rId12"/>
    <p:sldId id="264" r:id="rId13"/>
    <p:sldId id="269" r:id="rId14"/>
    <p:sldId id="273"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4879"/>
    <a:srgbClr val="2907B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6" d="100"/>
          <a:sy n="76" d="100"/>
        </p:scale>
        <p:origin x="-102" y="-2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2E62ED1-E5F8-4DC7-8788-CCE746E892A7}" type="datetimeFigureOut">
              <a:rPr lang="ru-RU" smtClean="0"/>
              <a:pPr/>
              <a:t>27.04.2009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225F-A0D0-44F6-9C36-6E1F24EC0EE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E62ED1-E5F8-4DC7-8788-CCE746E892A7}" type="datetimeFigureOut">
              <a:rPr lang="ru-RU" smtClean="0"/>
              <a:pPr/>
              <a:t>27.04.2009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225F-A0D0-44F6-9C36-6E1F24EC0EE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E62ED1-E5F8-4DC7-8788-CCE746E892A7}" type="datetimeFigureOut">
              <a:rPr lang="ru-RU" smtClean="0"/>
              <a:pPr/>
              <a:t>27.04.2009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225F-A0D0-44F6-9C36-6E1F24EC0EE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2E62ED1-E5F8-4DC7-8788-CCE746E892A7}" type="datetimeFigureOut">
              <a:rPr lang="ru-RU" smtClean="0"/>
              <a:pPr/>
              <a:t>27.04.2009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225F-A0D0-44F6-9C36-6E1F24EC0EE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2E62ED1-E5F8-4DC7-8788-CCE746E892A7}" type="datetimeFigureOut">
              <a:rPr lang="ru-RU" smtClean="0"/>
              <a:pPr/>
              <a:t>27.04.2009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225F-A0D0-44F6-9C36-6E1F24EC0EE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2E62ED1-E5F8-4DC7-8788-CCE746E892A7}" type="datetimeFigureOut">
              <a:rPr lang="ru-RU" smtClean="0"/>
              <a:pPr/>
              <a:t>27.04.2009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8225F-A0D0-44F6-9C36-6E1F24EC0EE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2E62ED1-E5F8-4DC7-8788-CCE746E892A7}" type="datetimeFigureOut">
              <a:rPr lang="ru-RU" smtClean="0"/>
              <a:pPr/>
              <a:t>27.04.2009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F8225F-A0D0-44F6-9C36-6E1F24EC0EE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2E62ED1-E5F8-4DC7-8788-CCE746E892A7}" type="datetimeFigureOut">
              <a:rPr lang="ru-RU" smtClean="0"/>
              <a:pPr/>
              <a:t>27.04.2009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6F8225F-A0D0-44F6-9C36-6E1F24EC0EE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2E62ED1-E5F8-4DC7-8788-CCE746E892A7}" type="datetimeFigureOut">
              <a:rPr lang="ru-RU" smtClean="0"/>
              <a:pPr/>
              <a:t>27.04.2009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F8225F-A0D0-44F6-9C36-6E1F24EC0EE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E62ED1-E5F8-4DC7-8788-CCE746E892A7}" type="datetimeFigureOut">
              <a:rPr lang="ru-RU" smtClean="0"/>
              <a:pPr/>
              <a:t>27.04.2009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8225F-A0D0-44F6-9C36-6E1F24EC0EE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2E62ED1-E5F8-4DC7-8788-CCE746E892A7}" type="datetimeFigureOut">
              <a:rPr lang="ru-RU" smtClean="0"/>
              <a:pPr/>
              <a:t>27.04.2009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8225F-A0D0-44F6-9C36-6E1F24EC0EE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62ED1-E5F8-4DC7-8788-CCE746E892A7}" type="datetimeFigureOut">
              <a:rPr lang="ru-RU" smtClean="0"/>
              <a:pPr/>
              <a:t>27.04.2009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8225F-A0D0-44F6-9C36-6E1F24EC0EE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go.mail.ru/frame.html?imgurl=http://www.vokrugsveta.com/body/proshloe/asia/ga06.jpg&amp;pageurl=http://www.vokrugsveta.com/index.php?option=com_content&amp;task=view&amp;id=587&amp;Itemid=72&amp;limit=1&amp;limitstart=3&amp;id=782313&amp;iid=3&amp;imgwidth=220&amp;imgheight=292&amp;imgsize=168323&amp;images_links=b"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images.yandex.ru/yandsearch?p=5&amp;ed=1&amp;text=%D0%B2%D0%BE%D1%81%D1%82%D0%BE%D1%87%D0%BD%D0%BE%D0%B9%20%D1%81%D0%B8%D0%B1%D0%B8%D1%80%D1%8C%20%D1%81%D0%BF%D0%B5%D1%86%D0%B8%D0%B0%D0%BB%D0%B8%D0%B7%D0%B0%D1%86%D0%B8%D1%8F&amp;img_url=mensite.ru/uploads/posts/1214720034_fotofull342664125.jpg&amp;rpt=simag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images.yandex.ru/yandsearch?p=2&amp;ed=1&amp;text=%D0%B2%D0%BE%D1%81%D1%82%D0%BE%D1%87%D0%BD%D0%BE%D0%B9%20%D1%81%D0%B8%D0%B1%D0%B8%D1%80%D1%8C%20%D1%81%D0%BF%D0%B5%D1%86%D0%B8%D0%B0%D0%BB%D0%B8%D0%B7%D0%B0%D1%86%D0%B8%D1%8F&amp;spsite=novostivl.ru&amp;img_url=transmap.ru/articles_media/News/4928.jpg&amp;rpt=simag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images.yandex.ru/yandsearch?p=6&amp;ed=1&amp;text=%D0%B2%D0%BE%D1%81%D1%82%D0%BE%D1%87%D0%BD%D0%BE%D0%B9%20%D1%81%D0%B8%D0%B1%D0%B8%D1%80%D1%8C%20%D1%81%D0%BF%D0%B5%D1%86%D0%B8%D0%B0%D0%BB%D0%B8%D0%B7%D0%B0%D1%86%D0%B8%D1%8F&amp;spsite=www.vtvn.ru&amp;img_url=www.vtvn.ru/content/media/532009174719_snapshot20090305174628.jpg&amp;rpt=simag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go.mail.ru/frame.html?imgurl=http://www.vokrugsveta.ru/encyclopedia/images/d/d1/Siberia.jpg&amp;pageurl=http://www.vokrugsveta.ru/encyclopedia/index.php?title=%D0%A1%D0%B8%D0%B1%D0%B8%D1%80%D1%8C&amp;oldid=56569&amp;id=39344007&amp;iid=4&amp;imgwidth=350&amp;imgheight=270&amp;imgsize=47050&amp;images_links=b"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go.mail.ru/frame.html?imgurl=http://img-2006-05.photosight.ru/06/1415636.jpg&amp;pageurl=http://www.photosight.ru/photos/1415636/&amp;id=42041430&amp;iid=4&amp;imgwidth=860&amp;imgheight=573&amp;imgsize=152033&amp;images_links=b"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rudus.ru/get_img.php?img=prw_170x_of_188255.jpg&amp;size=550:"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http://im3-tub.mail.ru/i?id=782313&amp;tov=3">
            <a:hlinkClick r:id="rId2" tgtFrame="_blank"/>
          </p:cNvPr>
          <p:cNvPicPr/>
          <p:nvPr/>
        </p:nvPicPr>
        <p:blipFill>
          <a:blip r:embed="rId3">
            <a:lum bright="6000"/>
          </a:blip>
          <a:srcRect/>
          <a:stretch>
            <a:fillRect/>
          </a:stretch>
        </p:blipFill>
        <p:spPr bwMode="auto">
          <a:xfrm>
            <a:off x="0" y="0"/>
            <a:ext cx="9144000" cy="6858000"/>
          </a:xfrm>
          <a:prstGeom prst="rect">
            <a:avLst/>
          </a:prstGeom>
          <a:noFill/>
          <a:ln w="9525">
            <a:noFill/>
            <a:miter lim="800000"/>
            <a:headEnd/>
            <a:tailEnd/>
          </a:ln>
          <a:effectLst>
            <a:outerShdw sx="1000" sy="1000" algn="ctr" rotWithShape="0">
              <a:srgbClr val="000000"/>
            </a:outerShdw>
          </a:effectLst>
        </p:spPr>
      </p:pic>
      <p:sp>
        <p:nvSpPr>
          <p:cNvPr id="2" name="Заголовок 1"/>
          <p:cNvSpPr>
            <a:spLocks noGrp="1"/>
          </p:cNvSpPr>
          <p:nvPr>
            <p:ph type="ctrTitle"/>
          </p:nvPr>
        </p:nvSpPr>
        <p:spPr>
          <a:xfrm>
            <a:off x="642910" y="785794"/>
            <a:ext cx="7772400" cy="1457334"/>
          </a:xfrm>
        </p:spPr>
        <p:txBody>
          <a:bodyPr>
            <a:prstTxWarp prst="textTriangle">
              <a:avLst/>
            </a:prstTxWarp>
            <a:scene3d>
              <a:camera prst="perspectiveRight"/>
              <a:lightRig rig="flat" dir="tl">
                <a:rot lat="0" lon="0" rev="6600000"/>
              </a:lightRig>
            </a:scene3d>
            <a:sp3d extrusionH="25400" contourW="8890">
              <a:bevelT w="38100" h="31750" prst="angle"/>
              <a:contourClr>
                <a:schemeClr val="accent2">
                  <a:shade val="75000"/>
                </a:schemeClr>
              </a:contourClr>
            </a:sp3d>
          </a:bodyPr>
          <a:lstStyle/>
          <a:p>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2">
                      <a:satMod val="175000"/>
                      <a:alpha val="40000"/>
                    </a:schemeClr>
                  </a:glow>
                  <a:outerShdw blurRad="60007" dist="310007" dir="7680000" sy="30000" kx="1300200" algn="ctr" rotWithShape="0">
                    <a:prstClr val="black">
                      <a:alpha val="32000"/>
                    </a:prstClr>
                  </a:outerShdw>
                  <a:reflection blurRad="6350" stA="60000" endA="900" endPos="58000" dir="5400000" sy="-100000" algn="bl" rotWithShape="0"/>
                </a:effectLst>
              </a:rPr>
              <a:t>Восточная </a:t>
            </a: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2">
                      <a:satMod val="175000"/>
                      <a:alpha val="40000"/>
                    </a:schemeClr>
                  </a:glow>
                  <a:outerShdw blurRad="60007" dist="310007" dir="7680000" sy="30000" kx="1300200" algn="ctr" rotWithShape="0">
                    <a:prstClr val="black">
                      <a:alpha val="32000"/>
                    </a:prstClr>
                  </a:outerShdw>
                  <a:reflection blurRad="6350" stA="60000" endA="900" endPos="58000" dir="5400000" sy="-100000" algn="bl" rotWithShape="0"/>
                </a:effectLst>
              </a:rPr>
              <a:t>Сибирь</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glow rad="101600">
                  <a:schemeClr val="accent2">
                    <a:satMod val="175000"/>
                    <a:alpha val="40000"/>
                  </a:schemeClr>
                </a:glow>
                <a:outerShdw blurRad="60007" dist="310007" dir="7680000" sy="30000" kx="1300200" algn="ctr" rotWithShape="0">
                  <a:prstClr val="black">
                    <a:alpha val="32000"/>
                  </a:prstClr>
                </a:outerShdw>
                <a:reflection blurRad="6350" stA="60000" endA="900" endPos="58000" dir="5400000" sy="-100000" algn="bl" rotWithShape="0"/>
              </a:effectLst>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9" presetClass="entr" presetSubtype="0" accel="10000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p:cTn id="16"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17"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18"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9"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prstTxWarp prst="textCurveDown">
              <a:avLst/>
            </a:prstTxWarp>
            <a:normAutofit fontScale="90000"/>
            <a:scene3d>
              <a:camera prst="orthographicFront"/>
              <a:lightRig rig="flat" dir="t">
                <a:rot lat="0" lon="0" rev="18900000"/>
              </a:lightRig>
            </a:scene3d>
            <a:sp3d extrusionH="31750" contourW="6350" prstMaterial="powder">
              <a:bevelT w="19050" h="19050" prst="cross"/>
              <a:contourClr>
                <a:schemeClr val="accent3">
                  <a:tint val="100000"/>
                  <a:shade val="100000"/>
                  <a:satMod val="100000"/>
                  <a:hueMod val="100000"/>
                </a:schemeClr>
              </a:contourClr>
            </a:sp3d>
          </a:bodyPr>
          <a:lstStyle/>
          <a:p>
            <a:r>
              <a:rPr lang="ru-RU" b="1" dirty="0" smtClean="0">
                <a:ln/>
                <a:solidFill>
                  <a:schemeClr val="accent3"/>
                </a:solidFill>
              </a:rPr>
              <a:t>Наиболее популярные профессии</a:t>
            </a:r>
            <a:endParaRPr lang="ru-RU" b="1" dirty="0">
              <a:ln/>
              <a:solidFill>
                <a:schemeClr val="accent3"/>
              </a:solidFill>
            </a:endParaRPr>
          </a:p>
        </p:txBody>
      </p:sp>
      <p:sp>
        <p:nvSpPr>
          <p:cNvPr id="3" name="Содержимое 2"/>
          <p:cNvSpPr>
            <a:spLocks noGrp="1"/>
          </p:cNvSpPr>
          <p:nvPr>
            <p:ph idx="1"/>
          </p:nvPr>
        </p:nvSpPr>
        <p:spPr/>
        <p:txBody>
          <a:bodyPr/>
          <a:lstStyle/>
          <a:p>
            <a:endParaRPr lang="ru-RU"/>
          </a:p>
        </p:txBody>
      </p:sp>
      <p:pic>
        <p:nvPicPr>
          <p:cNvPr id="4" name="Рисунок 3" descr="http://im0-tub.yandex.net/i?id=49836770&amp;tov=0">
            <a:hlinkClick r:id="rId2"/>
          </p:cNvPr>
          <p:cNvPicPr/>
          <p:nvPr/>
        </p:nvPicPr>
        <p:blipFill>
          <a:blip r:embed="rId3"/>
          <a:srcRect/>
          <a:stretch>
            <a:fillRect/>
          </a:stretch>
        </p:blipFill>
        <p:spPr bwMode="auto">
          <a:xfrm>
            <a:off x="428596" y="1571612"/>
            <a:ext cx="8286808" cy="4643470"/>
          </a:xfrm>
          <a:prstGeom prst="rect">
            <a:avLst/>
          </a:prstGeom>
          <a:noFill/>
          <a:ln w="9525">
            <a:noFill/>
            <a:miter lim="800000"/>
            <a:headEnd/>
            <a:tailEnd/>
          </a:ln>
        </p:spPr>
      </p:pic>
      <p:sp>
        <p:nvSpPr>
          <p:cNvPr id="5" name="TextBox 4"/>
          <p:cNvSpPr txBox="1"/>
          <p:nvPr/>
        </p:nvSpPr>
        <p:spPr>
          <a:xfrm>
            <a:off x="4714876" y="5429264"/>
            <a:ext cx="3357586" cy="830997"/>
          </a:xfrm>
          <a:prstGeom prst="rect">
            <a:avLst/>
          </a:prstGeom>
          <a:noFill/>
        </p:spPr>
        <p:txBody>
          <a:bodyPr wrap="square" rtlCol="0">
            <a:spAutoFit/>
          </a:bodyPr>
          <a:lstStyle/>
          <a:p>
            <a:r>
              <a:rPr lang="ru-RU" sz="2400" dirty="0" smtClean="0"/>
              <a:t>Отраслей химической промышленности</a:t>
            </a:r>
            <a:endParaRPr lang="ru-RU"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5" presetClass="emph" presetSubtype="0" fill="hold" nodeType="clickEffect">
                                  <p:stCondLst>
                                    <p:cond delay="0"/>
                                  </p:stCondLst>
                                  <p:childTnLst>
                                    <p:anim calcmode="discrete" valueType="str">
                                      <p:cBhvr>
                                        <p:cTn id="14" dur="1000" fill="hold"/>
                                        <p:tgtEl>
                                          <p:spTgt spid="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accent2">
              <a:lumMod val="75000"/>
            </a:schemeClr>
          </a:solidFill>
          <a:ln>
            <a:solidFill>
              <a:schemeClr val="bg1"/>
            </a:solidFill>
          </a:ln>
        </p:spPr>
        <p:txBody>
          <a:bodyPr/>
          <a:lstStyle/>
          <a:p>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Нефтепровод</a:t>
            </a: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4" name="Содержимое 3" descr="http://im8-tub.yandex.net/i?id=70498117&amp;tov=8">
            <a:hlinkClick r:id="rId2"/>
          </p:cNvPr>
          <p:cNvPicPr>
            <a:picLocks noGrp="1"/>
          </p:cNvPicPr>
          <p:nvPr>
            <p:ph idx="1"/>
          </p:nvPr>
        </p:nvPicPr>
        <p:blipFill>
          <a:blip r:embed="rId3"/>
          <a:srcRect/>
          <a:stretch>
            <a:fillRect/>
          </a:stretch>
        </p:blipFill>
        <p:spPr bwMode="auto">
          <a:xfrm>
            <a:off x="0" y="1428736"/>
            <a:ext cx="9144000" cy="542926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7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4"/>
                </a:solidFill>
                <a:effectLst>
                  <a:outerShdw blurRad="50800" dist="40000" dir="5400000" algn="tl" rotWithShape="0">
                    <a:srgbClr val="000000">
                      <a:shade val="5000"/>
                      <a:satMod val="120000"/>
                      <a:alpha val="33000"/>
                    </a:srgbClr>
                  </a:outerShdw>
                </a:effectLst>
              </a:rPr>
              <a:t>Металлообработка</a:t>
            </a:r>
            <a:endParaRPr lang="ru-RU" sz="72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4"/>
              </a:solidFill>
              <a:effectLst>
                <a:outerShdw blurRad="50800" dist="40000" dir="5400000" algn="tl" rotWithShape="0">
                  <a:srgbClr val="000000">
                    <a:shade val="5000"/>
                    <a:satMod val="120000"/>
                    <a:alpha val="33000"/>
                  </a:srgbClr>
                </a:outerShdw>
              </a:effectLst>
            </a:endParaRPr>
          </a:p>
        </p:txBody>
      </p:sp>
      <p:pic>
        <p:nvPicPr>
          <p:cNvPr id="4" name="Содержимое 3" descr="http://im6-tub.yandex.net/i?id=80902045&amp;tov=6">
            <a:hlinkClick r:id="rId2"/>
          </p:cNvPr>
          <p:cNvPicPr>
            <a:picLocks noGrp="1"/>
          </p:cNvPicPr>
          <p:nvPr>
            <p:ph idx="1"/>
          </p:nvPr>
        </p:nvPicPr>
        <p:blipFill>
          <a:blip r:embed="rId3"/>
          <a:srcRect/>
          <a:stretch>
            <a:fillRect/>
          </a:stretch>
        </p:blipFill>
        <p:spPr bwMode="auto">
          <a:xfrm>
            <a:off x="0" y="1428736"/>
            <a:ext cx="9144000" cy="542926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http://www.seu.ru/projects/truba/images/truba-seism.gif"/>
          <p:cNvPicPr>
            <a:picLocks noGrp="1"/>
          </p:cNvPicPr>
          <p:nvPr>
            <p:ph idx="1"/>
          </p:nvPr>
        </p:nvPicPr>
        <p:blipFill>
          <a:blip r:embed="rId2"/>
          <a:srcRect/>
          <a:stretch>
            <a:fillRect/>
          </a:stretch>
        </p:blipFill>
        <p:spPr bwMode="auto">
          <a:xfrm>
            <a:off x="428596" y="214290"/>
            <a:ext cx="8215370" cy="6643710"/>
          </a:xfrm>
          <a:prstGeom prst="rect">
            <a:avLst/>
          </a:prstGeom>
          <a:noFill/>
          <a:ln w="9525">
            <a:noFill/>
            <a:miter lim="800000"/>
            <a:headEnd/>
            <a:tailEnd/>
          </a:ln>
        </p:spPr>
      </p:pic>
      <p:sp>
        <p:nvSpPr>
          <p:cNvPr id="2" name="Заголовок 1"/>
          <p:cNvSpPr>
            <a:spLocks noGrp="1"/>
          </p:cNvSpPr>
          <p:nvPr>
            <p:ph type="title"/>
          </p:nvPr>
        </p:nvSpPr>
        <p:spPr/>
        <p:txBody>
          <a:bodyPr/>
          <a:lstStyle/>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4"/>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4"/>
                                        </p:tgtEl>
                                        <p:attrNameLst>
                                          <p:attrName>ppt_y</p:attrName>
                                        </p:attrNameLst>
                                      </p:cBhvr>
                                      <p:tavLst>
                                        <p:tav tm="0">
                                          <p:val>
                                            <p:strVal val="#ppt_y"/>
                                          </p:val>
                                        </p:tav>
                                        <p:tav tm="100000">
                                          <p:val>
                                            <p:strVal val="#ppt_y"/>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357167"/>
            <a:ext cx="8715435" cy="1000132"/>
          </a:xfrm>
          <a:prstGeom prst="rect">
            <a:avLst/>
          </a:prstGeom>
          <a:noFill/>
        </p:spPr>
        <p:txBody>
          <a:bodyPr wrap="none" lIns="91440" tIns="45720" rIns="91440" bIns="45720">
            <a:prstTxWarp prst="textCurveUp">
              <a:avLst/>
            </a:prstTxWarp>
            <a:spAutoFit/>
            <a:scene3d>
              <a:camera prst="orthographicFront"/>
              <a:lightRig rig="flat" dir="t">
                <a:rot lat="0" lon="0" rev="18900000"/>
              </a:lightRig>
            </a:scene3d>
            <a:sp3d extrusionH="31750" contourW="6350" prstMaterial="powder">
              <a:bevelT w="19050" h="19050" prst="divot"/>
              <a:contourClr>
                <a:schemeClr val="accent3">
                  <a:tint val="100000"/>
                  <a:shade val="100000"/>
                  <a:satMod val="100000"/>
                  <a:hueMod val="100000"/>
                </a:schemeClr>
              </a:contourClr>
            </a:sp3d>
          </a:bodyPr>
          <a:lstStyle/>
          <a:p>
            <a:pPr algn="ctr"/>
            <a:r>
              <a:rPr lang="ru-RU" sz="5400" b="1" dirty="0" smtClean="0">
                <a:ln/>
                <a:solidFill>
                  <a:schemeClr val="accent3"/>
                </a:solidFill>
                <a:effectLst>
                  <a:outerShdw blurRad="60007" dist="310007" dir="7680000" sy="30000" kx="1300200" algn="ctr" rotWithShape="0">
                    <a:prstClr val="black">
                      <a:alpha val="32000"/>
                    </a:prstClr>
                  </a:outerShdw>
                </a:effectLst>
              </a:rPr>
              <a:t>Причины возникновения экологических проблем</a:t>
            </a:r>
            <a:endParaRPr lang="ru-RU" sz="5400" b="1" dirty="0">
              <a:ln/>
              <a:solidFill>
                <a:schemeClr val="accent3"/>
              </a:solidFill>
              <a:effectLst>
                <a:outerShdw blurRad="60007" dist="310007" dir="7680000" sy="30000" kx="1300200" algn="ctr" rotWithShape="0">
                  <a:prstClr val="black">
                    <a:alpha val="32000"/>
                  </a:prstClr>
                </a:outerShdw>
              </a:effectLst>
            </a:endParaRPr>
          </a:p>
        </p:txBody>
      </p:sp>
      <p:sp>
        <p:nvSpPr>
          <p:cNvPr id="3" name="TextBox 2"/>
          <p:cNvSpPr txBox="1"/>
          <p:nvPr/>
        </p:nvSpPr>
        <p:spPr>
          <a:xfrm>
            <a:off x="214282" y="1500174"/>
            <a:ext cx="8572560" cy="4524315"/>
          </a:xfrm>
          <a:prstGeom prst="rect">
            <a:avLst/>
          </a:prstGeom>
          <a:noFill/>
        </p:spPr>
        <p:txBody>
          <a:bodyPr wrap="square" numCol="2" rtlCol="0">
            <a:spAutoFit/>
          </a:bodyPr>
          <a:lstStyle/>
          <a:p>
            <a:pPr>
              <a:buFont typeface="Wingdings" pitchFamily="2" charset="2"/>
              <a:buChar char="q"/>
            </a:pPr>
            <a:r>
              <a:rPr lang="ru-RU" sz="2400" b="1" i="1" dirty="0" smtClean="0"/>
              <a:t>Концентрация химических, лесохимических и целлюлозно-бумажных предприятий на реках и на озере Байкал</a:t>
            </a:r>
          </a:p>
          <a:p>
            <a:pPr>
              <a:buFont typeface="Wingdings" pitchFamily="2" charset="2"/>
              <a:buChar char="q"/>
            </a:pPr>
            <a:r>
              <a:rPr lang="ru-RU" sz="2400" b="1" i="1" dirty="0" smtClean="0">
                <a:solidFill>
                  <a:srgbClr val="FF0000"/>
                </a:solidFill>
              </a:rPr>
              <a:t>Северная природа наиболее</a:t>
            </a:r>
          </a:p>
          <a:p>
            <a:r>
              <a:rPr lang="ru-RU" sz="2400" b="1" i="1" dirty="0" smtClean="0">
                <a:solidFill>
                  <a:srgbClr val="FF0000"/>
                </a:solidFill>
              </a:rPr>
              <a:t> ранима и очень медленно восстанавливается</a:t>
            </a:r>
          </a:p>
          <a:p>
            <a:endParaRPr lang="ru-RU" sz="2400" b="1" i="1" dirty="0" smtClean="0">
              <a:solidFill>
                <a:srgbClr val="FF0000"/>
              </a:solidFill>
            </a:endParaRPr>
          </a:p>
          <a:p>
            <a:endParaRPr lang="ru-RU" sz="2400" b="1" i="1" dirty="0" smtClean="0">
              <a:solidFill>
                <a:srgbClr val="FF0000"/>
              </a:solidFill>
            </a:endParaRPr>
          </a:p>
          <a:p>
            <a:endParaRPr lang="ru-RU" sz="2400" b="1" i="1" dirty="0" smtClean="0">
              <a:solidFill>
                <a:srgbClr val="FF0000"/>
              </a:solidFill>
            </a:endParaRPr>
          </a:p>
          <a:p>
            <a:endParaRPr lang="ru-RU" sz="2400" b="1" i="1" dirty="0" smtClean="0">
              <a:solidFill>
                <a:srgbClr val="FF0000"/>
              </a:solidFill>
            </a:endParaRPr>
          </a:p>
          <a:p>
            <a:endParaRPr lang="ru-RU" sz="2400" b="1" i="1" dirty="0" smtClean="0">
              <a:solidFill>
                <a:srgbClr val="FF0000"/>
              </a:solidFill>
            </a:endParaRPr>
          </a:p>
          <a:p>
            <a:endParaRPr lang="ru-RU" sz="2400" b="1" i="1" dirty="0" smtClean="0">
              <a:solidFill>
                <a:srgbClr val="FF0000"/>
              </a:solidFill>
            </a:endParaRPr>
          </a:p>
          <a:p>
            <a:endParaRPr lang="ru-RU" sz="2400" b="1" i="1" dirty="0" smtClean="0">
              <a:solidFill>
                <a:srgbClr val="FF0000"/>
              </a:solidFill>
            </a:endParaRPr>
          </a:p>
          <a:p>
            <a:endParaRPr lang="ru-RU" sz="2400" b="1" i="1" dirty="0" smtClean="0">
              <a:solidFill>
                <a:srgbClr val="FF0000"/>
              </a:solidFill>
            </a:endParaRPr>
          </a:p>
          <a:p>
            <a:endParaRPr lang="ru-RU" sz="2400" b="1" i="1" dirty="0" smtClean="0">
              <a:solidFill>
                <a:srgbClr val="FF0000"/>
              </a:solidFill>
            </a:endParaRPr>
          </a:p>
          <a:p>
            <a:endParaRPr lang="ru-RU" sz="2400" b="1" i="1" dirty="0" smtClean="0">
              <a:solidFill>
                <a:srgbClr val="FF0000"/>
              </a:solidFill>
            </a:endParaRPr>
          </a:p>
          <a:p>
            <a:pPr>
              <a:buFont typeface="Wingdings" pitchFamily="2" charset="2"/>
              <a:buChar char="q"/>
            </a:pPr>
            <a:r>
              <a:rPr lang="ru-RU" sz="2400" b="1" i="1" dirty="0" smtClean="0"/>
              <a:t>Отсутствие комплексного использования ресурсов и природоохранных технологий</a:t>
            </a:r>
          </a:p>
          <a:p>
            <a:pPr>
              <a:buFont typeface="Wingdings" pitchFamily="2" charset="2"/>
              <a:buChar char="q"/>
            </a:pPr>
            <a:r>
              <a:rPr lang="ru-RU" sz="2400" b="1" i="1" dirty="0" smtClean="0">
                <a:solidFill>
                  <a:srgbClr val="FF0000"/>
                </a:solidFill>
              </a:rPr>
              <a:t>Слабая экологическая культура части населения</a:t>
            </a:r>
            <a:endParaRPr lang="ru-RU" sz="2400" b="1"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2000" fill="hold"/>
                                        <p:tgtEl>
                                          <p:spTgt spid="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prstTxWarp prst="textPlain">
              <a:avLst/>
            </a:prstTxWarp>
            <a:scene3d>
              <a:camera prst="orthographicFront"/>
              <a:lightRig rig="glow" dir="tl">
                <a:rot lat="0" lon="0" rev="5400000"/>
              </a:lightRig>
            </a:scene3d>
            <a:sp3d contourW="12700">
              <a:bevelT w="25400" h="25400"/>
              <a:contourClr>
                <a:schemeClr val="accent6">
                  <a:shade val="73000"/>
                </a:schemeClr>
              </a:contourClr>
            </a:sp3d>
          </a:bodyPr>
          <a:lstStyle/>
          <a:p>
            <a:r>
              <a:rPr lang="ru-RU"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Состав района</a:t>
            </a:r>
            <a:endParaRPr lang="ru-RU"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Содержимое 2"/>
          <p:cNvSpPr>
            <a:spLocks noGrp="1"/>
          </p:cNvSpPr>
          <p:nvPr>
            <p:ph idx="1"/>
          </p:nvPr>
        </p:nvSpPr>
        <p:spPr/>
        <p:txBody>
          <a:bodyPr>
            <a:normAutofit/>
          </a:bodyPr>
          <a:lstStyle/>
          <a:p>
            <a:r>
              <a:rPr lang="ru-RU" b="1" dirty="0" err="1" smtClean="0">
                <a:solidFill>
                  <a:srgbClr val="8A4879"/>
                </a:solidFill>
              </a:rPr>
              <a:t>Восточно</a:t>
            </a:r>
            <a:r>
              <a:rPr lang="ru-RU" b="1" dirty="0" smtClean="0">
                <a:solidFill>
                  <a:srgbClr val="8A4879"/>
                </a:solidFill>
              </a:rPr>
              <a:t> - Сибирский </a:t>
            </a:r>
            <a:r>
              <a:rPr lang="ru-RU" b="1" dirty="0">
                <a:solidFill>
                  <a:srgbClr val="8A4879"/>
                </a:solidFill>
              </a:rPr>
              <a:t>экономический район</a:t>
            </a:r>
            <a:r>
              <a:rPr lang="ru-RU" dirty="0">
                <a:solidFill>
                  <a:srgbClr val="8A4879"/>
                </a:solidFill>
              </a:rPr>
              <a:t> - один из крупных экономических районов России, включающий </a:t>
            </a:r>
            <a:r>
              <a:rPr lang="ru-RU" dirty="0" smtClean="0">
                <a:solidFill>
                  <a:srgbClr val="8A4879"/>
                </a:solidFill>
              </a:rPr>
              <a:t>Красноярский, Алтайский края, </a:t>
            </a:r>
            <a:r>
              <a:rPr lang="ru-RU" dirty="0">
                <a:solidFill>
                  <a:srgbClr val="8A4879"/>
                </a:solidFill>
              </a:rPr>
              <a:t>Иркутскую</a:t>
            </a:r>
            <a:r>
              <a:rPr lang="ru-RU" dirty="0" smtClean="0">
                <a:solidFill>
                  <a:srgbClr val="8A4879"/>
                </a:solidFill>
              </a:rPr>
              <a:t>, Читинскую, Кемеровскую, Новосибирскую </a:t>
            </a:r>
            <a:r>
              <a:rPr lang="ru-RU" dirty="0">
                <a:solidFill>
                  <a:srgbClr val="8A4879"/>
                </a:solidFill>
              </a:rPr>
              <a:t>области, </a:t>
            </a:r>
            <a:r>
              <a:rPr lang="ru-RU" dirty="0" smtClean="0">
                <a:solidFill>
                  <a:srgbClr val="8A4879"/>
                </a:solidFill>
              </a:rPr>
              <a:t>республики: Бурятия, Тыва, Хакасия, Саха, Алтай, Таймырский и Эвенкийский автономные округа. </a:t>
            </a:r>
            <a:endParaRPr lang="ru-RU" dirty="0">
              <a:solidFill>
                <a:srgbClr val="8A487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48" presetClass="entr" presetSubtype="0" accel="5000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9"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1"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http://im4-tub.mail.ru/i?id=39344007&amp;tov=4">
            <a:hlinkClick r:id="rId2" tgtFrame="_blank"/>
          </p:cNvPr>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ctrTitle"/>
          </p:nvPr>
        </p:nvSpPr>
        <p:spPr>
          <a:xfrm>
            <a:off x="500034" y="142852"/>
            <a:ext cx="7772400" cy="1470025"/>
          </a:xfrm>
        </p:spPr>
        <p:txBody>
          <a:bodyPr/>
          <a:lstStyle/>
          <a:p>
            <a:r>
              <a:rPr lang="ru-RU" smtClean="0">
                <a:solidFill>
                  <a:srgbClr val="00B050"/>
                </a:solidFill>
              </a:rPr>
              <a:t>Географическое </a:t>
            </a:r>
            <a:r>
              <a:rPr lang="ru-RU" smtClean="0">
                <a:solidFill>
                  <a:srgbClr val="00B050"/>
                </a:solidFill>
              </a:rPr>
              <a:t>положение</a:t>
            </a:r>
            <a:endParaRPr lang="ru-RU" dirty="0"/>
          </a:p>
        </p:txBody>
      </p:sp>
      <p:sp>
        <p:nvSpPr>
          <p:cNvPr id="3" name="Подзаголовок 2"/>
          <p:cNvSpPr>
            <a:spLocks noGrp="1"/>
          </p:cNvSpPr>
          <p:nvPr>
            <p:ph type="subTitle" idx="1"/>
          </p:nvPr>
        </p:nvSpPr>
        <p:spPr>
          <a:xfrm>
            <a:off x="357158" y="1214422"/>
            <a:ext cx="8786842" cy="5000660"/>
          </a:xfrm>
        </p:spPr>
        <p:txBody>
          <a:bodyPr>
            <a:normAutofit fontScale="32500" lnSpcReduction="20000"/>
          </a:bodyPr>
          <a:lstStyle/>
          <a:p>
            <a:r>
              <a:rPr lang="ru-RU" sz="5600" dirty="0">
                <a:solidFill>
                  <a:srgbClr val="FF0000"/>
                </a:solidFill>
              </a:rPr>
              <a:t>Огромная территория Восточной</a:t>
            </a:r>
          </a:p>
          <a:p>
            <a:r>
              <a:rPr lang="ru-RU" sz="5600" dirty="0">
                <a:solidFill>
                  <a:srgbClr val="FF0000"/>
                </a:solidFill>
              </a:rPr>
              <a:t>Сибири, занимающая четвёртую часть площади России, простирается   от берегов</a:t>
            </a:r>
          </a:p>
          <a:p>
            <a:r>
              <a:rPr lang="ru-RU" sz="5600" dirty="0">
                <a:solidFill>
                  <a:srgbClr val="FF0000"/>
                </a:solidFill>
              </a:rPr>
              <a:t>Северного </a:t>
            </a:r>
          </a:p>
          <a:p>
            <a:r>
              <a:rPr lang="ru-RU" sz="5600" dirty="0">
                <a:solidFill>
                  <a:srgbClr val="FF0000"/>
                </a:solidFill>
              </a:rPr>
              <a:t> </a:t>
            </a:r>
          </a:p>
          <a:p>
            <a:r>
              <a:rPr lang="ru-RU" sz="5600" dirty="0">
                <a:solidFill>
                  <a:srgbClr val="FF0000"/>
                </a:solidFill>
              </a:rPr>
              <a:t>Ледовитого океана до границы с</a:t>
            </a:r>
          </a:p>
          <a:p>
            <a:r>
              <a:rPr lang="ru-RU" sz="5600" dirty="0">
                <a:solidFill>
                  <a:srgbClr val="FF0000"/>
                </a:solidFill>
              </a:rPr>
              <a:t>Монголией, от левобережья Енисея до водораздельных хребтов Дальнего Востока.</a:t>
            </a:r>
          </a:p>
          <a:p>
            <a:r>
              <a:rPr lang="ru-RU" sz="5600" dirty="0">
                <a:solidFill>
                  <a:srgbClr val="FF0000"/>
                </a:solidFill>
              </a:rPr>
              <a:t> </a:t>
            </a:r>
          </a:p>
          <a:p>
            <a:r>
              <a:rPr lang="ru-RU" sz="5600" dirty="0">
                <a:solidFill>
                  <a:srgbClr val="FF0000"/>
                </a:solidFill>
              </a:rPr>
              <a:t>  Природные особенности Восточной Сибири определяются её величиной,</a:t>
            </a:r>
          </a:p>
          <a:p>
            <a:r>
              <a:rPr lang="ru-RU" sz="5600" dirty="0">
                <a:solidFill>
                  <a:srgbClr val="FF0000"/>
                </a:solidFill>
              </a:rPr>
              <a:t>расположением в средних и высоких широтах,</a:t>
            </a:r>
          </a:p>
          <a:p>
            <a:r>
              <a:rPr lang="ru-RU" sz="5600" dirty="0">
                <a:solidFill>
                  <a:srgbClr val="FF0000"/>
                </a:solidFill>
              </a:rPr>
              <a:t> </a:t>
            </a:r>
          </a:p>
          <a:p>
            <a:r>
              <a:rPr lang="ru-RU" sz="5600" dirty="0">
                <a:solidFill>
                  <a:srgbClr val="FF0000"/>
                </a:solidFill>
              </a:rPr>
              <a:t>общим наклоном   территории к низкому побережью Северного</a:t>
            </a:r>
          </a:p>
          <a:p>
            <a:r>
              <a:rPr lang="ru-RU" sz="5600" dirty="0">
                <a:solidFill>
                  <a:srgbClr val="FF0000"/>
                </a:solidFill>
              </a:rPr>
              <a:t>Ледовитого океана, большей удалённостью от Атлантического </a:t>
            </a:r>
          </a:p>
          <a:p>
            <a:r>
              <a:rPr lang="ru-RU" sz="5600" dirty="0">
                <a:solidFill>
                  <a:srgbClr val="FF0000"/>
                </a:solidFill>
              </a:rPr>
              <a:t> </a:t>
            </a:r>
          </a:p>
          <a:p>
            <a:r>
              <a:rPr lang="ru-RU" sz="5600" dirty="0">
                <a:solidFill>
                  <a:srgbClr val="FF0000"/>
                </a:solidFill>
              </a:rPr>
              <a:t>океана. Кроме того, барьер</a:t>
            </a:r>
          </a:p>
          <a:p>
            <a:r>
              <a:rPr lang="ru-RU" sz="5600" dirty="0">
                <a:solidFill>
                  <a:srgbClr val="FF0000"/>
                </a:solidFill>
              </a:rPr>
              <a:t>горных хребтов почти уничтожает влияние Тихого Океана. </a:t>
            </a:r>
          </a:p>
          <a:p>
            <a:r>
              <a:rPr lang="ru-RU" sz="5600" dirty="0">
                <a:solidFill>
                  <a:srgbClr val="FF0000"/>
                </a:solidFill>
              </a:rPr>
              <a:t> </a:t>
            </a:r>
          </a:p>
          <a:p>
            <a:r>
              <a:rPr lang="ru-RU" sz="5600" dirty="0">
                <a:solidFill>
                  <a:srgbClr val="FF0000"/>
                </a:solidFill>
              </a:rPr>
              <a:t>  Географическая изученность Восточной Сибири меньше, чем</a:t>
            </a:r>
          </a:p>
          <a:p>
            <a:r>
              <a:rPr lang="ru-RU" sz="5600" dirty="0">
                <a:solidFill>
                  <a:srgbClr val="FF0000"/>
                </a:solidFill>
              </a:rPr>
              <a:t>изученность других территорий России</a:t>
            </a:r>
            <a:r>
              <a:rPr lang="ru-RU" dirty="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heel(4)">
                                      <p:cBhvr>
                                        <p:cTn id="14" dur="2000"/>
                                        <p:tgtEl>
                                          <p:spTgt spid="3">
                                            <p:txEl>
                                              <p:pRg st="0" end="0"/>
                                            </p:txEl>
                                          </p:spTgt>
                                        </p:tgtEl>
                                      </p:cBhvr>
                                    </p:animEffect>
                                  </p:childTnLst>
                                </p:cTn>
                              </p:par>
                              <p:par>
                                <p:cTn id="15" presetID="21"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4)">
                                      <p:cBhvr>
                                        <p:cTn id="17" dur="2000"/>
                                        <p:tgtEl>
                                          <p:spTgt spid="3">
                                            <p:txEl>
                                              <p:pRg st="1" end="1"/>
                                            </p:txEl>
                                          </p:spTgt>
                                        </p:tgtEl>
                                      </p:cBhvr>
                                    </p:animEffect>
                                  </p:childTnLst>
                                </p:cTn>
                              </p:par>
                              <p:par>
                                <p:cTn id="18" presetID="21" presetClass="entr" presetSubtype="4"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heel(4)">
                                      <p:cBhvr>
                                        <p:cTn id="20" dur="2000"/>
                                        <p:tgtEl>
                                          <p:spTgt spid="3">
                                            <p:txEl>
                                              <p:pRg st="2" end="2"/>
                                            </p:txEl>
                                          </p:spTgt>
                                        </p:tgtEl>
                                      </p:cBhvr>
                                    </p:animEffect>
                                  </p:childTnLst>
                                </p:cTn>
                              </p:par>
                              <p:par>
                                <p:cTn id="21" presetID="21"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heel(4)">
                                      <p:cBhvr>
                                        <p:cTn id="23" dur="2000"/>
                                        <p:tgtEl>
                                          <p:spTgt spid="3">
                                            <p:txEl>
                                              <p:pRg st="3" end="3"/>
                                            </p:txEl>
                                          </p:spTgt>
                                        </p:tgtEl>
                                      </p:cBhvr>
                                    </p:animEffect>
                                  </p:childTnLst>
                                </p:cTn>
                              </p:par>
                              <p:par>
                                <p:cTn id="24" presetID="21" presetClass="entr" presetSubtype="4"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heel(4)">
                                      <p:cBhvr>
                                        <p:cTn id="26" dur="2000"/>
                                        <p:tgtEl>
                                          <p:spTgt spid="3">
                                            <p:txEl>
                                              <p:pRg st="4" end="4"/>
                                            </p:txEl>
                                          </p:spTgt>
                                        </p:tgtEl>
                                      </p:cBhvr>
                                    </p:animEffect>
                                  </p:childTnLst>
                                </p:cTn>
                              </p:par>
                              <p:par>
                                <p:cTn id="27" presetID="21"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heel(4)">
                                      <p:cBhvr>
                                        <p:cTn id="29" dur="2000"/>
                                        <p:tgtEl>
                                          <p:spTgt spid="3">
                                            <p:txEl>
                                              <p:pRg st="5" end="5"/>
                                            </p:txEl>
                                          </p:spTgt>
                                        </p:tgtEl>
                                      </p:cBhvr>
                                    </p:animEffect>
                                  </p:childTnLst>
                                </p:cTn>
                              </p:par>
                              <p:par>
                                <p:cTn id="30" presetID="21" presetClass="entr" presetSubtype="4"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heel(4)">
                                      <p:cBhvr>
                                        <p:cTn id="32" dur="2000"/>
                                        <p:tgtEl>
                                          <p:spTgt spid="3">
                                            <p:txEl>
                                              <p:pRg st="6" end="6"/>
                                            </p:txEl>
                                          </p:spTgt>
                                        </p:tgtEl>
                                      </p:cBhvr>
                                    </p:animEffect>
                                  </p:childTnLst>
                                </p:cTn>
                              </p:par>
                              <p:par>
                                <p:cTn id="33" presetID="21"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heel(4)">
                                      <p:cBhvr>
                                        <p:cTn id="35" dur="2000"/>
                                        <p:tgtEl>
                                          <p:spTgt spid="3">
                                            <p:txEl>
                                              <p:pRg st="7" end="7"/>
                                            </p:txEl>
                                          </p:spTgt>
                                        </p:tgtEl>
                                      </p:cBhvr>
                                    </p:animEffect>
                                  </p:childTnLst>
                                </p:cTn>
                              </p:par>
                              <p:par>
                                <p:cTn id="36" presetID="21" presetClass="entr" presetSubtype="4" fill="hold"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wheel(4)">
                                      <p:cBhvr>
                                        <p:cTn id="38" dur="2000"/>
                                        <p:tgtEl>
                                          <p:spTgt spid="3">
                                            <p:txEl>
                                              <p:pRg st="8" end="8"/>
                                            </p:txEl>
                                          </p:spTgt>
                                        </p:tgtEl>
                                      </p:cBhvr>
                                    </p:animEffect>
                                  </p:childTnLst>
                                </p:cTn>
                              </p:par>
                              <p:par>
                                <p:cTn id="39" presetID="21" presetClass="entr" presetSubtype="4"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wheel(4)">
                                      <p:cBhvr>
                                        <p:cTn id="41" dur="2000"/>
                                        <p:tgtEl>
                                          <p:spTgt spid="3">
                                            <p:txEl>
                                              <p:pRg st="9" end="9"/>
                                            </p:txEl>
                                          </p:spTgt>
                                        </p:tgtEl>
                                      </p:cBhvr>
                                    </p:animEffect>
                                  </p:childTnLst>
                                </p:cTn>
                              </p:par>
                              <p:par>
                                <p:cTn id="42" presetID="21" presetClass="entr" presetSubtype="4" fill="hold" nodeType="with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wheel(4)">
                                      <p:cBhvr>
                                        <p:cTn id="44" dur="2000"/>
                                        <p:tgtEl>
                                          <p:spTgt spid="3">
                                            <p:txEl>
                                              <p:pRg st="10" end="10"/>
                                            </p:txEl>
                                          </p:spTgt>
                                        </p:tgtEl>
                                      </p:cBhvr>
                                    </p:animEffect>
                                  </p:childTnLst>
                                </p:cTn>
                              </p:par>
                              <p:par>
                                <p:cTn id="45" presetID="21" presetClass="entr" presetSubtype="4"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wheel(4)">
                                      <p:cBhvr>
                                        <p:cTn id="47" dur="2000"/>
                                        <p:tgtEl>
                                          <p:spTgt spid="3">
                                            <p:txEl>
                                              <p:pRg st="11" end="11"/>
                                            </p:txEl>
                                          </p:spTgt>
                                        </p:tgtEl>
                                      </p:cBhvr>
                                    </p:animEffect>
                                  </p:childTnLst>
                                </p:cTn>
                              </p:par>
                              <p:par>
                                <p:cTn id="48" presetID="21" presetClass="entr" presetSubtype="4" fill="hold" nodeType="withEffect">
                                  <p:stCondLst>
                                    <p:cond delay="0"/>
                                  </p:stCondLst>
                                  <p:childTnLst>
                                    <p:set>
                                      <p:cBhvr>
                                        <p:cTn id="49" dur="1" fill="hold">
                                          <p:stCondLst>
                                            <p:cond delay="0"/>
                                          </p:stCondLst>
                                        </p:cTn>
                                        <p:tgtEl>
                                          <p:spTgt spid="3">
                                            <p:txEl>
                                              <p:pRg st="12" end="12"/>
                                            </p:txEl>
                                          </p:spTgt>
                                        </p:tgtEl>
                                        <p:attrNameLst>
                                          <p:attrName>style.visibility</p:attrName>
                                        </p:attrNameLst>
                                      </p:cBhvr>
                                      <p:to>
                                        <p:strVal val="visible"/>
                                      </p:to>
                                    </p:set>
                                    <p:animEffect transition="in" filter="wheel(4)">
                                      <p:cBhvr>
                                        <p:cTn id="50" dur="2000"/>
                                        <p:tgtEl>
                                          <p:spTgt spid="3">
                                            <p:txEl>
                                              <p:pRg st="12" end="12"/>
                                            </p:txEl>
                                          </p:spTgt>
                                        </p:tgtEl>
                                      </p:cBhvr>
                                    </p:animEffect>
                                  </p:childTnLst>
                                </p:cTn>
                              </p:par>
                              <p:par>
                                <p:cTn id="51" presetID="21" presetClass="entr" presetSubtype="4" fill="hold" nodeType="with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animEffect transition="in" filter="wheel(4)">
                                      <p:cBhvr>
                                        <p:cTn id="53" dur="2000"/>
                                        <p:tgtEl>
                                          <p:spTgt spid="3">
                                            <p:txEl>
                                              <p:pRg st="13" end="13"/>
                                            </p:txEl>
                                          </p:spTgt>
                                        </p:tgtEl>
                                      </p:cBhvr>
                                    </p:animEffect>
                                  </p:childTnLst>
                                </p:cTn>
                              </p:par>
                              <p:par>
                                <p:cTn id="54" presetID="21" presetClass="entr" presetSubtype="4" fill="hold" nodeType="withEffect">
                                  <p:stCondLst>
                                    <p:cond delay="0"/>
                                  </p:stCondLst>
                                  <p:childTnLst>
                                    <p:set>
                                      <p:cBhvr>
                                        <p:cTn id="55" dur="1" fill="hold">
                                          <p:stCondLst>
                                            <p:cond delay="0"/>
                                          </p:stCondLst>
                                        </p:cTn>
                                        <p:tgtEl>
                                          <p:spTgt spid="3">
                                            <p:txEl>
                                              <p:pRg st="14" end="14"/>
                                            </p:txEl>
                                          </p:spTgt>
                                        </p:tgtEl>
                                        <p:attrNameLst>
                                          <p:attrName>style.visibility</p:attrName>
                                        </p:attrNameLst>
                                      </p:cBhvr>
                                      <p:to>
                                        <p:strVal val="visible"/>
                                      </p:to>
                                    </p:set>
                                    <p:animEffect transition="in" filter="wheel(4)">
                                      <p:cBhvr>
                                        <p:cTn id="56" dur="2000"/>
                                        <p:tgtEl>
                                          <p:spTgt spid="3">
                                            <p:txEl>
                                              <p:pRg st="14" end="14"/>
                                            </p:txEl>
                                          </p:spTgt>
                                        </p:tgtEl>
                                      </p:cBhvr>
                                    </p:animEffect>
                                  </p:childTnLst>
                                </p:cTn>
                              </p:par>
                              <p:par>
                                <p:cTn id="57" presetID="21" presetClass="entr" presetSubtype="4" fill="hold" nodeType="withEffect">
                                  <p:stCondLst>
                                    <p:cond delay="0"/>
                                  </p:stCondLst>
                                  <p:childTnLst>
                                    <p:set>
                                      <p:cBhvr>
                                        <p:cTn id="58" dur="1" fill="hold">
                                          <p:stCondLst>
                                            <p:cond delay="0"/>
                                          </p:stCondLst>
                                        </p:cTn>
                                        <p:tgtEl>
                                          <p:spTgt spid="3">
                                            <p:txEl>
                                              <p:pRg st="15" end="15"/>
                                            </p:txEl>
                                          </p:spTgt>
                                        </p:tgtEl>
                                        <p:attrNameLst>
                                          <p:attrName>style.visibility</p:attrName>
                                        </p:attrNameLst>
                                      </p:cBhvr>
                                      <p:to>
                                        <p:strVal val="visible"/>
                                      </p:to>
                                    </p:set>
                                    <p:animEffect transition="in" filter="wheel(4)">
                                      <p:cBhvr>
                                        <p:cTn id="59" dur="2000"/>
                                        <p:tgtEl>
                                          <p:spTgt spid="3">
                                            <p:txEl>
                                              <p:pRg st="15" end="15"/>
                                            </p:txEl>
                                          </p:spTgt>
                                        </p:tgtEl>
                                      </p:cBhvr>
                                    </p:animEffect>
                                  </p:childTnLst>
                                </p:cTn>
                              </p:par>
                              <p:par>
                                <p:cTn id="60" presetID="21" presetClass="entr" presetSubtype="4" fill="hold" nodeType="withEffect">
                                  <p:stCondLst>
                                    <p:cond delay="0"/>
                                  </p:stCondLst>
                                  <p:childTnLst>
                                    <p:set>
                                      <p:cBhvr>
                                        <p:cTn id="61" dur="1" fill="hold">
                                          <p:stCondLst>
                                            <p:cond delay="0"/>
                                          </p:stCondLst>
                                        </p:cTn>
                                        <p:tgtEl>
                                          <p:spTgt spid="3">
                                            <p:txEl>
                                              <p:pRg st="16" end="16"/>
                                            </p:txEl>
                                          </p:spTgt>
                                        </p:tgtEl>
                                        <p:attrNameLst>
                                          <p:attrName>style.visibility</p:attrName>
                                        </p:attrNameLst>
                                      </p:cBhvr>
                                      <p:to>
                                        <p:strVal val="visible"/>
                                      </p:to>
                                    </p:set>
                                    <p:animEffect transition="in" filter="wheel(4)">
                                      <p:cBhvr>
                                        <p:cTn id="62" dur="2000"/>
                                        <p:tgtEl>
                                          <p:spTgt spid="3">
                                            <p:txEl>
                                              <p:pRg st="16" end="16"/>
                                            </p:txEl>
                                          </p:spTgt>
                                        </p:tgtEl>
                                      </p:cBhvr>
                                    </p:animEffect>
                                  </p:childTnLst>
                                </p:cTn>
                              </p:par>
                              <p:par>
                                <p:cTn id="63" presetID="21" presetClass="entr" presetSubtype="4" fill="hold" nodeType="withEffect">
                                  <p:stCondLst>
                                    <p:cond delay="0"/>
                                  </p:stCondLst>
                                  <p:childTnLst>
                                    <p:set>
                                      <p:cBhvr>
                                        <p:cTn id="64" dur="1" fill="hold">
                                          <p:stCondLst>
                                            <p:cond delay="0"/>
                                          </p:stCondLst>
                                        </p:cTn>
                                        <p:tgtEl>
                                          <p:spTgt spid="3">
                                            <p:txEl>
                                              <p:pRg st="17" end="17"/>
                                            </p:txEl>
                                          </p:spTgt>
                                        </p:tgtEl>
                                        <p:attrNameLst>
                                          <p:attrName>style.visibility</p:attrName>
                                        </p:attrNameLst>
                                      </p:cBhvr>
                                      <p:to>
                                        <p:strVal val="visible"/>
                                      </p:to>
                                    </p:set>
                                    <p:animEffect transition="in" filter="wheel(4)">
                                      <p:cBhvr>
                                        <p:cTn id="65" dur="20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http://im4-tub.mail.ru/i?id=42041430&amp;tov=4">
            <a:hlinkClick r:id="rId2" tgtFrame="_blank"/>
          </p:cNvPr>
          <p:cNvPicPr>
            <a:picLocks noGrp="1"/>
          </p:cNvPicPr>
          <p:nvPr>
            <p:ph idx="1"/>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 name="TextBox 4"/>
          <p:cNvSpPr txBox="1"/>
          <p:nvPr/>
        </p:nvSpPr>
        <p:spPr>
          <a:xfrm>
            <a:off x="1714480" y="642918"/>
            <a:ext cx="6643734" cy="1200329"/>
          </a:xfrm>
          <a:prstGeom prst="rect">
            <a:avLst/>
          </a:prstGeom>
          <a:noFill/>
        </p:spPr>
        <p:txBody>
          <a:bodyPr wrap="square" rtlCol="0">
            <a:spAutoFit/>
          </a:bodyPr>
          <a:lstStyle/>
          <a:p>
            <a:r>
              <a:rPr lang="ru-RU" sz="3600" b="1" dirty="0" smtClean="0">
                <a:solidFill>
                  <a:srgbClr val="2907B9"/>
                </a:solidFill>
              </a:rPr>
              <a:t>Особенности географического положения Восточной Сибири</a:t>
            </a:r>
            <a:endParaRPr lang="ru-RU" sz="3600" b="1" dirty="0">
              <a:solidFill>
                <a:srgbClr val="2907B9"/>
              </a:solidFill>
            </a:endParaRPr>
          </a:p>
        </p:txBody>
      </p:sp>
      <p:sp>
        <p:nvSpPr>
          <p:cNvPr id="6" name="TextBox 5"/>
          <p:cNvSpPr txBox="1"/>
          <p:nvPr/>
        </p:nvSpPr>
        <p:spPr>
          <a:xfrm>
            <a:off x="714348" y="2071679"/>
            <a:ext cx="7929618" cy="3785652"/>
          </a:xfrm>
          <a:prstGeom prst="rect">
            <a:avLst/>
          </a:prstGeom>
          <a:noFill/>
        </p:spPr>
        <p:txBody>
          <a:bodyPr wrap="square" numCol="2" spcCol="144000" rtlCol="0">
            <a:spAutoFit/>
          </a:bodyPr>
          <a:lstStyle/>
          <a:p>
            <a:pPr>
              <a:buFont typeface="Wingdings" pitchFamily="2" charset="2"/>
              <a:buChar char="§"/>
            </a:pPr>
            <a:r>
              <a:rPr lang="ru-RU" sz="2400" dirty="0" smtClean="0"/>
              <a:t>Огромная удалённость от центральных районов</a:t>
            </a:r>
          </a:p>
          <a:p>
            <a:pPr>
              <a:buFont typeface="Wingdings" pitchFamily="2" charset="2"/>
              <a:buChar char="§"/>
            </a:pPr>
            <a:r>
              <a:rPr lang="ru-RU" sz="2400" dirty="0" smtClean="0"/>
              <a:t>большая протяжённость с севера на юг</a:t>
            </a:r>
          </a:p>
          <a:p>
            <a:pPr>
              <a:buFont typeface="Wingdings" pitchFamily="2" charset="2"/>
              <a:buChar char="§"/>
            </a:pPr>
            <a:r>
              <a:rPr lang="ru-RU" sz="2400" dirty="0" smtClean="0"/>
              <a:t> </a:t>
            </a:r>
            <a:r>
              <a:rPr lang="ru-RU" sz="2400" dirty="0" smtClean="0">
                <a:solidFill>
                  <a:srgbClr val="FFFF00"/>
                </a:solidFill>
              </a:rPr>
              <a:t>на севере омывается морями Северного Ледовитого океана</a:t>
            </a:r>
          </a:p>
          <a:p>
            <a:pPr>
              <a:buFont typeface="Wingdings" pitchFamily="2" charset="2"/>
              <a:buChar char="§"/>
            </a:pPr>
            <a:r>
              <a:rPr lang="ru-RU" sz="2400" dirty="0" smtClean="0">
                <a:solidFill>
                  <a:srgbClr val="FFFF00"/>
                </a:solidFill>
              </a:rPr>
              <a:t>На юге граничит с Монголией и Китаем</a:t>
            </a:r>
          </a:p>
          <a:p>
            <a:pPr>
              <a:buFont typeface="Wingdings" pitchFamily="2" charset="2"/>
              <a:buChar char="§"/>
            </a:pPr>
            <a:r>
              <a:rPr lang="ru-RU" sz="2400" dirty="0" smtClean="0">
                <a:solidFill>
                  <a:srgbClr val="FFFF00"/>
                </a:solidFill>
              </a:rPr>
              <a:t>Транспортная обеспеченность крайне низкая</a:t>
            </a:r>
          </a:p>
          <a:p>
            <a:pPr>
              <a:buFont typeface="Wingdings" pitchFamily="2" charset="2"/>
              <a:buChar char="§"/>
            </a:pPr>
            <a:r>
              <a:rPr lang="ru-RU" sz="2400" dirty="0" smtClean="0"/>
              <a:t>Занимает промежуточное положение между Западной Сибирью и Дальневосточным районом</a:t>
            </a:r>
          </a:p>
          <a:p>
            <a:pPr>
              <a:buFont typeface="Wingdings" pitchFamily="2" charset="2"/>
              <a:buChar char="§"/>
            </a:pPr>
            <a:r>
              <a:rPr lang="ru-RU" sz="2400" dirty="0" smtClean="0"/>
              <a:t>Крайне тяжёлые природные условия</a:t>
            </a:r>
          </a:p>
          <a:p>
            <a:endParaRPr lang="ru-RU" sz="2400"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8000" r="-18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1214438"/>
          </a:xfrm>
        </p:spPr>
        <p:txBody>
          <a:bodyPr>
            <a:prstTxWarp prst="textPlain">
              <a:avLst>
                <a:gd name="adj" fmla="val 46250"/>
              </a:avLst>
            </a:prstTxWarp>
            <a:scene3d>
              <a:camera prst="orthographicFront"/>
              <a:lightRig rig="threePt" dir="t"/>
            </a:scene3d>
            <a:sp3d extrusionH="57150">
              <a:bevelT w="38100" h="38100" prst="relaxedInset"/>
            </a:sp3d>
          </a:bodyPr>
          <a:lstStyle/>
          <a:p>
            <a:r>
              <a:rPr lang="ru-RU" dirty="0" smtClean="0">
                <a:solidFill>
                  <a:srgbClr val="00B0F0"/>
                </a:solidFill>
                <a:effectLst>
                  <a:glow rad="63500">
                    <a:schemeClr val="accent2">
                      <a:satMod val="175000"/>
                      <a:alpha val="40000"/>
                    </a:schemeClr>
                  </a:glow>
                  <a:outerShdw blurRad="60007" dist="310007" dir="7680000" sy="30000" kx="1300200" algn="ctr" rotWithShape="0">
                    <a:prstClr val="black">
                      <a:alpha val="32000"/>
                    </a:prstClr>
                  </a:outerShdw>
                </a:effectLst>
              </a:rPr>
              <a:t>Природные условия </a:t>
            </a:r>
            <a:endParaRPr lang="ru-RU" dirty="0">
              <a:solidFill>
                <a:srgbClr val="00B0F0"/>
              </a:solidFill>
              <a:effectLst>
                <a:glow rad="63500">
                  <a:schemeClr val="accent2">
                    <a:satMod val="175000"/>
                    <a:alpha val="40000"/>
                  </a:schemeClr>
                </a:glow>
                <a:outerShdw blurRad="60007" dist="310007" dir="7680000" sy="30000" kx="1300200" algn="ctr" rotWithShape="0">
                  <a:prstClr val="black">
                    <a:alpha val="32000"/>
                  </a:prstClr>
                </a:outerShdw>
              </a:effectLst>
            </a:endParaRPr>
          </a:p>
        </p:txBody>
      </p:sp>
      <p:sp>
        <p:nvSpPr>
          <p:cNvPr id="4" name="Содержимое 3"/>
          <p:cNvSpPr>
            <a:spLocks noGrp="1"/>
          </p:cNvSpPr>
          <p:nvPr>
            <p:ph idx="1"/>
          </p:nvPr>
        </p:nvSpPr>
        <p:spPr>
          <a:xfrm flipV="1">
            <a:off x="457200" y="6126163"/>
            <a:ext cx="400024" cy="45719"/>
          </a:xfrm>
        </p:spPr>
        <p:txBody>
          <a:bodyPr>
            <a:normAutofit fontScale="25000" lnSpcReduction="20000"/>
          </a:bodyPr>
          <a:lstStyle/>
          <a:p>
            <a:pPr>
              <a:buNone/>
            </a:pPr>
            <a:endParaRPr lang="ru-RU" dirty="0"/>
          </a:p>
        </p:txBody>
      </p:sp>
      <p:sp>
        <p:nvSpPr>
          <p:cNvPr id="5" name="Прямоугольник 4"/>
          <p:cNvSpPr/>
          <p:nvPr/>
        </p:nvSpPr>
        <p:spPr>
          <a:xfrm>
            <a:off x="0" y="5072074"/>
            <a:ext cx="9143999" cy="1214445"/>
          </a:xfrm>
          <a:prstGeom prst="rect">
            <a:avLst/>
          </a:prstGeom>
          <a:noFill/>
        </p:spPr>
        <p:txBody>
          <a:bodyPr wrap="none" lIns="91440" tIns="45720" rIns="91440" bIns="45720">
            <a:prstTxWarp prst="textArchUp">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spc="50" dirty="0" smtClean="0">
                <a:ln w="11430"/>
                <a:gradFill>
                  <a:gsLst>
                    <a:gs pos="25000">
                      <a:schemeClr val="accent2">
                        <a:satMod val="155000"/>
                      </a:schemeClr>
                    </a:gs>
                    <a:gs pos="100000">
                      <a:schemeClr val="accent2">
                        <a:shade val="45000"/>
                        <a:satMod val="165000"/>
                      </a:schemeClr>
                    </a:gs>
                  </a:gsLst>
                  <a:lin ang="5400000"/>
                </a:gradFill>
                <a:effectLst>
                  <a:glow rad="139700">
                    <a:schemeClr val="accent2">
                      <a:satMod val="175000"/>
                      <a:alpha val="40000"/>
                    </a:schemeClr>
                  </a:glow>
                  <a:outerShdw blurRad="76200" dist="50800" dir="5400000" algn="tl" rotWithShape="0">
                    <a:srgbClr val="000000">
                      <a:alpha val="65000"/>
                    </a:srgbClr>
                  </a:outerShdw>
                </a:effectLst>
              </a:rPr>
              <a:t>Горная территория</a:t>
            </a:r>
          </a:p>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glow rad="139700">
                    <a:schemeClr val="accent2">
                      <a:satMod val="175000"/>
                      <a:alpha val="40000"/>
                    </a:schemeClr>
                  </a:glow>
                  <a:outerShdw blurRad="76200" dist="50800" dir="5400000" algn="tl" rotWithShape="0">
                    <a:srgbClr val="000000">
                      <a:alpha val="65000"/>
                    </a:srgbClr>
                  </a:outerShdw>
                </a:effectLst>
              </a:rPr>
              <a:t>Сейсмичность</a:t>
            </a:r>
          </a:p>
          <a:p>
            <a:pPr algn="ctr"/>
            <a:r>
              <a:rPr lang="ru-RU" sz="5400" b="1" spc="50" dirty="0" smtClean="0">
                <a:ln w="11430"/>
                <a:gradFill>
                  <a:gsLst>
                    <a:gs pos="25000">
                      <a:schemeClr val="accent2">
                        <a:satMod val="155000"/>
                      </a:schemeClr>
                    </a:gs>
                    <a:gs pos="100000">
                      <a:schemeClr val="accent2">
                        <a:shade val="45000"/>
                        <a:satMod val="165000"/>
                      </a:schemeClr>
                    </a:gs>
                  </a:gsLst>
                  <a:lin ang="5400000"/>
                </a:gradFill>
                <a:effectLst>
                  <a:glow rad="139700">
                    <a:schemeClr val="accent2">
                      <a:satMod val="175000"/>
                      <a:alpha val="40000"/>
                    </a:schemeClr>
                  </a:glow>
                  <a:outerShdw blurRad="76200" dist="50800" dir="5400000" algn="tl" rotWithShape="0">
                    <a:srgbClr val="000000">
                      <a:alpha val="65000"/>
                    </a:srgbClr>
                  </a:outerShdw>
                </a:effectLst>
              </a:rPr>
              <a:t>Низкие температуры</a:t>
            </a:r>
          </a:p>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glow rad="139700">
                    <a:schemeClr val="accent2">
                      <a:satMod val="175000"/>
                      <a:alpha val="40000"/>
                    </a:schemeClr>
                  </a:glow>
                  <a:outerShdw blurRad="76200" dist="50800" dir="5400000" algn="tl" rotWithShape="0">
                    <a:srgbClr val="000000">
                      <a:alpha val="65000"/>
                    </a:srgbClr>
                  </a:outerShdw>
                </a:effectLst>
              </a:rPr>
              <a:t>Вечная мерзлота</a:t>
            </a:r>
          </a:p>
          <a:p>
            <a:pPr algn="ct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glow rad="139700">
                  <a:schemeClr val="accent2">
                    <a:satMod val="175000"/>
                    <a:alpha val="40000"/>
                  </a:schemeClr>
                </a:glow>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8" presetClass="entr" presetSubtype="0" accel="50000" fill="hold" grpId="1"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p:cTn id="25"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2"/>
                                        </p:tgtEl>
                                        <p:attrNameLst>
                                          <p:attrName>ppt_y</p:attrName>
                                        </p:attrNameLst>
                                      </p:cBhvr>
                                      <p:tavLst>
                                        <p:tav tm="0">
                                          <p:val>
                                            <p:strVal val="#ppt_y"/>
                                          </p:val>
                                        </p:tav>
                                        <p:tav tm="100000">
                                          <p:val>
                                            <p:strVal val="#ppt_y"/>
                                          </p:val>
                                        </p:tav>
                                      </p:tavLst>
                                    </p:anim>
                                    <p:animEffect transition="in" filter="fade">
                                      <p:cBhvr>
                                        <p:cTn id="2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8000" r="-18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29600" cy="1143000"/>
          </a:xfrm>
        </p:spPr>
        <p:txBody>
          <a:bodyPr>
            <a:prstTxWarp prst="textPlain">
              <a:avLst/>
            </a:prstTxWarp>
            <a:scene3d>
              <a:camera prst="orthographicFront"/>
              <a:lightRig rig="threePt" dir="t"/>
            </a:scene3d>
            <a:sp3d extrusionH="57150">
              <a:bevelT w="38100" h="38100" prst="relaxedInset"/>
            </a:sp3d>
          </a:bodyPr>
          <a:lstStyle/>
          <a:p>
            <a:r>
              <a:rPr lang="ru-RU" dirty="0" smtClean="0">
                <a:solidFill>
                  <a:srgbClr val="00B0F0"/>
                </a:solidFill>
                <a:effectLst>
                  <a:glow rad="63500">
                    <a:schemeClr val="accent2">
                      <a:satMod val="175000"/>
                      <a:alpha val="40000"/>
                    </a:schemeClr>
                  </a:glow>
                  <a:outerShdw blurRad="60007" dist="310007" dir="7680000" sy="30000" kx="1300200" algn="ctr" rotWithShape="0">
                    <a:prstClr val="black">
                      <a:alpha val="32000"/>
                    </a:prstClr>
                  </a:outerShdw>
                </a:effectLst>
              </a:rPr>
              <a:t>Поверхностные воды </a:t>
            </a:r>
            <a:endParaRPr lang="ru-RU" dirty="0">
              <a:solidFill>
                <a:srgbClr val="00B0F0"/>
              </a:solidFill>
              <a:effectLst>
                <a:glow rad="63500">
                  <a:schemeClr val="accent2">
                    <a:satMod val="175000"/>
                    <a:alpha val="40000"/>
                  </a:schemeClr>
                </a:glow>
                <a:outerShdw blurRad="60007" dist="310007" dir="7680000" sy="30000" kx="1300200" algn="ctr" rotWithShape="0">
                  <a:prstClr val="black">
                    <a:alpha val="32000"/>
                  </a:prstClr>
                </a:outerShdw>
              </a:effectLst>
            </a:endParaRPr>
          </a:p>
        </p:txBody>
      </p:sp>
      <p:sp useBgFill="1">
        <p:nvSpPr>
          <p:cNvPr id="3" name="Содержимое 2"/>
          <p:cNvSpPr>
            <a:spLocks noGrp="1"/>
          </p:cNvSpPr>
          <p:nvPr>
            <p:ph idx="1"/>
          </p:nvPr>
        </p:nvSpPr>
        <p:spPr/>
        <p:txBody>
          <a:bodyPr>
            <a:normAutofit fontScale="25000" lnSpcReduction="20000"/>
          </a:bodyPr>
          <a:lstStyle/>
          <a:p>
            <a:pPr algn="ctr">
              <a:buNone/>
            </a:pPr>
            <a:r>
              <a:rPr lang="ru-RU" sz="5600" dirty="0" smtClean="0">
                <a:solidFill>
                  <a:srgbClr val="FF0000"/>
                </a:solidFill>
              </a:rPr>
              <a:t>Реки - это транспортная</a:t>
            </a:r>
          </a:p>
          <a:p>
            <a:pPr algn="ctr">
              <a:buNone/>
            </a:pPr>
            <a:r>
              <a:rPr lang="ru-RU" sz="5600" dirty="0" smtClean="0">
                <a:solidFill>
                  <a:srgbClr val="FF0000"/>
                </a:solidFill>
              </a:rPr>
              <a:t>система ландшафта.</a:t>
            </a:r>
          </a:p>
          <a:p>
            <a:pPr algn="ctr">
              <a:buNone/>
            </a:pPr>
            <a:r>
              <a:rPr lang="ru-RU" sz="5600" dirty="0" smtClean="0">
                <a:solidFill>
                  <a:srgbClr val="FF0000"/>
                </a:solidFill>
              </a:rPr>
              <a:t> </a:t>
            </a:r>
          </a:p>
          <a:p>
            <a:pPr algn="ctr">
              <a:buNone/>
            </a:pPr>
            <a:r>
              <a:rPr lang="ru-RU" sz="5600" dirty="0" smtClean="0">
                <a:solidFill>
                  <a:srgbClr val="FF0000"/>
                </a:solidFill>
              </a:rPr>
              <a:t>Большие и малые реки Восточной Сибири образуют густую сеть.</a:t>
            </a:r>
          </a:p>
          <a:p>
            <a:pPr algn="ctr">
              <a:buNone/>
            </a:pPr>
            <a:r>
              <a:rPr lang="ru-RU" sz="5600" dirty="0" smtClean="0">
                <a:solidFill>
                  <a:srgbClr val="FF0000"/>
                </a:solidFill>
              </a:rPr>
              <a:t>Несмотря на незначительное количество осадков реки   многоводны. Объясняется</a:t>
            </a:r>
          </a:p>
          <a:p>
            <a:pPr algn="ctr">
              <a:buNone/>
            </a:pPr>
            <a:r>
              <a:rPr lang="ru-RU" sz="5600" dirty="0" smtClean="0">
                <a:solidFill>
                  <a:srgbClr val="FF0000"/>
                </a:solidFill>
              </a:rPr>
              <a:t>это коротким тёплым периодом, в течение</a:t>
            </a:r>
          </a:p>
          <a:p>
            <a:pPr algn="ctr">
              <a:buNone/>
            </a:pPr>
            <a:r>
              <a:rPr lang="ru-RU" sz="5600" dirty="0" smtClean="0">
                <a:solidFill>
                  <a:srgbClr val="FF0000"/>
                </a:solidFill>
              </a:rPr>
              <a:t>которого происходит бурное половодье. Кроме того, мёрзлый грунт препятствует</a:t>
            </a:r>
          </a:p>
          <a:p>
            <a:pPr algn="ctr">
              <a:buNone/>
            </a:pPr>
            <a:r>
              <a:rPr lang="ru-RU" sz="5600" dirty="0" smtClean="0">
                <a:solidFill>
                  <a:srgbClr val="FF0000"/>
                </a:solidFill>
              </a:rPr>
              <a:t>просачиванию воды в глубь, и поэтому большая часть осадков стекает в реки,</a:t>
            </a:r>
          </a:p>
          <a:p>
            <a:pPr algn="ctr">
              <a:buNone/>
            </a:pPr>
            <a:r>
              <a:rPr lang="ru-RU" sz="5600" dirty="0" smtClean="0">
                <a:solidFill>
                  <a:srgbClr val="FF0000"/>
                </a:solidFill>
              </a:rPr>
              <a:t>которые питаются главным образом талыми, снеговыми водами и дождями. Весна</a:t>
            </a:r>
          </a:p>
          <a:p>
            <a:pPr algn="ctr">
              <a:buNone/>
            </a:pPr>
            <a:r>
              <a:rPr lang="ru-RU" sz="5600" dirty="0" smtClean="0">
                <a:solidFill>
                  <a:srgbClr val="FF0000"/>
                </a:solidFill>
              </a:rPr>
              <a:t>вызывает половодье и значительный подъём  </a:t>
            </a:r>
          </a:p>
          <a:p>
            <a:pPr algn="ctr">
              <a:buNone/>
            </a:pPr>
            <a:r>
              <a:rPr lang="ru-RU" sz="5600" dirty="0" smtClean="0">
                <a:solidFill>
                  <a:srgbClr val="FF0000"/>
                </a:solidFill>
              </a:rPr>
              <a:t>уровня воды. На Лене он достигает 10м, а на Нижней Тунгуске иногда 25м.</a:t>
            </a:r>
          </a:p>
          <a:p>
            <a:pPr algn="ctr">
              <a:buNone/>
            </a:pPr>
            <a:r>
              <a:rPr lang="ru-RU" sz="5600" dirty="0" smtClean="0">
                <a:solidFill>
                  <a:srgbClr val="FF0000"/>
                </a:solidFill>
              </a:rPr>
              <a:t>Из-за ледохода и бурного весеннего половодья там, где реки текут в ущельях,</a:t>
            </a:r>
          </a:p>
          <a:p>
            <a:pPr algn="ctr">
              <a:buNone/>
            </a:pPr>
            <a:r>
              <a:rPr lang="ru-RU" sz="5600" dirty="0" smtClean="0">
                <a:solidFill>
                  <a:srgbClr val="FF0000"/>
                </a:solidFill>
              </a:rPr>
              <a:t>образуются ледяные заторы, значительно поднимающие уровень воды. Когда реки</a:t>
            </a:r>
          </a:p>
          <a:p>
            <a:pPr algn="ctr">
              <a:buNone/>
            </a:pPr>
            <a:r>
              <a:rPr lang="ru-RU" sz="5600" dirty="0" smtClean="0">
                <a:solidFill>
                  <a:srgbClr val="FF0000"/>
                </a:solidFill>
              </a:rPr>
              <a:t>покрываются льдом, на их дне, в местах выхода кристаллических пород, образуется</a:t>
            </a:r>
          </a:p>
          <a:p>
            <a:pPr algn="ctr">
              <a:buNone/>
            </a:pPr>
            <a:r>
              <a:rPr lang="ru-RU" sz="5600" dirty="0" smtClean="0">
                <a:solidFill>
                  <a:srgbClr val="FF0000"/>
                </a:solidFill>
              </a:rPr>
              <a:t>донный лёд. Живое сечение реки уменьшается, и лёд на поверхности взламывается.</a:t>
            </a:r>
          </a:p>
          <a:p>
            <a:pPr algn="ctr">
              <a:buNone/>
            </a:pPr>
            <a:r>
              <a:rPr lang="ru-RU" sz="5600" dirty="0" smtClean="0">
                <a:solidFill>
                  <a:srgbClr val="FF0000"/>
                </a:solidFill>
              </a:rPr>
              <a:t>Это повторяется неоднократно. Образуется речная наледь. На территории</a:t>
            </a:r>
          </a:p>
          <a:p>
            <a:pPr algn="ctr">
              <a:buNone/>
            </a:pPr>
            <a:r>
              <a:rPr lang="ru-RU" sz="5600" dirty="0" smtClean="0">
                <a:solidFill>
                  <a:srgbClr val="FF0000"/>
                </a:solidFill>
              </a:rPr>
              <a:t>Среднесибирского плоскогорья многие реки текут по тектоническим трещинам в</a:t>
            </a:r>
          </a:p>
          <a:p>
            <a:pPr algn="ctr">
              <a:buNone/>
            </a:pPr>
            <a:r>
              <a:rPr lang="ru-RU" sz="5600" dirty="0" smtClean="0">
                <a:solidFill>
                  <a:srgbClr val="FF0000"/>
                </a:solidFill>
              </a:rPr>
              <a:t>глубоких долинах (до 300 метров). Все реки этой территории принадлежат бассейну</a:t>
            </a:r>
          </a:p>
          <a:p>
            <a:pPr algn="ctr">
              <a:buNone/>
            </a:pPr>
            <a:r>
              <a:rPr lang="ru-RU" sz="5600" dirty="0" smtClean="0">
                <a:solidFill>
                  <a:srgbClr val="FF0000"/>
                </a:solidFill>
              </a:rPr>
              <a:t>Северного Ледовитого океана. Вдоль западного края Среднесибирского плоскогорья</a:t>
            </a:r>
          </a:p>
          <a:p>
            <a:pPr algn="ctr">
              <a:buNone/>
            </a:pPr>
            <a:r>
              <a:rPr lang="ru-RU" sz="5600" dirty="0" smtClean="0">
                <a:solidFill>
                  <a:srgbClr val="FF0000"/>
                </a:solidFill>
              </a:rPr>
              <a:t>течёт Енисей. Самый многоводный его</a:t>
            </a:r>
          </a:p>
          <a:p>
            <a:pPr algn="ctr">
              <a:buNone/>
            </a:pPr>
            <a:r>
              <a:rPr lang="ru-RU" sz="5600" dirty="0" smtClean="0">
                <a:solidFill>
                  <a:srgbClr val="FF0000"/>
                </a:solidFill>
              </a:rPr>
              <a:t>правый приток - Ангара, вытекающая из Байкала - который регулирует сток реки,</a:t>
            </a:r>
          </a:p>
          <a:p>
            <a:pPr algn="ctr">
              <a:buNone/>
            </a:pPr>
            <a:r>
              <a:rPr lang="ru-RU" sz="5600" dirty="0" smtClean="0">
                <a:solidFill>
                  <a:srgbClr val="FF0000"/>
                </a:solidFill>
              </a:rPr>
              <a:t>делая его равномерным в течении года. Это благоприятствует использованию водной</a:t>
            </a:r>
          </a:p>
          <a:p>
            <a:pPr algn="ctr">
              <a:buNone/>
            </a:pPr>
            <a:r>
              <a:rPr lang="ru-RU" sz="5600" dirty="0" smtClean="0">
                <a:solidFill>
                  <a:srgbClr val="FF0000"/>
                </a:solidFill>
              </a:rPr>
              <a:t>энергии Ангары.</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5"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2000"/>
                                        <p:tgtEl>
                                          <p:spTgt spid="3">
                                            <p:txEl>
                                              <p:pRg st="0" end="0"/>
                                            </p:txEl>
                                          </p:spTgt>
                                        </p:tgtEl>
                                      </p:cBhvr>
                                    </p:animEffect>
                                    <p:anim calcmode="lin" valueType="num">
                                      <p:cBhvr>
                                        <p:cTn id="26"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27"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8" dur="2000" fill="hold"/>
                                        <p:tgtEl>
                                          <p:spTgt spid="3">
                                            <p:txEl>
                                              <p:pRg st="0" end="0"/>
                                            </p:txEl>
                                          </p:spTgt>
                                        </p:tgtEl>
                                        <p:attrNameLst>
                                          <p:attrName>ppt_w</p:attrName>
                                        </p:attrNameLst>
                                      </p:cBhvr>
                                      <p:tavLst>
                                        <p:tav tm="0">
                                          <p:val>
                                            <p:fltVal val="0"/>
                                          </p:val>
                                        </p:tav>
                                        <p:tav tm="100000">
                                          <p:val>
                                            <p:strVal val="#ppt_w"/>
                                          </p:val>
                                        </p:tav>
                                      </p:tavLst>
                                    </p:anim>
                                  </p:childTnLst>
                                </p:cTn>
                              </p:par>
                              <p:par>
                                <p:cTn id="29" presetID="35" presetClass="entr" presetSubtype="0" fill="hold" nodeType="with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2000"/>
                                        <p:tgtEl>
                                          <p:spTgt spid="3">
                                            <p:txEl>
                                              <p:pRg st="1" end="1"/>
                                            </p:txEl>
                                          </p:spTgt>
                                        </p:tgtEl>
                                      </p:cBhvr>
                                    </p:animEffect>
                                    <p:anim calcmode="lin" valueType="num">
                                      <p:cBhvr>
                                        <p:cTn id="32"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33"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4" dur="2000" fill="hold"/>
                                        <p:tgtEl>
                                          <p:spTgt spid="3">
                                            <p:txEl>
                                              <p:pRg st="1" end="1"/>
                                            </p:txEl>
                                          </p:spTgt>
                                        </p:tgtEl>
                                        <p:attrNameLst>
                                          <p:attrName>ppt_w</p:attrName>
                                        </p:attrNameLst>
                                      </p:cBhvr>
                                      <p:tavLst>
                                        <p:tav tm="0">
                                          <p:val>
                                            <p:fltVal val="0"/>
                                          </p:val>
                                        </p:tav>
                                        <p:tav tm="100000">
                                          <p:val>
                                            <p:strVal val="#ppt_w"/>
                                          </p:val>
                                        </p:tav>
                                      </p:tavLst>
                                    </p:anim>
                                  </p:childTnLst>
                                </p:cTn>
                              </p:par>
                              <p:par>
                                <p:cTn id="35" presetID="35" presetClass="entr" presetSubtype="0" fill="hold" nodeType="with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fade">
                                      <p:cBhvr>
                                        <p:cTn id="37" dur="2000"/>
                                        <p:tgtEl>
                                          <p:spTgt spid="3">
                                            <p:txEl>
                                              <p:pRg st="2" end="2"/>
                                            </p:txEl>
                                          </p:spTgt>
                                        </p:tgtEl>
                                      </p:cBhvr>
                                    </p:animEffect>
                                    <p:anim calcmode="lin" valueType="num">
                                      <p:cBhvr>
                                        <p:cTn id="38"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9"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0" dur="2000" fill="hold"/>
                                        <p:tgtEl>
                                          <p:spTgt spid="3">
                                            <p:txEl>
                                              <p:pRg st="2" end="2"/>
                                            </p:txEl>
                                          </p:spTgt>
                                        </p:tgtEl>
                                        <p:attrNameLst>
                                          <p:attrName>ppt_w</p:attrName>
                                        </p:attrNameLst>
                                      </p:cBhvr>
                                      <p:tavLst>
                                        <p:tav tm="0">
                                          <p:val>
                                            <p:fltVal val="0"/>
                                          </p:val>
                                        </p:tav>
                                        <p:tav tm="100000">
                                          <p:val>
                                            <p:strVal val="#ppt_w"/>
                                          </p:val>
                                        </p:tav>
                                      </p:tavLst>
                                    </p:anim>
                                  </p:childTnLst>
                                </p:cTn>
                              </p:par>
                              <p:par>
                                <p:cTn id="41" presetID="35" presetClass="entr" presetSubtype="0" fill="hold" nodeType="with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fade">
                                      <p:cBhvr>
                                        <p:cTn id="43" dur="2000"/>
                                        <p:tgtEl>
                                          <p:spTgt spid="3">
                                            <p:txEl>
                                              <p:pRg st="3" end="3"/>
                                            </p:txEl>
                                          </p:spTgt>
                                        </p:tgtEl>
                                      </p:cBhvr>
                                    </p:animEffect>
                                    <p:anim calcmode="lin" valueType="num">
                                      <p:cBhvr>
                                        <p:cTn id="44"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45"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6" dur="2000" fill="hold"/>
                                        <p:tgtEl>
                                          <p:spTgt spid="3">
                                            <p:txEl>
                                              <p:pRg st="3" end="3"/>
                                            </p:txEl>
                                          </p:spTgt>
                                        </p:tgtEl>
                                        <p:attrNameLst>
                                          <p:attrName>ppt_w</p:attrName>
                                        </p:attrNameLst>
                                      </p:cBhvr>
                                      <p:tavLst>
                                        <p:tav tm="0">
                                          <p:val>
                                            <p:fltVal val="0"/>
                                          </p:val>
                                        </p:tav>
                                        <p:tav tm="100000">
                                          <p:val>
                                            <p:strVal val="#ppt_w"/>
                                          </p:val>
                                        </p:tav>
                                      </p:tavLst>
                                    </p:anim>
                                  </p:childTnLst>
                                </p:cTn>
                              </p:par>
                              <p:par>
                                <p:cTn id="47" presetID="35" presetClass="entr" presetSubtype="0" fill="hold" nodeType="with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fade">
                                      <p:cBhvr>
                                        <p:cTn id="49" dur="2000"/>
                                        <p:tgtEl>
                                          <p:spTgt spid="3">
                                            <p:txEl>
                                              <p:pRg st="4" end="4"/>
                                            </p:txEl>
                                          </p:spTgt>
                                        </p:tgtEl>
                                      </p:cBhvr>
                                    </p:animEffect>
                                    <p:anim calcmode="lin" valueType="num">
                                      <p:cBhvr>
                                        <p:cTn id="50"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51"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2" dur="2000" fill="hold"/>
                                        <p:tgtEl>
                                          <p:spTgt spid="3">
                                            <p:txEl>
                                              <p:pRg st="4" end="4"/>
                                            </p:txEl>
                                          </p:spTgt>
                                        </p:tgtEl>
                                        <p:attrNameLst>
                                          <p:attrName>ppt_w</p:attrName>
                                        </p:attrNameLst>
                                      </p:cBhvr>
                                      <p:tavLst>
                                        <p:tav tm="0">
                                          <p:val>
                                            <p:fltVal val="0"/>
                                          </p:val>
                                        </p:tav>
                                        <p:tav tm="100000">
                                          <p:val>
                                            <p:strVal val="#ppt_w"/>
                                          </p:val>
                                        </p:tav>
                                      </p:tavLst>
                                    </p:anim>
                                  </p:childTnLst>
                                </p:cTn>
                              </p:par>
                              <p:par>
                                <p:cTn id="53" presetID="35" presetClass="entr" presetSubtype="0" fill="hold" nodeType="with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Effect transition="in" filter="fade">
                                      <p:cBhvr>
                                        <p:cTn id="55" dur="2000"/>
                                        <p:tgtEl>
                                          <p:spTgt spid="3">
                                            <p:txEl>
                                              <p:pRg st="5" end="5"/>
                                            </p:txEl>
                                          </p:spTgt>
                                        </p:tgtEl>
                                      </p:cBhvr>
                                    </p:animEffect>
                                    <p:anim calcmode="lin" valueType="num">
                                      <p:cBhvr>
                                        <p:cTn id="56" dur="2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57"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8" dur="2000" fill="hold"/>
                                        <p:tgtEl>
                                          <p:spTgt spid="3">
                                            <p:txEl>
                                              <p:pRg st="5" end="5"/>
                                            </p:txEl>
                                          </p:spTgt>
                                        </p:tgtEl>
                                        <p:attrNameLst>
                                          <p:attrName>ppt_w</p:attrName>
                                        </p:attrNameLst>
                                      </p:cBhvr>
                                      <p:tavLst>
                                        <p:tav tm="0">
                                          <p:val>
                                            <p:fltVal val="0"/>
                                          </p:val>
                                        </p:tav>
                                        <p:tav tm="100000">
                                          <p:val>
                                            <p:strVal val="#ppt_w"/>
                                          </p:val>
                                        </p:tav>
                                      </p:tavLst>
                                    </p:anim>
                                  </p:childTnLst>
                                </p:cTn>
                              </p:par>
                              <p:par>
                                <p:cTn id="59" presetID="35" presetClass="entr" presetSubtype="0" fill="hold" nodeType="with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fade">
                                      <p:cBhvr>
                                        <p:cTn id="61" dur="2000"/>
                                        <p:tgtEl>
                                          <p:spTgt spid="3">
                                            <p:txEl>
                                              <p:pRg st="6" end="6"/>
                                            </p:txEl>
                                          </p:spTgt>
                                        </p:tgtEl>
                                      </p:cBhvr>
                                    </p:animEffect>
                                    <p:anim calcmode="lin" valueType="num">
                                      <p:cBhvr>
                                        <p:cTn id="62" dur="2000" fill="hold"/>
                                        <p:tgtEl>
                                          <p:spTgt spid="3">
                                            <p:txEl>
                                              <p:pRg st="6" end="6"/>
                                            </p:txEl>
                                          </p:spTgt>
                                        </p:tgtEl>
                                        <p:attrNameLst>
                                          <p:attrName>style.rotation</p:attrName>
                                        </p:attrNameLst>
                                      </p:cBhvr>
                                      <p:tavLst>
                                        <p:tav tm="0">
                                          <p:val>
                                            <p:fltVal val="720"/>
                                          </p:val>
                                        </p:tav>
                                        <p:tav tm="100000">
                                          <p:val>
                                            <p:fltVal val="0"/>
                                          </p:val>
                                        </p:tav>
                                      </p:tavLst>
                                    </p:anim>
                                    <p:anim calcmode="lin" valueType="num">
                                      <p:cBhvr>
                                        <p:cTn id="63"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4" dur="2000" fill="hold"/>
                                        <p:tgtEl>
                                          <p:spTgt spid="3">
                                            <p:txEl>
                                              <p:pRg st="6" end="6"/>
                                            </p:txEl>
                                          </p:spTgt>
                                        </p:tgtEl>
                                        <p:attrNameLst>
                                          <p:attrName>ppt_w</p:attrName>
                                        </p:attrNameLst>
                                      </p:cBhvr>
                                      <p:tavLst>
                                        <p:tav tm="0">
                                          <p:val>
                                            <p:fltVal val="0"/>
                                          </p:val>
                                        </p:tav>
                                        <p:tav tm="100000">
                                          <p:val>
                                            <p:strVal val="#ppt_w"/>
                                          </p:val>
                                        </p:tav>
                                      </p:tavLst>
                                    </p:anim>
                                  </p:childTnLst>
                                </p:cTn>
                              </p:par>
                              <p:par>
                                <p:cTn id="65" presetID="35" presetClass="entr" presetSubtype="0" fill="hold" nodeType="withEffect">
                                  <p:stCondLst>
                                    <p:cond delay="0"/>
                                  </p:stCondLst>
                                  <p:childTnLst>
                                    <p:set>
                                      <p:cBhvr>
                                        <p:cTn id="66" dur="1" fill="hold">
                                          <p:stCondLst>
                                            <p:cond delay="0"/>
                                          </p:stCondLst>
                                        </p:cTn>
                                        <p:tgtEl>
                                          <p:spTgt spid="3">
                                            <p:txEl>
                                              <p:pRg st="7" end="7"/>
                                            </p:txEl>
                                          </p:spTgt>
                                        </p:tgtEl>
                                        <p:attrNameLst>
                                          <p:attrName>style.visibility</p:attrName>
                                        </p:attrNameLst>
                                      </p:cBhvr>
                                      <p:to>
                                        <p:strVal val="visible"/>
                                      </p:to>
                                    </p:set>
                                    <p:animEffect transition="in" filter="fade">
                                      <p:cBhvr>
                                        <p:cTn id="67" dur="2000"/>
                                        <p:tgtEl>
                                          <p:spTgt spid="3">
                                            <p:txEl>
                                              <p:pRg st="7" end="7"/>
                                            </p:txEl>
                                          </p:spTgt>
                                        </p:tgtEl>
                                      </p:cBhvr>
                                    </p:animEffect>
                                    <p:anim calcmode="lin" valueType="num">
                                      <p:cBhvr>
                                        <p:cTn id="68" dur="2000" fill="hold"/>
                                        <p:tgtEl>
                                          <p:spTgt spid="3">
                                            <p:txEl>
                                              <p:pRg st="7" end="7"/>
                                            </p:txEl>
                                          </p:spTgt>
                                        </p:tgtEl>
                                        <p:attrNameLst>
                                          <p:attrName>style.rotation</p:attrName>
                                        </p:attrNameLst>
                                      </p:cBhvr>
                                      <p:tavLst>
                                        <p:tav tm="0">
                                          <p:val>
                                            <p:fltVal val="720"/>
                                          </p:val>
                                        </p:tav>
                                        <p:tav tm="100000">
                                          <p:val>
                                            <p:fltVal val="0"/>
                                          </p:val>
                                        </p:tav>
                                      </p:tavLst>
                                    </p:anim>
                                    <p:anim calcmode="lin" valueType="num">
                                      <p:cBhvr>
                                        <p:cTn id="69" dur="2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0" dur="2000" fill="hold"/>
                                        <p:tgtEl>
                                          <p:spTgt spid="3">
                                            <p:txEl>
                                              <p:pRg st="7" end="7"/>
                                            </p:txEl>
                                          </p:spTgt>
                                        </p:tgtEl>
                                        <p:attrNameLst>
                                          <p:attrName>ppt_w</p:attrName>
                                        </p:attrNameLst>
                                      </p:cBhvr>
                                      <p:tavLst>
                                        <p:tav tm="0">
                                          <p:val>
                                            <p:fltVal val="0"/>
                                          </p:val>
                                        </p:tav>
                                        <p:tav tm="100000">
                                          <p:val>
                                            <p:strVal val="#ppt_w"/>
                                          </p:val>
                                        </p:tav>
                                      </p:tavLst>
                                    </p:anim>
                                  </p:childTnLst>
                                </p:cTn>
                              </p:par>
                              <p:par>
                                <p:cTn id="71" presetID="35" presetClass="entr" presetSubtype="0" fill="hold" nodeType="withEffect">
                                  <p:stCondLst>
                                    <p:cond delay="0"/>
                                  </p:stCondLst>
                                  <p:childTnLst>
                                    <p:set>
                                      <p:cBhvr>
                                        <p:cTn id="72" dur="1" fill="hold">
                                          <p:stCondLst>
                                            <p:cond delay="0"/>
                                          </p:stCondLst>
                                        </p:cTn>
                                        <p:tgtEl>
                                          <p:spTgt spid="3">
                                            <p:txEl>
                                              <p:pRg st="8" end="8"/>
                                            </p:txEl>
                                          </p:spTgt>
                                        </p:tgtEl>
                                        <p:attrNameLst>
                                          <p:attrName>style.visibility</p:attrName>
                                        </p:attrNameLst>
                                      </p:cBhvr>
                                      <p:to>
                                        <p:strVal val="visible"/>
                                      </p:to>
                                    </p:set>
                                    <p:animEffect transition="in" filter="fade">
                                      <p:cBhvr>
                                        <p:cTn id="73" dur="2000"/>
                                        <p:tgtEl>
                                          <p:spTgt spid="3">
                                            <p:txEl>
                                              <p:pRg st="8" end="8"/>
                                            </p:txEl>
                                          </p:spTgt>
                                        </p:tgtEl>
                                      </p:cBhvr>
                                    </p:animEffect>
                                    <p:anim calcmode="lin" valueType="num">
                                      <p:cBhvr>
                                        <p:cTn id="74" dur="2000" fill="hold"/>
                                        <p:tgtEl>
                                          <p:spTgt spid="3">
                                            <p:txEl>
                                              <p:pRg st="8" end="8"/>
                                            </p:txEl>
                                          </p:spTgt>
                                        </p:tgtEl>
                                        <p:attrNameLst>
                                          <p:attrName>style.rotation</p:attrName>
                                        </p:attrNameLst>
                                      </p:cBhvr>
                                      <p:tavLst>
                                        <p:tav tm="0">
                                          <p:val>
                                            <p:fltVal val="720"/>
                                          </p:val>
                                        </p:tav>
                                        <p:tav tm="100000">
                                          <p:val>
                                            <p:fltVal val="0"/>
                                          </p:val>
                                        </p:tav>
                                      </p:tavLst>
                                    </p:anim>
                                    <p:anim calcmode="lin" valueType="num">
                                      <p:cBhvr>
                                        <p:cTn id="75" dur="2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6" dur="2000" fill="hold"/>
                                        <p:tgtEl>
                                          <p:spTgt spid="3">
                                            <p:txEl>
                                              <p:pRg st="8" end="8"/>
                                            </p:txEl>
                                          </p:spTgt>
                                        </p:tgtEl>
                                        <p:attrNameLst>
                                          <p:attrName>ppt_w</p:attrName>
                                        </p:attrNameLst>
                                      </p:cBhvr>
                                      <p:tavLst>
                                        <p:tav tm="0">
                                          <p:val>
                                            <p:fltVal val="0"/>
                                          </p:val>
                                        </p:tav>
                                        <p:tav tm="100000">
                                          <p:val>
                                            <p:strVal val="#ppt_w"/>
                                          </p:val>
                                        </p:tav>
                                      </p:tavLst>
                                    </p:anim>
                                  </p:childTnLst>
                                </p:cTn>
                              </p:par>
                              <p:par>
                                <p:cTn id="77" presetID="35" presetClass="entr" presetSubtype="0" fill="hold" nodeType="with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Effect transition="in" filter="fade">
                                      <p:cBhvr>
                                        <p:cTn id="79" dur="2000"/>
                                        <p:tgtEl>
                                          <p:spTgt spid="3">
                                            <p:txEl>
                                              <p:pRg st="9" end="9"/>
                                            </p:txEl>
                                          </p:spTgt>
                                        </p:tgtEl>
                                      </p:cBhvr>
                                    </p:animEffect>
                                    <p:anim calcmode="lin" valueType="num">
                                      <p:cBhvr>
                                        <p:cTn id="80" dur="2000" fill="hold"/>
                                        <p:tgtEl>
                                          <p:spTgt spid="3">
                                            <p:txEl>
                                              <p:pRg st="9" end="9"/>
                                            </p:txEl>
                                          </p:spTgt>
                                        </p:tgtEl>
                                        <p:attrNameLst>
                                          <p:attrName>style.rotation</p:attrName>
                                        </p:attrNameLst>
                                      </p:cBhvr>
                                      <p:tavLst>
                                        <p:tav tm="0">
                                          <p:val>
                                            <p:fltVal val="720"/>
                                          </p:val>
                                        </p:tav>
                                        <p:tav tm="100000">
                                          <p:val>
                                            <p:fltVal val="0"/>
                                          </p:val>
                                        </p:tav>
                                      </p:tavLst>
                                    </p:anim>
                                    <p:anim calcmode="lin" valueType="num">
                                      <p:cBhvr>
                                        <p:cTn id="81" dur="2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2" dur="2000" fill="hold"/>
                                        <p:tgtEl>
                                          <p:spTgt spid="3">
                                            <p:txEl>
                                              <p:pRg st="9" end="9"/>
                                            </p:txEl>
                                          </p:spTgt>
                                        </p:tgtEl>
                                        <p:attrNameLst>
                                          <p:attrName>ppt_w</p:attrName>
                                        </p:attrNameLst>
                                      </p:cBhvr>
                                      <p:tavLst>
                                        <p:tav tm="0">
                                          <p:val>
                                            <p:fltVal val="0"/>
                                          </p:val>
                                        </p:tav>
                                        <p:tav tm="100000">
                                          <p:val>
                                            <p:strVal val="#ppt_w"/>
                                          </p:val>
                                        </p:tav>
                                      </p:tavLst>
                                    </p:anim>
                                  </p:childTnLst>
                                </p:cTn>
                              </p:par>
                              <p:par>
                                <p:cTn id="83" presetID="35" presetClass="entr" presetSubtype="0" fill="hold" nodeType="withEffect">
                                  <p:stCondLst>
                                    <p:cond delay="0"/>
                                  </p:stCondLst>
                                  <p:childTnLst>
                                    <p:set>
                                      <p:cBhvr>
                                        <p:cTn id="84" dur="1" fill="hold">
                                          <p:stCondLst>
                                            <p:cond delay="0"/>
                                          </p:stCondLst>
                                        </p:cTn>
                                        <p:tgtEl>
                                          <p:spTgt spid="3">
                                            <p:txEl>
                                              <p:pRg st="10" end="10"/>
                                            </p:txEl>
                                          </p:spTgt>
                                        </p:tgtEl>
                                        <p:attrNameLst>
                                          <p:attrName>style.visibility</p:attrName>
                                        </p:attrNameLst>
                                      </p:cBhvr>
                                      <p:to>
                                        <p:strVal val="visible"/>
                                      </p:to>
                                    </p:set>
                                    <p:animEffect transition="in" filter="fade">
                                      <p:cBhvr>
                                        <p:cTn id="85" dur="2000"/>
                                        <p:tgtEl>
                                          <p:spTgt spid="3">
                                            <p:txEl>
                                              <p:pRg st="10" end="10"/>
                                            </p:txEl>
                                          </p:spTgt>
                                        </p:tgtEl>
                                      </p:cBhvr>
                                    </p:animEffect>
                                    <p:anim calcmode="lin" valueType="num">
                                      <p:cBhvr>
                                        <p:cTn id="86" dur="2000" fill="hold"/>
                                        <p:tgtEl>
                                          <p:spTgt spid="3">
                                            <p:txEl>
                                              <p:pRg st="10" end="10"/>
                                            </p:txEl>
                                          </p:spTgt>
                                        </p:tgtEl>
                                        <p:attrNameLst>
                                          <p:attrName>style.rotation</p:attrName>
                                        </p:attrNameLst>
                                      </p:cBhvr>
                                      <p:tavLst>
                                        <p:tav tm="0">
                                          <p:val>
                                            <p:fltVal val="720"/>
                                          </p:val>
                                        </p:tav>
                                        <p:tav tm="100000">
                                          <p:val>
                                            <p:fltVal val="0"/>
                                          </p:val>
                                        </p:tav>
                                      </p:tavLst>
                                    </p:anim>
                                    <p:anim calcmode="lin" valueType="num">
                                      <p:cBhvr>
                                        <p:cTn id="87" dur="2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88" dur="2000" fill="hold"/>
                                        <p:tgtEl>
                                          <p:spTgt spid="3">
                                            <p:txEl>
                                              <p:pRg st="10" end="10"/>
                                            </p:txEl>
                                          </p:spTgt>
                                        </p:tgtEl>
                                        <p:attrNameLst>
                                          <p:attrName>ppt_w</p:attrName>
                                        </p:attrNameLst>
                                      </p:cBhvr>
                                      <p:tavLst>
                                        <p:tav tm="0">
                                          <p:val>
                                            <p:fltVal val="0"/>
                                          </p:val>
                                        </p:tav>
                                        <p:tav tm="100000">
                                          <p:val>
                                            <p:strVal val="#ppt_w"/>
                                          </p:val>
                                        </p:tav>
                                      </p:tavLst>
                                    </p:anim>
                                  </p:childTnLst>
                                </p:cTn>
                              </p:par>
                              <p:par>
                                <p:cTn id="89" presetID="35" presetClass="entr" presetSubtype="0" fill="hold" nodeType="withEffect">
                                  <p:stCondLst>
                                    <p:cond delay="0"/>
                                  </p:stCondLst>
                                  <p:childTnLst>
                                    <p:set>
                                      <p:cBhvr>
                                        <p:cTn id="90" dur="1" fill="hold">
                                          <p:stCondLst>
                                            <p:cond delay="0"/>
                                          </p:stCondLst>
                                        </p:cTn>
                                        <p:tgtEl>
                                          <p:spTgt spid="3">
                                            <p:txEl>
                                              <p:pRg st="11" end="11"/>
                                            </p:txEl>
                                          </p:spTgt>
                                        </p:tgtEl>
                                        <p:attrNameLst>
                                          <p:attrName>style.visibility</p:attrName>
                                        </p:attrNameLst>
                                      </p:cBhvr>
                                      <p:to>
                                        <p:strVal val="visible"/>
                                      </p:to>
                                    </p:set>
                                    <p:animEffect transition="in" filter="fade">
                                      <p:cBhvr>
                                        <p:cTn id="91" dur="2000"/>
                                        <p:tgtEl>
                                          <p:spTgt spid="3">
                                            <p:txEl>
                                              <p:pRg st="11" end="11"/>
                                            </p:txEl>
                                          </p:spTgt>
                                        </p:tgtEl>
                                      </p:cBhvr>
                                    </p:animEffect>
                                    <p:anim calcmode="lin" valueType="num">
                                      <p:cBhvr>
                                        <p:cTn id="92" dur="2000" fill="hold"/>
                                        <p:tgtEl>
                                          <p:spTgt spid="3">
                                            <p:txEl>
                                              <p:pRg st="11" end="11"/>
                                            </p:txEl>
                                          </p:spTgt>
                                        </p:tgtEl>
                                        <p:attrNameLst>
                                          <p:attrName>style.rotation</p:attrName>
                                        </p:attrNameLst>
                                      </p:cBhvr>
                                      <p:tavLst>
                                        <p:tav tm="0">
                                          <p:val>
                                            <p:fltVal val="720"/>
                                          </p:val>
                                        </p:tav>
                                        <p:tav tm="100000">
                                          <p:val>
                                            <p:fltVal val="0"/>
                                          </p:val>
                                        </p:tav>
                                      </p:tavLst>
                                    </p:anim>
                                    <p:anim calcmode="lin" valueType="num">
                                      <p:cBhvr>
                                        <p:cTn id="93" dur="2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94" dur="2000" fill="hold"/>
                                        <p:tgtEl>
                                          <p:spTgt spid="3">
                                            <p:txEl>
                                              <p:pRg st="11" end="11"/>
                                            </p:txEl>
                                          </p:spTgt>
                                        </p:tgtEl>
                                        <p:attrNameLst>
                                          <p:attrName>ppt_w</p:attrName>
                                        </p:attrNameLst>
                                      </p:cBhvr>
                                      <p:tavLst>
                                        <p:tav tm="0">
                                          <p:val>
                                            <p:fltVal val="0"/>
                                          </p:val>
                                        </p:tav>
                                        <p:tav tm="100000">
                                          <p:val>
                                            <p:strVal val="#ppt_w"/>
                                          </p:val>
                                        </p:tav>
                                      </p:tavLst>
                                    </p:anim>
                                  </p:childTnLst>
                                </p:cTn>
                              </p:par>
                              <p:par>
                                <p:cTn id="95" presetID="35" presetClass="entr" presetSubtype="0" fill="hold" nodeType="withEffect">
                                  <p:stCondLst>
                                    <p:cond delay="0"/>
                                  </p:stCondLst>
                                  <p:childTnLst>
                                    <p:set>
                                      <p:cBhvr>
                                        <p:cTn id="96" dur="1" fill="hold">
                                          <p:stCondLst>
                                            <p:cond delay="0"/>
                                          </p:stCondLst>
                                        </p:cTn>
                                        <p:tgtEl>
                                          <p:spTgt spid="3">
                                            <p:txEl>
                                              <p:pRg st="12" end="12"/>
                                            </p:txEl>
                                          </p:spTgt>
                                        </p:tgtEl>
                                        <p:attrNameLst>
                                          <p:attrName>style.visibility</p:attrName>
                                        </p:attrNameLst>
                                      </p:cBhvr>
                                      <p:to>
                                        <p:strVal val="visible"/>
                                      </p:to>
                                    </p:set>
                                    <p:animEffect transition="in" filter="fade">
                                      <p:cBhvr>
                                        <p:cTn id="97" dur="2000"/>
                                        <p:tgtEl>
                                          <p:spTgt spid="3">
                                            <p:txEl>
                                              <p:pRg st="12" end="12"/>
                                            </p:txEl>
                                          </p:spTgt>
                                        </p:tgtEl>
                                      </p:cBhvr>
                                    </p:animEffect>
                                    <p:anim calcmode="lin" valueType="num">
                                      <p:cBhvr>
                                        <p:cTn id="98" dur="2000" fill="hold"/>
                                        <p:tgtEl>
                                          <p:spTgt spid="3">
                                            <p:txEl>
                                              <p:pRg st="12" end="12"/>
                                            </p:txEl>
                                          </p:spTgt>
                                        </p:tgtEl>
                                        <p:attrNameLst>
                                          <p:attrName>style.rotation</p:attrName>
                                        </p:attrNameLst>
                                      </p:cBhvr>
                                      <p:tavLst>
                                        <p:tav tm="0">
                                          <p:val>
                                            <p:fltVal val="720"/>
                                          </p:val>
                                        </p:tav>
                                        <p:tav tm="100000">
                                          <p:val>
                                            <p:fltVal val="0"/>
                                          </p:val>
                                        </p:tav>
                                      </p:tavLst>
                                    </p:anim>
                                    <p:anim calcmode="lin" valueType="num">
                                      <p:cBhvr>
                                        <p:cTn id="99" dur="2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100" dur="2000" fill="hold"/>
                                        <p:tgtEl>
                                          <p:spTgt spid="3">
                                            <p:txEl>
                                              <p:pRg st="12" end="12"/>
                                            </p:txEl>
                                          </p:spTgt>
                                        </p:tgtEl>
                                        <p:attrNameLst>
                                          <p:attrName>ppt_w</p:attrName>
                                        </p:attrNameLst>
                                      </p:cBhvr>
                                      <p:tavLst>
                                        <p:tav tm="0">
                                          <p:val>
                                            <p:fltVal val="0"/>
                                          </p:val>
                                        </p:tav>
                                        <p:tav tm="100000">
                                          <p:val>
                                            <p:strVal val="#ppt_w"/>
                                          </p:val>
                                        </p:tav>
                                      </p:tavLst>
                                    </p:anim>
                                  </p:childTnLst>
                                </p:cTn>
                              </p:par>
                              <p:par>
                                <p:cTn id="101" presetID="35" presetClass="entr" presetSubtype="0" fill="hold" nodeType="withEffect">
                                  <p:stCondLst>
                                    <p:cond delay="0"/>
                                  </p:stCondLst>
                                  <p:childTnLst>
                                    <p:set>
                                      <p:cBhvr>
                                        <p:cTn id="102" dur="1" fill="hold">
                                          <p:stCondLst>
                                            <p:cond delay="0"/>
                                          </p:stCondLst>
                                        </p:cTn>
                                        <p:tgtEl>
                                          <p:spTgt spid="3">
                                            <p:txEl>
                                              <p:pRg st="13" end="13"/>
                                            </p:txEl>
                                          </p:spTgt>
                                        </p:tgtEl>
                                        <p:attrNameLst>
                                          <p:attrName>style.visibility</p:attrName>
                                        </p:attrNameLst>
                                      </p:cBhvr>
                                      <p:to>
                                        <p:strVal val="visible"/>
                                      </p:to>
                                    </p:set>
                                    <p:animEffect transition="in" filter="fade">
                                      <p:cBhvr>
                                        <p:cTn id="103" dur="2000"/>
                                        <p:tgtEl>
                                          <p:spTgt spid="3">
                                            <p:txEl>
                                              <p:pRg st="13" end="13"/>
                                            </p:txEl>
                                          </p:spTgt>
                                        </p:tgtEl>
                                      </p:cBhvr>
                                    </p:animEffect>
                                    <p:anim calcmode="lin" valueType="num">
                                      <p:cBhvr>
                                        <p:cTn id="104" dur="2000" fill="hold"/>
                                        <p:tgtEl>
                                          <p:spTgt spid="3">
                                            <p:txEl>
                                              <p:pRg st="13" end="13"/>
                                            </p:txEl>
                                          </p:spTgt>
                                        </p:tgtEl>
                                        <p:attrNameLst>
                                          <p:attrName>style.rotation</p:attrName>
                                        </p:attrNameLst>
                                      </p:cBhvr>
                                      <p:tavLst>
                                        <p:tav tm="0">
                                          <p:val>
                                            <p:fltVal val="720"/>
                                          </p:val>
                                        </p:tav>
                                        <p:tav tm="100000">
                                          <p:val>
                                            <p:fltVal val="0"/>
                                          </p:val>
                                        </p:tav>
                                      </p:tavLst>
                                    </p:anim>
                                    <p:anim calcmode="lin" valueType="num">
                                      <p:cBhvr>
                                        <p:cTn id="105" dur="2000" fill="hold"/>
                                        <p:tgtEl>
                                          <p:spTgt spid="3">
                                            <p:txEl>
                                              <p:pRg st="13" end="13"/>
                                            </p:txEl>
                                          </p:spTgt>
                                        </p:tgtEl>
                                        <p:attrNameLst>
                                          <p:attrName>ppt_h</p:attrName>
                                        </p:attrNameLst>
                                      </p:cBhvr>
                                      <p:tavLst>
                                        <p:tav tm="0">
                                          <p:val>
                                            <p:fltVal val="0"/>
                                          </p:val>
                                        </p:tav>
                                        <p:tav tm="100000">
                                          <p:val>
                                            <p:strVal val="#ppt_h"/>
                                          </p:val>
                                        </p:tav>
                                      </p:tavLst>
                                    </p:anim>
                                    <p:anim calcmode="lin" valueType="num">
                                      <p:cBhvr>
                                        <p:cTn id="106" dur="2000" fill="hold"/>
                                        <p:tgtEl>
                                          <p:spTgt spid="3">
                                            <p:txEl>
                                              <p:pRg st="13" end="13"/>
                                            </p:txEl>
                                          </p:spTgt>
                                        </p:tgtEl>
                                        <p:attrNameLst>
                                          <p:attrName>ppt_w</p:attrName>
                                        </p:attrNameLst>
                                      </p:cBhvr>
                                      <p:tavLst>
                                        <p:tav tm="0">
                                          <p:val>
                                            <p:fltVal val="0"/>
                                          </p:val>
                                        </p:tav>
                                        <p:tav tm="100000">
                                          <p:val>
                                            <p:strVal val="#ppt_w"/>
                                          </p:val>
                                        </p:tav>
                                      </p:tavLst>
                                    </p:anim>
                                  </p:childTnLst>
                                </p:cTn>
                              </p:par>
                              <p:par>
                                <p:cTn id="107" presetID="35" presetClass="entr" presetSubtype="0" fill="hold" nodeType="withEffect">
                                  <p:stCondLst>
                                    <p:cond delay="0"/>
                                  </p:stCondLst>
                                  <p:childTnLst>
                                    <p:set>
                                      <p:cBhvr>
                                        <p:cTn id="108" dur="1" fill="hold">
                                          <p:stCondLst>
                                            <p:cond delay="0"/>
                                          </p:stCondLst>
                                        </p:cTn>
                                        <p:tgtEl>
                                          <p:spTgt spid="3">
                                            <p:txEl>
                                              <p:pRg st="14" end="14"/>
                                            </p:txEl>
                                          </p:spTgt>
                                        </p:tgtEl>
                                        <p:attrNameLst>
                                          <p:attrName>style.visibility</p:attrName>
                                        </p:attrNameLst>
                                      </p:cBhvr>
                                      <p:to>
                                        <p:strVal val="visible"/>
                                      </p:to>
                                    </p:set>
                                    <p:animEffect transition="in" filter="fade">
                                      <p:cBhvr>
                                        <p:cTn id="109" dur="2000"/>
                                        <p:tgtEl>
                                          <p:spTgt spid="3">
                                            <p:txEl>
                                              <p:pRg st="14" end="14"/>
                                            </p:txEl>
                                          </p:spTgt>
                                        </p:tgtEl>
                                      </p:cBhvr>
                                    </p:animEffect>
                                    <p:anim calcmode="lin" valueType="num">
                                      <p:cBhvr>
                                        <p:cTn id="110" dur="2000" fill="hold"/>
                                        <p:tgtEl>
                                          <p:spTgt spid="3">
                                            <p:txEl>
                                              <p:pRg st="14" end="14"/>
                                            </p:txEl>
                                          </p:spTgt>
                                        </p:tgtEl>
                                        <p:attrNameLst>
                                          <p:attrName>style.rotation</p:attrName>
                                        </p:attrNameLst>
                                      </p:cBhvr>
                                      <p:tavLst>
                                        <p:tav tm="0">
                                          <p:val>
                                            <p:fltVal val="720"/>
                                          </p:val>
                                        </p:tav>
                                        <p:tav tm="100000">
                                          <p:val>
                                            <p:fltVal val="0"/>
                                          </p:val>
                                        </p:tav>
                                      </p:tavLst>
                                    </p:anim>
                                    <p:anim calcmode="lin" valueType="num">
                                      <p:cBhvr>
                                        <p:cTn id="111" dur="2000" fill="hold"/>
                                        <p:tgtEl>
                                          <p:spTgt spid="3">
                                            <p:txEl>
                                              <p:pRg st="14" end="14"/>
                                            </p:txEl>
                                          </p:spTgt>
                                        </p:tgtEl>
                                        <p:attrNameLst>
                                          <p:attrName>ppt_h</p:attrName>
                                        </p:attrNameLst>
                                      </p:cBhvr>
                                      <p:tavLst>
                                        <p:tav tm="0">
                                          <p:val>
                                            <p:fltVal val="0"/>
                                          </p:val>
                                        </p:tav>
                                        <p:tav tm="100000">
                                          <p:val>
                                            <p:strVal val="#ppt_h"/>
                                          </p:val>
                                        </p:tav>
                                      </p:tavLst>
                                    </p:anim>
                                    <p:anim calcmode="lin" valueType="num">
                                      <p:cBhvr>
                                        <p:cTn id="112" dur="2000" fill="hold"/>
                                        <p:tgtEl>
                                          <p:spTgt spid="3">
                                            <p:txEl>
                                              <p:pRg st="14" end="14"/>
                                            </p:txEl>
                                          </p:spTgt>
                                        </p:tgtEl>
                                        <p:attrNameLst>
                                          <p:attrName>ppt_w</p:attrName>
                                        </p:attrNameLst>
                                      </p:cBhvr>
                                      <p:tavLst>
                                        <p:tav tm="0">
                                          <p:val>
                                            <p:fltVal val="0"/>
                                          </p:val>
                                        </p:tav>
                                        <p:tav tm="100000">
                                          <p:val>
                                            <p:strVal val="#ppt_w"/>
                                          </p:val>
                                        </p:tav>
                                      </p:tavLst>
                                    </p:anim>
                                  </p:childTnLst>
                                </p:cTn>
                              </p:par>
                              <p:par>
                                <p:cTn id="113" presetID="35" presetClass="entr" presetSubtype="0" fill="hold" nodeType="withEffect">
                                  <p:stCondLst>
                                    <p:cond delay="0"/>
                                  </p:stCondLst>
                                  <p:childTnLst>
                                    <p:set>
                                      <p:cBhvr>
                                        <p:cTn id="114" dur="1" fill="hold">
                                          <p:stCondLst>
                                            <p:cond delay="0"/>
                                          </p:stCondLst>
                                        </p:cTn>
                                        <p:tgtEl>
                                          <p:spTgt spid="3">
                                            <p:txEl>
                                              <p:pRg st="15" end="15"/>
                                            </p:txEl>
                                          </p:spTgt>
                                        </p:tgtEl>
                                        <p:attrNameLst>
                                          <p:attrName>style.visibility</p:attrName>
                                        </p:attrNameLst>
                                      </p:cBhvr>
                                      <p:to>
                                        <p:strVal val="visible"/>
                                      </p:to>
                                    </p:set>
                                    <p:animEffect transition="in" filter="fade">
                                      <p:cBhvr>
                                        <p:cTn id="115" dur="2000"/>
                                        <p:tgtEl>
                                          <p:spTgt spid="3">
                                            <p:txEl>
                                              <p:pRg st="15" end="15"/>
                                            </p:txEl>
                                          </p:spTgt>
                                        </p:tgtEl>
                                      </p:cBhvr>
                                    </p:animEffect>
                                    <p:anim calcmode="lin" valueType="num">
                                      <p:cBhvr>
                                        <p:cTn id="116" dur="2000" fill="hold"/>
                                        <p:tgtEl>
                                          <p:spTgt spid="3">
                                            <p:txEl>
                                              <p:pRg st="15" end="15"/>
                                            </p:txEl>
                                          </p:spTgt>
                                        </p:tgtEl>
                                        <p:attrNameLst>
                                          <p:attrName>style.rotation</p:attrName>
                                        </p:attrNameLst>
                                      </p:cBhvr>
                                      <p:tavLst>
                                        <p:tav tm="0">
                                          <p:val>
                                            <p:fltVal val="720"/>
                                          </p:val>
                                        </p:tav>
                                        <p:tav tm="100000">
                                          <p:val>
                                            <p:fltVal val="0"/>
                                          </p:val>
                                        </p:tav>
                                      </p:tavLst>
                                    </p:anim>
                                    <p:anim calcmode="lin" valueType="num">
                                      <p:cBhvr>
                                        <p:cTn id="117" dur="2000" fill="hold"/>
                                        <p:tgtEl>
                                          <p:spTgt spid="3">
                                            <p:txEl>
                                              <p:pRg st="15" end="15"/>
                                            </p:txEl>
                                          </p:spTgt>
                                        </p:tgtEl>
                                        <p:attrNameLst>
                                          <p:attrName>ppt_h</p:attrName>
                                        </p:attrNameLst>
                                      </p:cBhvr>
                                      <p:tavLst>
                                        <p:tav tm="0">
                                          <p:val>
                                            <p:fltVal val="0"/>
                                          </p:val>
                                        </p:tav>
                                        <p:tav tm="100000">
                                          <p:val>
                                            <p:strVal val="#ppt_h"/>
                                          </p:val>
                                        </p:tav>
                                      </p:tavLst>
                                    </p:anim>
                                    <p:anim calcmode="lin" valueType="num">
                                      <p:cBhvr>
                                        <p:cTn id="118" dur="2000" fill="hold"/>
                                        <p:tgtEl>
                                          <p:spTgt spid="3">
                                            <p:txEl>
                                              <p:pRg st="15" end="15"/>
                                            </p:txEl>
                                          </p:spTgt>
                                        </p:tgtEl>
                                        <p:attrNameLst>
                                          <p:attrName>ppt_w</p:attrName>
                                        </p:attrNameLst>
                                      </p:cBhvr>
                                      <p:tavLst>
                                        <p:tav tm="0">
                                          <p:val>
                                            <p:fltVal val="0"/>
                                          </p:val>
                                        </p:tav>
                                        <p:tav tm="100000">
                                          <p:val>
                                            <p:strVal val="#ppt_w"/>
                                          </p:val>
                                        </p:tav>
                                      </p:tavLst>
                                    </p:anim>
                                  </p:childTnLst>
                                </p:cTn>
                              </p:par>
                              <p:par>
                                <p:cTn id="119" presetID="35" presetClass="entr" presetSubtype="0" fill="hold" nodeType="withEffect">
                                  <p:stCondLst>
                                    <p:cond delay="0"/>
                                  </p:stCondLst>
                                  <p:childTnLst>
                                    <p:set>
                                      <p:cBhvr>
                                        <p:cTn id="120" dur="1" fill="hold">
                                          <p:stCondLst>
                                            <p:cond delay="0"/>
                                          </p:stCondLst>
                                        </p:cTn>
                                        <p:tgtEl>
                                          <p:spTgt spid="3">
                                            <p:txEl>
                                              <p:pRg st="16" end="16"/>
                                            </p:txEl>
                                          </p:spTgt>
                                        </p:tgtEl>
                                        <p:attrNameLst>
                                          <p:attrName>style.visibility</p:attrName>
                                        </p:attrNameLst>
                                      </p:cBhvr>
                                      <p:to>
                                        <p:strVal val="visible"/>
                                      </p:to>
                                    </p:set>
                                    <p:animEffect transition="in" filter="fade">
                                      <p:cBhvr>
                                        <p:cTn id="121" dur="2000"/>
                                        <p:tgtEl>
                                          <p:spTgt spid="3">
                                            <p:txEl>
                                              <p:pRg st="16" end="16"/>
                                            </p:txEl>
                                          </p:spTgt>
                                        </p:tgtEl>
                                      </p:cBhvr>
                                    </p:animEffect>
                                    <p:anim calcmode="lin" valueType="num">
                                      <p:cBhvr>
                                        <p:cTn id="122" dur="2000" fill="hold"/>
                                        <p:tgtEl>
                                          <p:spTgt spid="3">
                                            <p:txEl>
                                              <p:pRg st="16" end="16"/>
                                            </p:txEl>
                                          </p:spTgt>
                                        </p:tgtEl>
                                        <p:attrNameLst>
                                          <p:attrName>style.rotation</p:attrName>
                                        </p:attrNameLst>
                                      </p:cBhvr>
                                      <p:tavLst>
                                        <p:tav tm="0">
                                          <p:val>
                                            <p:fltVal val="720"/>
                                          </p:val>
                                        </p:tav>
                                        <p:tav tm="100000">
                                          <p:val>
                                            <p:fltVal val="0"/>
                                          </p:val>
                                        </p:tav>
                                      </p:tavLst>
                                    </p:anim>
                                    <p:anim calcmode="lin" valueType="num">
                                      <p:cBhvr>
                                        <p:cTn id="123" dur="2000" fill="hold"/>
                                        <p:tgtEl>
                                          <p:spTgt spid="3">
                                            <p:txEl>
                                              <p:pRg st="16" end="16"/>
                                            </p:txEl>
                                          </p:spTgt>
                                        </p:tgtEl>
                                        <p:attrNameLst>
                                          <p:attrName>ppt_h</p:attrName>
                                        </p:attrNameLst>
                                      </p:cBhvr>
                                      <p:tavLst>
                                        <p:tav tm="0">
                                          <p:val>
                                            <p:fltVal val="0"/>
                                          </p:val>
                                        </p:tav>
                                        <p:tav tm="100000">
                                          <p:val>
                                            <p:strVal val="#ppt_h"/>
                                          </p:val>
                                        </p:tav>
                                      </p:tavLst>
                                    </p:anim>
                                    <p:anim calcmode="lin" valueType="num">
                                      <p:cBhvr>
                                        <p:cTn id="124" dur="2000" fill="hold"/>
                                        <p:tgtEl>
                                          <p:spTgt spid="3">
                                            <p:txEl>
                                              <p:pRg st="16" end="16"/>
                                            </p:txEl>
                                          </p:spTgt>
                                        </p:tgtEl>
                                        <p:attrNameLst>
                                          <p:attrName>ppt_w</p:attrName>
                                        </p:attrNameLst>
                                      </p:cBhvr>
                                      <p:tavLst>
                                        <p:tav tm="0">
                                          <p:val>
                                            <p:fltVal val="0"/>
                                          </p:val>
                                        </p:tav>
                                        <p:tav tm="100000">
                                          <p:val>
                                            <p:strVal val="#ppt_w"/>
                                          </p:val>
                                        </p:tav>
                                      </p:tavLst>
                                    </p:anim>
                                  </p:childTnLst>
                                </p:cTn>
                              </p:par>
                              <p:par>
                                <p:cTn id="125" presetID="35" presetClass="entr" presetSubtype="0" fill="hold" nodeType="withEffect">
                                  <p:stCondLst>
                                    <p:cond delay="0"/>
                                  </p:stCondLst>
                                  <p:childTnLst>
                                    <p:set>
                                      <p:cBhvr>
                                        <p:cTn id="126" dur="1" fill="hold">
                                          <p:stCondLst>
                                            <p:cond delay="0"/>
                                          </p:stCondLst>
                                        </p:cTn>
                                        <p:tgtEl>
                                          <p:spTgt spid="3">
                                            <p:txEl>
                                              <p:pRg st="17" end="17"/>
                                            </p:txEl>
                                          </p:spTgt>
                                        </p:tgtEl>
                                        <p:attrNameLst>
                                          <p:attrName>style.visibility</p:attrName>
                                        </p:attrNameLst>
                                      </p:cBhvr>
                                      <p:to>
                                        <p:strVal val="visible"/>
                                      </p:to>
                                    </p:set>
                                    <p:animEffect transition="in" filter="fade">
                                      <p:cBhvr>
                                        <p:cTn id="127" dur="2000"/>
                                        <p:tgtEl>
                                          <p:spTgt spid="3">
                                            <p:txEl>
                                              <p:pRg st="17" end="17"/>
                                            </p:txEl>
                                          </p:spTgt>
                                        </p:tgtEl>
                                      </p:cBhvr>
                                    </p:animEffect>
                                    <p:anim calcmode="lin" valueType="num">
                                      <p:cBhvr>
                                        <p:cTn id="128" dur="2000" fill="hold"/>
                                        <p:tgtEl>
                                          <p:spTgt spid="3">
                                            <p:txEl>
                                              <p:pRg st="17" end="17"/>
                                            </p:txEl>
                                          </p:spTgt>
                                        </p:tgtEl>
                                        <p:attrNameLst>
                                          <p:attrName>style.rotation</p:attrName>
                                        </p:attrNameLst>
                                      </p:cBhvr>
                                      <p:tavLst>
                                        <p:tav tm="0">
                                          <p:val>
                                            <p:fltVal val="720"/>
                                          </p:val>
                                        </p:tav>
                                        <p:tav tm="100000">
                                          <p:val>
                                            <p:fltVal val="0"/>
                                          </p:val>
                                        </p:tav>
                                      </p:tavLst>
                                    </p:anim>
                                    <p:anim calcmode="lin" valueType="num">
                                      <p:cBhvr>
                                        <p:cTn id="129" dur="2000" fill="hold"/>
                                        <p:tgtEl>
                                          <p:spTgt spid="3">
                                            <p:txEl>
                                              <p:pRg st="17" end="17"/>
                                            </p:txEl>
                                          </p:spTgt>
                                        </p:tgtEl>
                                        <p:attrNameLst>
                                          <p:attrName>ppt_h</p:attrName>
                                        </p:attrNameLst>
                                      </p:cBhvr>
                                      <p:tavLst>
                                        <p:tav tm="0">
                                          <p:val>
                                            <p:fltVal val="0"/>
                                          </p:val>
                                        </p:tav>
                                        <p:tav tm="100000">
                                          <p:val>
                                            <p:strVal val="#ppt_h"/>
                                          </p:val>
                                        </p:tav>
                                      </p:tavLst>
                                    </p:anim>
                                    <p:anim calcmode="lin" valueType="num">
                                      <p:cBhvr>
                                        <p:cTn id="130" dur="2000" fill="hold"/>
                                        <p:tgtEl>
                                          <p:spTgt spid="3">
                                            <p:txEl>
                                              <p:pRg st="17" end="17"/>
                                            </p:txEl>
                                          </p:spTgt>
                                        </p:tgtEl>
                                        <p:attrNameLst>
                                          <p:attrName>ppt_w</p:attrName>
                                        </p:attrNameLst>
                                      </p:cBhvr>
                                      <p:tavLst>
                                        <p:tav tm="0">
                                          <p:val>
                                            <p:fltVal val="0"/>
                                          </p:val>
                                        </p:tav>
                                        <p:tav tm="100000">
                                          <p:val>
                                            <p:strVal val="#ppt_w"/>
                                          </p:val>
                                        </p:tav>
                                      </p:tavLst>
                                    </p:anim>
                                  </p:childTnLst>
                                </p:cTn>
                              </p:par>
                              <p:par>
                                <p:cTn id="131" presetID="35" presetClass="entr" presetSubtype="0" fill="hold" nodeType="withEffect">
                                  <p:stCondLst>
                                    <p:cond delay="0"/>
                                  </p:stCondLst>
                                  <p:childTnLst>
                                    <p:set>
                                      <p:cBhvr>
                                        <p:cTn id="132" dur="1" fill="hold">
                                          <p:stCondLst>
                                            <p:cond delay="0"/>
                                          </p:stCondLst>
                                        </p:cTn>
                                        <p:tgtEl>
                                          <p:spTgt spid="3">
                                            <p:txEl>
                                              <p:pRg st="18" end="18"/>
                                            </p:txEl>
                                          </p:spTgt>
                                        </p:tgtEl>
                                        <p:attrNameLst>
                                          <p:attrName>style.visibility</p:attrName>
                                        </p:attrNameLst>
                                      </p:cBhvr>
                                      <p:to>
                                        <p:strVal val="visible"/>
                                      </p:to>
                                    </p:set>
                                    <p:animEffect transition="in" filter="fade">
                                      <p:cBhvr>
                                        <p:cTn id="133" dur="2000"/>
                                        <p:tgtEl>
                                          <p:spTgt spid="3">
                                            <p:txEl>
                                              <p:pRg st="18" end="18"/>
                                            </p:txEl>
                                          </p:spTgt>
                                        </p:tgtEl>
                                      </p:cBhvr>
                                    </p:animEffect>
                                    <p:anim calcmode="lin" valueType="num">
                                      <p:cBhvr>
                                        <p:cTn id="134" dur="2000" fill="hold"/>
                                        <p:tgtEl>
                                          <p:spTgt spid="3">
                                            <p:txEl>
                                              <p:pRg st="18" end="18"/>
                                            </p:txEl>
                                          </p:spTgt>
                                        </p:tgtEl>
                                        <p:attrNameLst>
                                          <p:attrName>style.rotation</p:attrName>
                                        </p:attrNameLst>
                                      </p:cBhvr>
                                      <p:tavLst>
                                        <p:tav tm="0">
                                          <p:val>
                                            <p:fltVal val="720"/>
                                          </p:val>
                                        </p:tav>
                                        <p:tav tm="100000">
                                          <p:val>
                                            <p:fltVal val="0"/>
                                          </p:val>
                                        </p:tav>
                                      </p:tavLst>
                                    </p:anim>
                                    <p:anim calcmode="lin" valueType="num">
                                      <p:cBhvr>
                                        <p:cTn id="135" dur="2000" fill="hold"/>
                                        <p:tgtEl>
                                          <p:spTgt spid="3">
                                            <p:txEl>
                                              <p:pRg st="18" end="18"/>
                                            </p:txEl>
                                          </p:spTgt>
                                        </p:tgtEl>
                                        <p:attrNameLst>
                                          <p:attrName>ppt_h</p:attrName>
                                        </p:attrNameLst>
                                      </p:cBhvr>
                                      <p:tavLst>
                                        <p:tav tm="0">
                                          <p:val>
                                            <p:fltVal val="0"/>
                                          </p:val>
                                        </p:tav>
                                        <p:tav tm="100000">
                                          <p:val>
                                            <p:strVal val="#ppt_h"/>
                                          </p:val>
                                        </p:tav>
                                      </p:tavLst>
                                    </p:anim>
                                    <p:anim calcmode="lin" valueType="num">
                                      <p:cBhvr>
                                        <p:cTn id="136" dur="2000" fill="hold"/>
                                        <p:tgtEl>
                                          <p:spTgt spid="3">
                                            <p:txEl>
                                              <p:pRg st="18" end="18"/>
                                            </p:txEl>
                                          </p:spTgt>
                                        </p:tgtEl>
                                        <p:attrNameLst>
                                          <p:attrName>ppt_w</p:attrName>
                                        </p:attrNameLst>
                                      </p:cBhvr>
                                      <p:tavLst>
                                        <p:tav tm="0">
                                          <p:val>
                                            <p:fltVal val="0"/>
                                          </p:val>
                                        </p:tav>
                                        <p:tav tm="100000">
                                          <p:val>
                                            <p:strVal val="#ppt_w"/>
                                          </p:val>
                                        </p:tav>
                                      </p:tavLst>
                                    </p:anim>
                                  </p:childTnLst>
                                </p:cTn>
                              </p:par>
                              <p:par>
                                <p:cTn id="137" presetID="35" presetClass="entr" presetSubtype="0" fill="hold" nodeType="withEffect">
                                  <p:stCondLst>
                                    <p:cond delay="0"/>
                                  </p:stCondLst>
                                  <p:childTnLst>
                                    <p:set>
                                      <p:cBhvr>
                                        <p:cTn id="138" dur="1" fill="hold">
                                          <p:stCondLst>
                                            <p:cond delay="0"/>
                                          </p:stCondLst>
                                        </p:cTn>
                                        <p:tgtEl>
                                          <p:spTgt spid="3">
                                            <p:txEl>
                                              <p:pRg st="19" end="19"/>
                                            </p:txEl>
                                          </p:spTgt>
                                        </p:tgtEl>
                                        <p:attrNameLst>
                                          <p:attrName>style.visibility</p:attrName>
                                        </p:attrNameLst>
                                      </p:cBhvr>
                                      <p:to>
                                        <p:strVal val="visible"/>
                                      </p:to>
                                    </p:set>
                                    <p:animEffect transition="in" filter="fade">
                                      <p:cBhvr>
                                        <p:cTn id="139" dur="2000"/>
                                        <p:tgtEl>
                                          <p:spTgt spid="3">
                                            <p:txEl>
                                              <p:pRg st="19" end="19"/>
                                            </p:txEl>
                                          </p:spTgt>
                                        </p:tgtEl>
                                      </p:cBhvr>
                                    </p:animEffect>
                                    <p:anim calcmode="lin" valueType="num">
                                      <p:cBhvr>
                                        <p:cTn id="140" dur="2000" fill="hold"/>
                                        <p:tgtEl>
                                          <p:spTgt spid="3">
                                            <p:txEl>
                                              <p:pRg st="19" end="19"/>
                                            </p:txEl>
                                          </p:spTgt>
                                        </p:tgtEl>
                                        <p:attrNameLst>
                                          <p:attrName>style.rotation</p:attrName>
                                        </p:attrNameLst>
                                      </p:cBhvr>
                                      <p:tavLst>
                                        <p:tav tm="0">
                                          <p:val>
                                            <p:fltVal val="720"/>
                                          </p:val>
                                        </p:tav>
                                        <p:tav tm="100000">
                                          <p:val>
                                            <p:fltVal val="0"/>
                                          </p:val>
                                        </p:tav>
                                      </p:tavLst>
                                    </p:anim>
                                    <p:anim calcmode="lin" valueType="num">
                                      <p:cBhvr>
                                        <p:cTn id="141" dur="2000" fill="hold"/>
                                        <p:tgtEl>
                                          <p:spTgt spid="3">
                                            <p:txEl>
                                              <p:pRg st="19" end="19"/>
                                            </p:txEl>
                                          </p:spTgt>
                                        </p:tgtEl>
                                        <p:attrNameLst>
                                          <p:attrName>ppt_h</p:attrName>
                                        </p:attrNameLst>
                                      </p:cBhvr>
                                      <p:tavLst>
                                        <p:tav tm="0">
                                          <p:val>
                                            <p:fltVal val="0"/>
                                          </p:val>
                                        </p:tav>
                                        <p:tav tm="100000">
                                          <p:val>
                                            <p:strVal val="#ppt_h"/>
                                          </p:val>
                                        </p:tav>
                                      </p:tavLst>
                                    </p:anim>
                                    <p:anim calcmode="lin" valueType="num">
                                      <p:cBhvr>
                                        <p:cTn id="142" dur="2000" fill="hold"/>
                                        <p:tgtEl>
                                          <p:spTgt spid="3">
                                            <p:txEl>
                                              <p:pRg st="19" end="19"/>
                                            </p:txEl>
                                          </p:spTgt>
                                        </p:tgtEl>
                                        <p:attrNameLst>
                                          <p:attrName>ppt_w</p:attrName>
                                        </p:attrNameLst>
                                      </p:cBhvr>
                                      <p:tavLst>
                                        <p:tav tm="0">
                                          <p:val>
                                            <p:fltVal val="0"/>
                                          </p:val>
                                        </p:tav>
                                        <p:tav tm="100000">
                                          <p:val>
                                            <p:strVal val="#ppt_w"/>
                                          </p:val>
                                        </p:tav>
                                      </p:tavLst>
                                    </p:anim>
                                  </p:childTnLst>
                                </p:cTn>
                              </p:par>
                              <p:par>
                                <p:cTn id="143" presetID="35" presetClass="entr" presetSubtype="0" fill="hold" nodeType="withEffect">
                                  <p:stCondLst>
                                    <p:cond delay="0"/>
                                  </p:stCondLst>
                                  <p:childTnLst>
                                    <p:set>
                                      <p:cBhvr>
                                        <p:cTn id="144" dur="1" fill="hold">
                                          <p:stCondLst>
                                            <p:cond delay="0"/>
                                          </p:stCondLst>
                                        </p:cTn>
                                        <p:tgtEl>
                                          <p:spTgt spid="3">
                                            <p:txEl>
                                              <p:pRg st="20" end="20"/>
                                            </p:txEl>
                                          </p:spTgt>
                                        </p:tgtEl>
                                        <p:attrNameLst>
                                          <p:attrName>style.visibility</p:attrName>
                                        </p:attrNameLst>
                                      </p:cBhvr>
                                      <p:to>
                                        <p:strVal val="visible"/>
                                      </p:to>
                                    </p:set>
                                    <p:animEffect transition="in" filter="fade">
                                      <p:cBhvr>
                                        <p:cTn id="145" dur="2000"/>
                                        <p:tgtEl>
                                          <p:spTgt spid="3">
                                            <p:txEl>
                                              <p:pRg st="20" end="20"/>
                                            </p:txEl>
                                          </p:spTgt>
                                        </p:tgtEl>
                                      </p:cBhvr>
                                    </p:animEffect>
                                    <p:anim calcmode="lin" valueType="num">
                                      <p:cBhvr>
                                        <p:cTn id="146" dur="2000" fill="hold"/>
                                        <p:tgtEl>
                                          <p:spTgt spid="3">
                                            <p:txEl>
                                              <p:pRg st="20" end="20"/>
                                            </p:txEl>
                                          </p:spTgt>
                                        </p:tgtEl>
                                        <p:attrNameLst>
                                          <p:attrName>style.rotation</p:attrName>
                                        </p:attrNameLst>
                                      </p:cBhvr>
                                      <p:tavLst>
                                        <p:tav tm="0">
                                          <p:val>
                                            <p:fltVal val="720"/>
                                          </p:val>
                                        </p:tav>
                                        <p:tav tm="100000">
                                          <p:val>
                                            <p:fltVal val="0"/>
                                          </p:val>
                                        </p:tav>
                                      </p:tavLst>
                                    </p:anim>
                                    <p:anim calcmode="lin" valueType="num">
                                      <p:cBhvr>
                                        <p:cTn id="147" dur="2000" fill="hold"/>
                                        <p:tgtEl>
                                          <p:spTgt spid="3">
                                            <p:txEl>
                                              <p:pRg st="20" end="20"/>
                                            </p:txEl>
                                          </p:spTgt>
                                        </p:tgtEl>
                                        <p:attrNameLst>
                                          <p:attrName>ppt_h</p:attrName>
                                        </p:attrNameLst>
                                      </p:cBhvr>
                                      <p:tavLst>
                                        <p:tav tm="0">
                                          <p:val>
                                            <p:fltVal val="0"/>
                                          </p:val>
                                        </p:tav>
                                        <p:tav tm="100000">
                                          <p:val>
                                            <p:strVal val="#ppt_h"/>
                                          </p:val>
                                        </p:tav>
                                      </p:tavLst>
                                    </p:anim>
                                    <p:anim calcmode="lin" valueType="num">
                                      <p:cBhvr>
                                        <p:cTn id="148" dur="2000" fill="hold"/>
                                        <p:tgtEl>
                                          <p:spTgt spid="3">
                                            <p:txEl>
                                              <p:pRg st="20" end="20"/>
                                            </p:txEl>
                                          </p:spTgt>
                                        </p:tgtEl>
                                        <p:attrNameLst>
                                          <p:attrName>ppt_w</p:attrName>
                                        </p:attrNameLst>
                                      </p:cBhvr>
                                      <p:tavLst>
                                        <p:tav tm="0">
                                          <p:val>
                                            <p:fltVal val="0"/>
                                          </p:val>
                                        </p:tav>
                                        <p:tav tm="100000">
                                          <p:val>
                                            <p:strVal val="#ppt_w"/>
                                          </p:val>
                                        </p:tav>
                                      </p:tavLst>
                                    </p:anim>
                                  </p:childTnLst>
                                </p:cTn>
                              </p:par>
                              <p:par>
                                <p:cTn id="149" presetID="35" presetClass="entr" presetSubtype="0" fill="hold" nodeType="withEffect">
                                  <p:stCondLst>
                                    <p:cond delay="0"/>
                                  </p:stCondLst>
                                  <p:childTnLst>
                                    <p:set>
                                      <p:cBhvr>
                                        <p:cTn id="150" dur="1" fill="hold">
                                          <p:stCondLst>
                                            <p:cond delay="0"/>
                                          </p:stCondLst>
                                        </p:cTn>
                                        <p:tgtEl>
                                          <p:spTgt spid="3">
                                            <p:txEl>
                                              <p:pRg st="21" end="21"/>
                                            </p:txEl>
                                          </p:spTgt>
                                        </p:tgtEl>
                                        <p:attrNameLst>
                                          <p:attrName>style.visibility</p:attrName>
                                        </p:attrNameLst>
                                      </p:cBhvr>
                                      <p:to>
                                        <p:strVal val="visible"/>
                                      </p:to>
                                    </p:set>
                                    <p:animEffect transition="in" filter="fade">
                                      <p:cBhvr>
                                        <p:cTn id="151" dur="2000"/>
                                        <p:tgtEl>
                                          <p:spTgt spid="3">
                                            <p:txEl>
                                              <p:pRg st="21" end="21"/>
                                            </p:txEl>
                                          </p:spTgt>
                                        </p:tgtEl>
                                      </p:cBhvr>
                                    </p:animEffect>
                                    <p:anim calcmode="lin" valueType="num">
                                      <p:cBhvr>
                                        <p:cTn id="152" dur="2000" fill="hold"/>
                                        <p:tgtEl>
                                          <p:spTgt spid="3">
                                            <p:txEl>
                                              <p:pRg st="21" end="21"/>
                                            </p:txEl>
                                          </p:spTgt>
                                        </p:tgtEl>
                                        <p:attrNameLst>
                                          <p:attrName>style.rotation</p:attrName>
                                        </p:attrNameLst>
                                      </p:cBhvr>
                                      <p:tavLst>
                                        <p:tav tm="0">
                                          <p:val>
                                            <p:fltVal val="720"/>
                                          </p:val>
                                        </p:tav>
                                        <p:tav tm="100000">
                                          <p:val>
                                            <p:fltVal val="0"/>
                                          </p:val>
                                        </p:tav>
                                      </p:tavLst>
                                    </p:anim>
                                    <p:anim calcmode="lin" valueType="num">
                                      <p:cBhvr>
                                        <p:cTn id="153" dur="2000" fill="hold"/>
                                        <p:tgtEl>
                                          <p:spTgt spid="3">
                                            <p:txEl>
                                              <p:pRg st="21" end="21"/>
                                            </p:txEl>
                                          </p:spTgt>
                                        </p:tgtEl>
                                        <p:attrNameLst>
                                          <p:attrName>ppt_h</p:attrName>
                                        </p:attrNameLst>
                                      </p:cBhvr>
                                      <p:tavLst>
                                        <p:tav tm="0">
                                          <p:val>
                                            <p:fltVal val="0"/>
                                          </p:val>
                                        </p:tav>
                                        <p:tav tm="100000">
                                          <p:val>
                                            <p:strVal val="#ppt_h"/>
                                          </p:val>
                                        </p:tav>
                                      </p:tavLst>
                                    </p:anim>
                                    <p:anim calcmode="lin" valueType="num">
                                      <p:cBhvr>
                                        <p:cTn id="154" dur="2000" fill="hold"/>
                                        <p:tgtEl>
                                          <p:spTgt spid="3">
                                            <p:txEl>
                                              <p:pRg st="21" end="21"/>
                                            </p:txEl>
                                          </p:spTgt>
                                        </p:tgtEl>
                                        <p:attrNameLst>
                                          <p:attrName>ppt_w</p:attrName>
                                        </p:attrNameLst>
                                      </p:cBhvr>
                                      <p:tavLst>
                                        <p:tav tm="0">
                                          <p:val>
                                            <p:fltVal val="0"/>
                                          </p:val>
                                        </p:tav>
                                        <p:tav tm="100000">
                                          <p:val>
                                            <p:strVal val="#ppt_w"/>
                                          </p:val>
                                        </p:tav>
                                      </p:tavLst>
                                    </p:anim>
                                  </p:childTnLst>
                                </p:cTn>
                              </p:par>
                              <p:par>
                                <p:cTn id="155" presetID="35" presetClass="entr" presetSubtype="0" fill="hold" nodeType="withEffect">
                                  <p:stCondLst>
                                    <p:cond delay="0"/>
                                  </p:stCondLst>
                                  <p:childTnLst>
                                    <p:set>
                                      <p:cBhvr>
                                        <p:cTn id="156" dur="1" fill="hold">
                                          <p:stCondLst>
                                            <p:cond delay="0"/>
                                          </p:stCondLst>
                                        </p:cTn>
                                        <p:tgtEl>
                                          <p:spTgt spid="3">
                                            <p:txEl>
                                              <p:pRg st="22" end="22"/>
                                            </p:txEl>
                                          </p:spTgt>
                                        </p:tgtEl>
                                        <p:attrNameLst>
                                          <p:attrName>style.visibility</p:attrName>
                                        </p:attrNameLst>
                                      </p:cBhvr>
                                      <p:to>
                                        <p:strVal val="visible"/>
                                      </p:to>
                                    </p:set>
                                    <p:animEffect transition="in" filter="fade">
                                      <p:cBhvr>
                                        <p:cTn id="157" dur="2000"/>
                                        <p:tgtEl>
                                          <p:spTgt spid="3">
                                            <p:txEl>
                                              <p:pRg st="22" end="22"/>
                                            </p:txEl>
                                          </p:spTgt>
                                        </p:tgtEl>
                                      </p:cBhvr>
                                    </p:animEffect>
                                    <p:anim calcmode="lin" valueType="num">
                                      <p:cBhvr>
                                        <p:cTn id="158" dur="2000" fill="hold"/>
                                        <p:tgtEl>
                                          <p:spTgt spid="3">
                                            <p:txEl>
                                              <p:pRg st="22" end="22"/>
                                            </p:txEl>
                                          </p:spTgt>
                                        </p:tgtEl>
                                        <p:attrNameLst>
                                          <p:attrName>style.rotation</p:attrName>
                                        </p:attrNameLst>
                                      </p:cBhvr>
                                      <p:tavLst>
                                        <p:tav tm="0">
                                          <p:val>
                                            <p:fltVal val="720"/>
                                          </p:val>
                                        </p:tav>
                                        <p:tav tm="100000">
                                          <p:val>
                                            <p:fltVal val="0"/>
                                          </p:val>
                                        </p:tav>
                                      </p:tavLst>
                                    </p:anim>
                                    <p:anim calcmode="lin" valueType="num">
                                      <p:cBhvr>
                                        <p:cTn id="159" dur="2000" fill="hold"/>
                                        <p:tgtEl>
                                          <p:spTgt spid="3">
                                            <p:txEl>
                                              <p:pRg st="22" end="22"/>
                                            </p:txEl>
                                          </p:spTgt>
                                        </p:tgtEl>
                                        <p:attrNameLst>
                                          <p:attrName>ppt_h</p:attrName>
                                        </p:attrNameLst>
                                      </p:cBhvr>
                                      <p:tavLst>
                                        <p:tav tm="0">
                                          <p:val>
                                            <p:fltVal val="0"/>
                                          </p:val>
                                        </p:tav>
                                        <p:tav tm="100000">
                                          <p:val>
                                            <p:strVal val="#ppt_h"/>
                                          </p:val>
                                        </p:tav>
                                      </p:tavLst>
                                    </p:anim>
                                    <p:anim calcmode="lin" valueType="num">
                                      <p:cBhvr>
                                        <p:cTn id="160" dur="2000" fill="hold"/>
                                        <p:tgtEl>
                                          <p:spTgt spid="3">
                                            <p:txEl>
                                              <p:pRg st="22" end="2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00166" y="357167"/>
            <a:ext cx="6215105" cy="1000132"/>
          </a:xfrm>
          <a:prstGeom prst="rect">
            <a:avLst/>
          </a:prstGeom>
          <a:noFill/>
        </p:spPr>
        <p:txBody>
          <a:bodyPr wrap="none" lIns="91440" tIns="45720" rIns="91440" bIns="45720">
            <a:prstTxWarp prst="textChevronInverted">
              <a:avLst/>
            </a:prstTxWarp>
            <a:spAutoFit/>
          </a:bodyPr>
          <a:lstStyle/>
          <a:p>
            <a:pPr algn="ctr"/>
            <a:r>
              <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Природные ресурсы</a:t>
            </a:r>
            <a:endParaRPr lang="ru-RU"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3" name="TextBox 2"/>
          <p:cNvSpPr txBox="1"/>
          <p:nvPr/>
        </p:nvSpPr>
        <p:spPr>
          <a:xfrm>
            <a:off x="1428728" y="1571612"/>
            <a:ext cx="6286544" cy="3539430"/>
          </a:xfrm>
          <a:prstGeom prst="rect">
            <a:avLst/>
          </a:prstGeom>
          <a:noFill/>
        </p:spPr>
        <p:txBody>
          <a:bodyPr wrap="square" numCol="2" rtlCol="0">
            <a:spAutoFit/>
          </a:bodyPr>
          <a:lstStyle/>
          <a:p>
            <a:pPr>
              <a:buFont typeface="Wingdings" pitchFamily="2" charset="2"/>
              <a:buChar char="ü"/>
            </a:pPr>
            <a:r>
              <a:rPr lang="ru-RU" dirty="0" smtClean="0">
                <a:solidFill>
                  <a:srgbClr val="FF0000"/>
                </a:solidFill>
              </a:rPr>
              <a:t> </a:t>
            </a:r>
            <a:r>
              <a:rPr lang="ru-RU" sz="2800" b="1" i="1" dirty="0" smtClean="0">
                <a:solidFill>
                  <a:srgbClr val="FF0000"/>
                </a:solidFill>
              </a:rPr>
              <a:t>Лесные</a:t>
            </a:r>
          </a:p>
          <a:p>
            <a:pPr>
              <a:buFont typeface="Wingdings" pitchFamily="2" charset="2"/>
              <a:buChar char="ü"/>
            </a:pPr>
            <a:r>
              <a:rPr lang="ru-RU" sz="2800" b="1" i="1" dirty="0" smtClean="0">
                <a:solidFill>
                  <a:srgbClr val="FF0000"/>
                </a:solidFill>
              </a:rPr>
              <a:t>Водные</a:t>
            </a:r>
          </a:p>
          <a:p>
            <a:pPr>
              <a:buFont typeface="Wingdings" pitchFamily="2" charset="2"/>
              <a:buChar char="ü"/>
            </a:pPr>
            <a:r>
              <a:rPr lang="ru-RU" sz="2800" b="1" i="1" dirty="0" err="1" smtClean="0">
                <a:solidFill>
                  <a:srgbClr val="FF0000"/>
                </a:solidFill>
              </a:rPr>
              <a:t>Гидроэнергети-ческие</a:t>
            </a:r>
            <a:endParaRPr lang="ru-RU" sz="2800" b="1" i="1" dirty="0" smtClean="0">
              <a:solidFill>
                <a:srgbClr val="FF0000"/>
              </a:solidFill>
            </a:endParaRPr>
          </a:p>
          <a:p>
            <a:pPr>
              <a:buFont typeface="Wingdings" pitchFamily="2" charset="2"/>
              <a:buChar char="ü"/>
            </a:pPr>
            <a:r>
              <a:rPr lang="ru-RU" sz="2800" b="1" i="1" dirty="0" smtClean="0">
                <a:solidFill>
                  <a:srgbClr val="FF0000"/>
                </a:solidFill>
              </a:rPr>
              <a:t>Бурый и каменный уголь</a:t>
            </a:r>
          </a:p>
          <a:p>
            <a:pPr>
              <a:buFont typeface="Wingdings" pitchFamily="2" charset="2"/>
              <a:buChar char="ü"/>
            </a:pPr>
            <a:r>
              <a:rPr lang="ru-RU" sz="2800" b="1" i="1" dirty="0" smtClean="0">
                <a:solidFill>
                  <a:srgbClr val="FF0000"/>
                </a:solidFill>
              </a:rPr>
              <a:t>Руды: медные, никелевые, алюминиевые, оловянные, кобальтовые, молибденовые, железные.</a:t>
            </a:r>
          </a:p>
          <a:p>
            <a:pPr>
              <a:buFont typeface="Wingdings" pitchFamily="2" charset="2"/>
              <a:buChar char="ü"/>
            </a:pPr>
            <a:r>
              <a:rPr lang="ru-RU" sz="2800" b="1" i="1" dirty="0" smtClean="0">
                <a:solidFill>
                  <a:srgbClr val="FF0000"/>
                </a:solidFill>
              </a:rPr>
              <a:t>Золото</a:t>
            </a:r>
          </a:p>
          <a:p>
            <a:pPr>
              <a:buFont typeface="Wingdings" pitchFamily="2" charset="2"/>
              <a:buChar char="ü"/>
            </a:pPr>
            <a:r>
              <a:rPr lang="ru-RU" sz="2800" b="1" i="1" dirty="0" smtClean="0">
                <a:solidFill>
                  <a:srgbClr val="FF0000"/>
                </a:solidFill>
              </a:rPr>
              <a:t>Графит</a:t>
            </a:r>
          </a:p>
          <a:p>
            <a:pPr>
              <a:buFont typeface="Wingdings" pitchFamily="2" charset="2"/>
              <a:buChar char="ü"/>
            </a:pPr>
            <a:r>
              <a:rPr lang="ru-RU" sz="2800" b="1" i="1" dirty="0" smtClean="0">
                <a:solidFill>
                  <a:srgbClr val="FF0000"/>
                </a:solidFill>
              </a:rPr>
              <a:t>Пушной зверь</a:t>
            </a:r>
            <a:endParaRPr lang="ru-RU" sz="2800" b="1"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in-pic" descr="Картинка 16 из 235">
            <a:hlinkClick r:id="rId2" tgtFrame="_blank"/>
          </p:cNvPr>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ctrTitle"/>
          </p:nvPr>
        </p:nvSpPr>
        <p:spPr>
          <a:xfrm>
            <a:off x="428596" y="0"/>
            <a:ext cx="7772400" cy="1470025"/>
          </a:xfrm>
        </p:spPr>
        <p:txBody>
          <a:bodyPr>
            <a:prstTxWarp prst="textDeflate">
              <a:avLst/>
            </a:prstTxWarp>
          </a:bodyPr>
          <a:lstStyle/>
          <a:p>
            <a:r>
              <a:rPr lang="ru-RU" dirty="0" smtClean="0">
                <a:solidFill>
                  <a:schemeClr val="tx2">
                    <a:lumMod val="60000"/>
                    <a:lumOff val="40000"/>
                  </a:schemeClr>
                </a:solidFill>
              </a:rPr>
              <a:t>Население</a:t>
            </a:r>
            <a:endParaRPr lang="ru-RU" dirty="0">
              <a:solidFill>
                <a:schemeClr val="tx2">
                  <a:lumMod val="60000"/>
                  <a:lumOff val="40000"/>
                </a:schemeClr>
              </a:solidFill>
            </a:endParaRPr>
          </a:p>
        </p:txBody>
      </p:sp>
      <p:sp>
        <p:nvSpPr>
          <p:cNvPr id="3" name="Подзаголовок 2"/>
          <p:cNvSpPr>
            <a:spLocks noGrp="1"/>
          </p:cNvSpPr>
          <p:nvPr>
            <p:ph type="subTitle" idx="1"/>
          </p:nvPr>
        </p:nvSpPr>
        <p:spPr>
          <a:xfrm>
            <a:off x="357158" y="1500174"/>
            <a:ext cx="8358246" cy="5072098"/>
          </a:xfrm>
        </p:spPr>
        <p:txBody>
          <a:bodyPr>
            <a:normAutofit fontScale="77500" lnSpcReduction="20000"/>
          </a:bodyPr>
          <a:lstStyle/>
          <a:p>
            <a:r>
              <a:rPr lang="ru-RU" dirty="0" smtClean="0">
                <a:solidFill>
                  <a:srgbClr val="FF0000"/>
                </a:solidFill>
              </a:rPr>
              <a:t>Территориальная площадь Восточной Сибири - около 7,2 миллиона квадратных километров. Восточная Сибирь слабо заселена и испытывает острый недостаток в трудовых ресурсах. Из 7миллионов человек свыше 57% проживает в городах. Население размещено неравномерно. Основная его масса сосредоточена преимущественно в южной части района. Средняя плотность составляет чуть выше двух человек на 1 квадратный километр, а на севере   всего 1 </a:t>
            </a:r>
            <a:r>
              <a:rPr lang="ru-RU" dirty="0" smtClean="0">
                <a:solidFill>
                  <a:srgbClr val="2907B9"/>
                </a:solidFill>
              </a:rPr>
              <a:t>человек на 100 квадратных километров. Коренные жители Восточной Сибири – буряты , тувинцы, хакасы, эвенки, эвены, </a:t>
            </a:r>
            <a:r>
              <a:rPr lang="ru-RU" dirty="0" err="1" smtClean="0">
                <a:solidFill>
                  <a:srgbClr val="2907B9"/>
                </a:solidFill>
              </a:rPr>
              <a:t>долганцы</a:t>
            </a:r>
            <a:r>
              <a:rPr lang="ru-RU" dirty="0" smtClean="0">
                <a:solidFill>
                  <a:srgbClr val="2907B9"/>
                </a:solidFill>
              </a:rPr>
              <a:t>. Население увеличивается не только за счет естественного прироста, но главным образом за счет его притока из Европейской части страны. На данный момент основным населением района являются русские. Коренные же жители расположились в основном, в автономных республиках и </a:t>
            </a:r>
            <a:r>
              <a:rPr lang="ru-RU" dirty="0">
                <a:solidFill>
                  <a:srgbClr val="2907B9"/>
                </a:solidFill>
              </a:rPr>
              <a:t>областях.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from="(-#ppt_w/2)" to="(#ppt_x)" calcmode="lin" valueType="num">
                                      <p:cBhvr>
                                        <p:cTn id="12" dur="600" fill="hold">
                                          <p:stCondLst>
                                            <p:cond delay="0"/>
                                          </p:stCondLst>
                                        </p:cTn>
                                        <p:tgtEl>
                                          <p:spTgt spid="3">
                                            <p:txEl>
                                              <p:pRg st="0" end="0"/>
                                            </p:txEl>
                                          </p:spTgt>
                                        </p:tgtEl>
                                        <p:attrNameLst>
                                          <p:attrName>ppt_x</p:attrName>
                                        </p:attrNameLst>
                                      </p:cBhvr>
                                    </p:anim>
                                    <p:anim from="0" to="-1.0" calcmode="lin" valueType="num">
                                      <p:cBhvr>
                                        <p:cTn id="13" dur="200" decel="50000" autoRev="1" fill="hold">
                                          <p:stCondLst>
                                            <p:cond delay="600"/>
                                          </p:stCondLst>
                                        </p:cTn>
                                        <p:tgtEl>
                                          <p:spTgt spid="3">
                                            <p:txEl>
                                              <p:pRg st="0" end="0"/>
                                            </p:txEl>
                                          </p:spTgt>
                                        </p:tgtEl>
                                        <p:attrNameLst>
                                          <p:attrName>xshear</p:attrName>
                                        </p:attrNameLst>
                                      </p:cBhvr>
                                    </p:anim>
                                    <p:animScale>
                                      <p:cBhvr>
                                        <p:cTn id="14" dur="200" decel="100000" autoRev="1" fill="hold">
                                          <p:stCondLst>
                                            <p:cond delay="600"/>
                                          </p:stCondLst>
                                        </p:cTn>
                                        <p:tgtEl>
                                          <p:spTgt spid="3">
                                            <p:txEl>
                                              <p:pRg st="0" end="0"/>
                                            </p:txEl>
                                          </p:spTgt>
                                        </p:tgtEl>
                                      </p:cBhvr>
                                      <p:from x="100000" y="100000"/>
                                      <p:to x="80000" y="100000"/>
                                    </p:animScale>
                                    <p:anim by="(#ppt_h/3+#ppt_w*0.1)" calcmode="lin" valueType="num">
                                      <p:cBhvr additive="sum">
                                        <p:cTn id="15" dur="200" decel="100000" autoRev="1" fill="hold">
                                          <p:stCondLst>
                                            <p:cond delay="600"/>
                                          </p:stCondLst>
                                        </p:cTn>
                                        <p:tgtEl>
                                          <p:spTgt spid="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1">
            <a:schemeClr val="accent2"/>
          </a:lnRef>
          <a:fillRef idx="3">
            <a:schemeClr val="accent2"/>
          </a:fillRef>
          <a:effectRef idx="2">
            <a:schemeClr val="accent2"/>
          </a:effectRef>
          <a:fontRef idx="minor">
            <a:schemeClr val="lt1"/>
          </a:fontRef>
        </p:style>
        <p:txBody>
          <a:bodyPr>
            <a:prstTxWarp prst="textPlain">
              <a:avLst/>
            </a:prstTxWarp>
            <a:scene3d>
              <a:camera prst="orthographicFront"/>
              <a:lightRig rig="glow" dir="tl">
                <a:rot lat="0" lon="0" rev="5400000"/>
              </a:lightRig>
            </a:scene3d>
            <a:sp3d contourW="12700">
              <a:bevelT w="25400" h="25400"/>
              <a:contourClr>
                <a:schemeClr val="accent6">
                  <a:shade val="73000"/>
                </a:schemeClr>
              </a:contourClr>
            </a:sp3d>
          </a:bodyPr>
          <a:lstStyle/>
          <a:p>
            <a:r>
              <a:rPr lang="ru-RU"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Отрасли специализации</a:t>
            </a:r>
            <a:endParaRPr lang="ru-RU"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Содержимое 2"/>
          <p:cNvSpPr>
            <a:spLocks noGrp="1"/>
          </p:cNvSpPr>
          <p:nvPr>
            <p:ph idx="1"/>
          </p:nvPr>
        </p:nvSpPr>
        <p:spPr/>
        <p:txBody>
          <a:bodyPr>
            <a:normAutofit/>
          </a:bodyPr>
          <a:lstStyle/>
          <a:p>
            <a:r>
              <a:rPr lang="ru-RU" dirty="0" smtClean="0">
                <a:solidFill>
                  <a:srgbClr val="8A4879"/>
                </a:solidFill>
              </a:rPr>
              <a:t>Специализируются </a:t>
            </a:r>
            <a:r>
              <a:rPr lang="ru-RU" dirty="0">
                <a:solidFill>
                  <a:srgbClr val="8A4879"/>
                </a:solidFill>
              </a:rPr>
              <a:t>на производстве топлива и энергоемкой продукции</a:t>
            </a:r>
            <a:r>
              <a:rPr lang="ru-RU" dirty="0" smtClean="0">
                <a:solidFill>
                  <a:srgbClr val="8A4879"/>
                </a:solidFill>
              </a:rPr>
              <a:t>.</a:t>
            </a:r>
          </a:p>
          <a:p>
            <a:r>
              <a:rPr lang="ru-RU" dirty="0" smtClean="0">
                <a:solidFill>
                  <a:srgbClr val="8A4879"/>
                </a:solidFill>
              </a:rPr>
              <a:t> Развиты горнодобывающая, цветная </a:t>
            </a:r>
            <a:r>
              <a:rPr lang="ru-RU" dirty="0">
                <a:solidFill>
                  <a:srgbClr val="8A4879"/>
                </a:solidFill>
              </a:rPr>
              <a:t>металлургия, </a:t>
            </a:r>
            <a:r>
              <a:rPr lang="ru-RU" dirty="0" smtClean="0">
                <a:solidFill>
                  <a:srgbClr val="8A4879"/>
                </a:solidFill>
              </a:rPr>
              <a:t>химическая</a:t>
            </a:r>
            <a:r>
              <a:rPr lang="ru-RU" dirty="0">
                <a:solidFill>
                  <a:srgbClr val="8A4879"/>
                </a:solidFill>
              </a:rPr>
              <a:t>, лесная </a:t>
            </a:r>
            <a:r>
              <a:rPr lang="ru-RU" dirty="0" smtClean="0">
                <a:solidFill>
                  <a:srgbClr val="8A4879"/>
                </a:solidFill>
              </a:rPr>
              <a:t>промышленность, электроэнергетика.</a:t>
            </a:r>
          </a:p>
          <a:p>
            <a:r>
              <a:rPr lang="ru-RU" dirty="0" smtClean="0">
                <a:solidFill>
                  <a:srgbClr val="8A4879"/>
                </a:solidFill>
              </a:rPr>
              <a:t> </a:t>
            </a:r>
            <a:r>
              <a:rPr lang="ru-RU" dirty="0">
                <a:solidFill>
                  <a:srgbClr val="8A4879"/>
                </a:solidFill>
              </a:rPr>
              <a:t>Сельское </a:t>
            </a:r>
            <a:r>
              <a:rPr lang="ru-RU" dirty="0" smtClean="0">
                <a:solidFill>
                  <a:srgbClr val="8A4879"/>
                </a:solidFill>
              </a:rPr>
              <a:t>хозяйство: оленеводство, звероводство.</a:t>
            </a:r>
            <a:endParaRPr lang="ru-RU" dirty="0">
              <a:solidFill>
                <a:srgbClr val="8A487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48" presetClass="entr" presetSubtype="0" accel="50000"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9"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8" presetClass="entr" presetSubtype="0" accel="5000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7"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8"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9" dur="10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8" presetClass="entr" presetSubtype="0" accel="5000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5"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TotalTime>
  <Words>301</Words>
  <Application>Microsoft Office PowerPoint</Application>
  <PresentationFormat>Экран (4:3)</PresentationFormat>
  <Paragraphs>94</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Тема Office</vt:lpstr>
      <vt:lpstr>Восточная Сибирь</vt:lpstr>
      <vt:lpstr>Состав района</vt:lpstr>
      <vt:lpstr>Географическое положение</vt:lpstr>
      <vt:lpstr>Слайд 4</vt:lpstr>
      <vt:lpstr>Природные условия </vt:lpstr>
      <vt:lpstr>Поверхностные воды </vt:lpstr>
      <vt:lpstr>Слайд 7</vt:lpstr>
      <vt:lpstr>Население</vt:lpstr>
      <vt:lpstr>Отрасли специализации</vt:lpstr>
      <vt:lpstr>Наиболее популярные профессии</vt:lpstr>
      <vt:lpstr>Нефтепровод</vt:lpstr>
      <vt:lpstr>Металлообработка</vt:lpstr>
      <vt:lpstr>Слайд 13</vt:lpstr>
      <vt:lpstr>Слайд 14</vt:lpstr>
    </vt:vector>
  </TitlesOfParts>
  <Company>УСОШ</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Восточная Сибирь.</dc:title>
  <dc:creator>Ученик</dc:creator>
  <cp:lastModifiedBy>User5</cp:lastModifiedBy>
  <cp:revision>25</cp:revision>
  <dcterms:created xsi:type="dcterms:W3CDTF">2009-04-01T08:16:35Z</dcterms:created>
  <dcterms:modified xsi:type="dcterms:W3CDTF">2009-04-27T05:05:53Z</dcterms:modified>
</cp:coreProperties>
</file>