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57" r:id="rId4"/>
    <p:sldId id="259" r:id="rId5"/>
    <p:sldId id="260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Лабораторная работа № 9</a:t>
            </a:r>
            <a:br>
              <a:rPr lang="ru-RU" sz="4800" dirty="0" smtClean="0">
                <a:solidFill>
                  <a:srgbClr val="FFFF00"/>
                </a:solidFill>
              </a:rPr>
            </a:br>
            <a:r>
              <a:rPr lang="ru-RU" sz="4800" dirty="0" smtClean="0">
                <a:solidFill>
                  <a:srgbClr val="FFFF00"/>
                </a:solidFill>
              </a:rPr>
              <a:t>« Выяснение условия равновесия рычага»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«Дайте мне точку  опоры,  и  я  переверну  </a:t>
            </a:r>
            <a:r>
              <a:rPr 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</a:t>
            </a:r>
            <a:r>
              <a:rPr 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!»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Архимед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(278-212 гг. до н.э.)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Цель работы: </a:t>
            </a:r>
            <a:r>
              <a:rPr lang="ru-RU" sz="3200" b="1" dirty="0" smtClean="0">
                <a:solidFill>
                  <a:schemeClr val="tx1"/>
                </a:solidFill>
                <a:latin typeface="Bookman Old Style" pitchFamily="18" charset="0"/>
              </a:rPr>
              <a:t>проверить на опыте, при каком соотношении сил и их плеч рычаг находится в равновесии. Проверить на опыте правило моментов.</a:t>
            </a:r>
            <a:endParaRPr lang="ru-RU" sz="32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Приборы и материалы</a:t>
            </a:r>
            <a:r>
              <a:rPr lang="ru-RU" dirty="0" smtClean="0"/>
              <a:t>: </a:t>
            </a:r>
            <a:r>
              <a:rPr lang="ru-RU" b="1" dirty="0" smtClean="0"/>
              <a:t>рычаг на штативе, набор грузов, линейка, динамометр.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28625" y="871538"/>
          <a:ext cx="8415338" cy="5314950"/>
        </p:xfrm>
        <a:graphic>
          <a:graphicData uri="http://schemas.openxmlformats.org/presentationml/2006/ole">
            <p:oleObj spid="_x0000_s2050" name="Document" r:id="rId4" imgW="8979082" imgH="5715066" progId="Word.Document.8">
              <p:embed/>
            </p:oleObj>
          </a:graphicData>
        </a:graphic>
      </p:graphicFrame>
    </p:spTree>
  </p:cSld>
  <p:clrMapOvr>
    <a:masterClrMapping/>
  </p:clrMapOvr>
  <p:transition>
    <p:wipe dir="r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Тренировочные задания и вопросы: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Что представляет собой рычаг?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Что называют плечом силы?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Правило равновесия рычага: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Формула правила равновесия рычага: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ru-RU" dirty="0" smtClean="0"/>
              <a:t>Найдите ошибку на рисунке.</a:t>
            </a:r>
          </a:p>
          <a:p>
            <a:pPr marL="624078" indent="-514350">
              <a:buNone/>
            </a:pPr>
            <a:r>
              <a:rPr lang="ru-RU" dirty="0" smtClean="0"/>
              <a:t>                         </a:t>
            </a:r>
            <a:r>
              <a:rPr lang="en-US" i="1" dirty="0" smtClean="0"/>
              <a:t>l 1                   l 2</a:t>
            </a:r>
          </a:p>
          <a:p>
            <a:pPr marL="624078" indent="-514350">
              <a:buNone/>
            </a:pPr>
            <a:endParaRPr lang="en-US" i="1" dirty="0" smtClean="0"/>
          </a:p>
          <a:p>
            <a:pPr marL="624078" indent="-514350">
              <a:buNone/>
            </a:pPr>
            <a:r>
              <a:rPr lang="en-US" i="1" dirty="0" smtClean="0"/>
              <a:t>                </a:t>
            </a:r>
            <a:r>
              <a:rPr lang="en-US" b="1" dirty="0" smtClean="0"/>
              <a:t>F1                                          F2</a:t>
            </a:r>
            <a:endParaRPr lang="ru-RU" dirty="0" smtClean="0"/>
          </a:p>
          <a:p>
            <a:pPr marL="624078" indent="-514350" algn="ctr">
              <a:buNone/>
            </a:pPr>
            <a:r>
              <a:rPr lang="ru-RU" dirty="0" smtClean="0"/>
              <a:t>   </a:t>
            </a:r>
            <a:r>
              <a:rPr lang="en-US" dirty="0" smtClean="0"/>
              <a:t>F1=F2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00298" y="5143512"/>
            <a:ext cx="35719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178827" y="5464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787240" y="5429264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Равнобедренный треугольник 18"/>
          <p:cNvSpPr/>
          <p:nvPr/>
        </p:nvSpPr>
        <p:spPr>
          <a:xfrm>
            <a:off x="3143240" y="5143512"/>
            <a:ext cx="500066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000232" y="500063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215074" y="507207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11912"/>
          </a:xfrm>
        </p:spPr>
        <p:txBody>
          <a:bodyPr/>
          <a:lstStyle/>
          <a:p>
            <a:r>
              <a:rPr lang="ru-RU" sz="6000" dirty="0" smtClean="0"/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7406640" cy="350046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                                                                     :</a:t>
            </a:r>
          </a:p>
          <a:p>
            <a:r>
              <a:rPr lang="ru-RU" sz="4800" b="1" dirty="0" smtClean="0"/>
              <a:t>  </a:t>
            </a:r>
          </a:p>
          <a:p>
            <a:r>
              <a:rPr lang="ru-RU" sz="8000" b="1" dirty="0" smtClean="0">
                <a:solidFill>
                  <a:schemeClr val="tx1"/>
                </a:solidFill>
              </a:rPr>
              <a:t> §</a:t>
            </a:r>
            <a:r>
              <a:rPr lang="ru-RU" sz="8000" dirty="0" smtClean="0">
                <a:solidFill>
                  <a:schemeClr val="tx1"/>
                </a:solidFill>
              </a:rPr>
              <a:t> </a:t>
            </a:r>
            <a:r>
              <a:rPr lang="ru-RU" sz="8000" b="1" dirty="0" smtClean="0">
                <a:solidFill>
                  <a:schemeClr val="tx1"/>
                </a:solidFill>
              </a:rPr>
              <a:t>22, </a:t>
            </a:r>
            <a:r>
              <a:rPr lang="ru-RU" sz="8000" b="1" smtClean="0">
                <a:solidFill>
                  <a:schemeClr val="tx1"/>
                </a:solidFill>
              </a:rPr>
              <a:t>упр.8 (1).</a:t>
            </a:r>
            <a:endParaRPr lang="ru-RU" sz="4800" b="1" dirty="0" smtClean="0"/>
          </a:p>
          <a:p>
            <a:endParaRPr lang="ru-RU" sz="4800" b="1" dirty="0" smtClean="0"/>
          </a:p>
          <a:p>
            <a:endParaRPr lang="ru-RU" sz="48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ZA1027808810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3500438"/>
            <a:ext cx="3143272" cy="2928958"/>
          </a:xfrm>
          <a:prstGeom prst="rect">
            <a:avLst/>
          </a:prstGeom>
        </p:spPr>
      </p:pic>
    </p:spTree>
  </p:cSld>
  <p:clrMapOvr>
    <a:masterClrMapping/>
  </p:clrMapOvr>
  <p:transition>
    <p:fade thruBlk="1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Ход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ru-RU" spc="-150" dirty="0" smtClean="0"/>
              <a:t>1. Прочитайте  в учебнике на странице 169 .</a:t>
            </a:r>
          </a:p>
          <a:p>
            <a:pPr marL="624078" indent="-514350">
              <a:buNone/>
            </a:pPr>
            <a:r>
              <a:rPr lang="ru-RU" spc="-150" dirty="0" smtClean="0"/>
              <a:t>2. Начертите таблицу измерений и вычислений в  лабораторную тетрадь.</a:t>
            </a:r>
          </a:p>
          <a:p>
            <a:pPr marL="624078" indent="-514350">
              <a:buNone/>
            </a:pPr>
            <a:r>
              <a:rPr lang="ru-RU" spc="-150" dirty="0" smtClean="0"/>
              <a:t>3. Заполните таблицу, выполняя соответствующие задания.</a:t>
            </a:r>
          </a:p>
          <a:p>
            <a:pPr marL="624078" indent="-514350">
              <a:buNone/>
            </a:pPr>
            <a:r>
              <a:rPr lang="ru-RU" spc="-150" dirty="0" smtClean="0"/>
              <a:t>4. Если вы успешно справились с  заданием,  </a:t>
            </a:r>
            <a:r>
              <a:rPr lang="ru-RU" spc="-150" smtClean="0"/>
              <a:t>сделайте вывод.</a:t>
            </a:r>
            <a:endParaRPr lang="ru-RU" spc="-150" dirty="0" smtClean="0"/>
          </a:p>
          <a:p>
            <a:pPr marL="624078" indent="-514350">
              <a:buNone/>
            </a:pPr>
            <a:r>
              <a:rPr lang="ru-RU" spc="-150" dirty="0" smtClean="0"/>
              <a:t>В выводе запишите, подтверждают ли ваши опыты правило равновесия рычага.</a:t>
            </a:r>
          </a:p>
          <a:p>
            <a:pPr marL="624078" indent="-514350">
              <a:buNone/>
            </a:pPr>
            <a:r>
              <a:rPr lang="ru-RU" spc="-150" dirty="0" smtClean="0"/>
              <a:t>5. Если позволяет время, выполните дополнительное задание. </a:t>
            </a:r>
          </a:p>
          <a:p>
            <a:pPr marL="624078" indent="-514350" algn="ctr">
              <a:buNone/>
            </a:pPr>
            <a:r>
              <a:rPr lang="ru-RU" sz="4000" spc="-150" dirty="0" smtClean="0"/>
              <a:t>Успехов!</a:t>
            </a:r>
          </a:p>
          <a:p>
            <a:pPr marL="624078" indent="-514350">
              <a:buAutoNum type="arabicPeriod"/>
            </a:pPr>
            <a:endParaRPr lang="ru-RU" spc="-150" dirty="0"/>
          </a:p>
        </p:txBody>
      </p:sp>
    </p:spTree>
  </p:cSld>
  <p:clrMapOvr>
    <a:masterClrMapping/>
  </p:clrMapOvr>
  <p:transition>
    <p:wedge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14357"/>
            <a:ext cx="8458200" cy="315755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урок!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</TotalTime>
  <Words>190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Городская</vt:lpstr>
      <vt:lpstr>Document</vt:lpstr>
      <vt:lpstr>Лабораторная работа № 9 « Выяснение условия равновесия рычага»</vt:lpstr>
      <vt:lpstr>Слайд 2</vt:lpstr>
      <vt:lpstr>Цель работы: проверить на опыте, при каком соотношении сил и их плеч рычаг находится в равновесии. Проверить на опыте правило моментов.</vt:lpstr>
      <vt:lpstr>Слайд 4</vt:lpstr>
      <vt:lpstr>Тренировочные задания и вопросы: </vt:lpstr>
      <vt:lpstr>Домашнее задание:       </vt:lpstr>
      <vt:lpstr>Ход работы: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 9 « Выяснение условия равновесия рычага»</dc:title>
  <dc:creator>мама</dc:creator>
  <cp:lastModifiedBy>Мама</cp:lastModifiedBy>
  <cp:revision>26</cp:revision>
  <dcterms:created xsi:type="dcterms:W3CDTF">2010-04-04T14:49:12Z</dcterms:created>
  <dcterms:modified xsi:type="dcterms:W3CDTF">2014-09-17T07:55:37Z</dcterms:modified>
</cp:coreProperties>
</file>