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345" autoAdjust="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AEA7-45AA-419F-828B-224A23DBB755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E37-3CF2-4FFE-820E-C04BD5CD7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AEA7-45AA-419F-828B-224A23DBB755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E37-3CF2-4FFE-820E-C04BD5CD7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AEA7-45AA-419F-828B-224A23DBB755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E37-3CF2-4FFE-820E-C04BD5CD7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AEA7-45AA-419F-828B-224A23DBB755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E37-3CF2-4FFE-820E-C04BD5CD7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AEA7-45AA-419F-828B-224A23DBB755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E37-3CF2-4FFE-820E-C04BD5CD7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AEA7-45AA-419F-828B-224A23DBB755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E37-3CF2-4FFE-820E-C04BD5CD7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AEA7-45AA-419F-828B-224A23DBB755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E37-3CF2-4FFE-820E-C04BD5CD7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AEA7-45AA-419F-828B-224A23DBB755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E37-3CF2-4FFE-820E-C04BD5CD7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AEA7-45AA-419F-828B-224A23DBB755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E37-3CF2-4FFE-820E-C04BD5CD7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AEA7-45AA-419F-828B-224A23DBB755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E37-3CF2-4FFE-820E-C04BD5CD73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FAEA7-45AA-419F-828B-224A23DBB755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E3EBE37-3CF2-4FFE-820E-C04BD5CD73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4FAEA7-45AA-419F-828B-224A23DBB755}" type="datetimeFigureOut">
              <a:rPr lang="ru-RU" smtClean="0"/>
              <a:pPr/>
              <a:t>05.03.2012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3EBE37-3CF2-4FFE-820E-C04BD5CD73E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xage.ru/comments.php?id=659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719"/>
            <a:ext cx="9144000" cy="69037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851648" cy="5829328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>
                <a:solidFill>
                  <a:srgbClr val="FF0000"/>
                </a:solidFill>
                <a:latin typeface="Gabriola" pitchFamily="82" charset="0"/>
                <a:hlinkClick r:id="rId3"/>
              </a:rPr>
              <a:t/>
            </a:r>
            <a:br>
              <a:rPr lang="ru-RU" sz="9600" dirty="0" smtClean="0">
                <a:solidFill>
                  <a:srgbClr val="FF0000"/>
                </a:solidFill>
                <a:latin typeface="Gabriola" pitchFamily="82" charset="0"/>
                <a:hlinkClick r:id="rId3"/>
              </a:rPr>
            </a:br>
            <a:r>
              <a:rPr lang="ru-RU" sz="9600" dirty="0" smtClean="0">
                <a:solidFill>
                  <a:srgbClr val="FF0000"/>
                </a:solidFill>
                <a:latin typeface="Gabriola" pitchFamily="82" charset="0"/>
                <a:hlinkClick r:id="rId3"/>
              </a:rPr>
              <a:t/>
            </a:r>
            <a:br>
              <a:rPr lang="ru-RU" sz="9600" dirty="0" smtClean="0">
                <a:solidFill>
                  <a:srgbClr val="FF0000"/>
                </a:solidFill>
                <a:latin typeface="Gabriola" pitchFamily="82" charset="0"/>
                <a:hlinkClick r:id="rId3"/>
              </a:rPr>
            </a:br>
            <a:r>
              <a:rPr lang="ru-RU" sz="9600" dirty="0" smtClean="0">
                <a:solidFill>
                  <a:srgbClr val="FF0000"/>
                </a:solidFill>
                <a:latin typeface="Gabriola" pitchFamily="82" charset="0"/>
                <a:hlinkClick r:id="rId3"/>
              </a:rPr>
              <a:t/>
            </a:r>
            <a:br>
              <a:rPr lang="ru-RU" sz="9600" dirty="0" smtClean="0">
                <a:solidFill>
                  <a:srgbClr val="FF0000"/>
                </a:solidFill>
                <a:latin typeface="Gabriola" pitchFamily="82" charset="0"/>
                <a:hlinkClick r:id="rId3"/>
              </a:rPr>
            </a:br>
            <a:r>
              <a:rPr lang="ru-RU" sz="9600" dirty="0" smtClean="0">
                <a:solidFill>
                  <a:srgbClr val="FF0000"/>
                </a:solidFill>
                <a:latin typeface="Gabriola" pitchFamily="82" charset="0"/>
                <a:hlinkClick r:id="rId3"/>
              </a:rPr>
              <a:t/>
            </a:r>
            <a:br>
              <a:rPr lang="ru-RU" sz="9600" dirty="0" smtClean="0">
                <a:solidFill>
                  <a:srgbClr val="FF0000"/>
                </a:solidFill>
                <a:latin typeface="Gabriola" pitchFamily="82" charset="0"/>
                <a:hlinkClick r:id="rId3"/>
              </a:rPr>
            </a:br>
            <a:r>
              <a:rPr lang="ru-RU" sz="9600" dirty="0" smtClean="0">
                <a:solidFill>
                  <a:srgbClr val="FF0000"/>
                </a:solidFill>
                <a:latin typeface="Gabriola" pitchFamily="82" charset="0"/>
                <a:hlinkClick r:id="rId3"/>
              </a:rPr>
              <a:t/>
            </a:r>
            <a:br>
              <a:rPr lang="ru-RU" sz="9600" dirty="0" smtClean="0">
                <a:solidFill>
                  <a:srgbClr val="FF0000"/>
                </a:solidFill>
                <a:latin typeface="Gabriola" pitchFamily="82" charset="0"/>
                <a:hlinkClick r:id="rId3"/>
              </a:rPr>
            </a:br>
            <a:r>
              <a:rPr lang="ru-RU" sz="9600" dirty="0" smtClean="0">
                <a:solidFill>
                  <a:srgbClr val="FF0000"/>
                </a:solidFill>
                <a:latin typeface="Gabriola" pitchFamily="82" charset="0"/>
                <a:hlinkClick r:id="rId3"/>
              </a:rPr>
              <a:t/>
            </a:r>
            <a:br>
              <a:rPr lang="ru-RU" sz="9600" dirty="0" smtClean="0">
                <a:solidFill>
                  <a:srgbClr val="FF0000"/>
                </a:solidFill>
                <a:latin typeface="Gabriola" pitchFamily="82" charset="0"/>
                <a:hlinkClick r:id="rId3"/>
              </a:rPr>
            </a:br>
            <a:r>
              <a:rPr lang="ru-RU" sz="9600" dirty="0" smtClean="0">
                <a:solidFill>
                  <a:srgbClr val="FF0000"/>
                </a:solidFill>
                <a:latin typeface="Gabriola" pitchFamily="82" charset="0"/>
                <a:hlinkClick r:id="rId3"/>
              </a:rPr>
              <a:t>20 самых необычных природных явлений</a:t>
            </a:r>
            <a:endParaRPr lang="ru-RU" sz="9600" dirty="0">
              <a:solidFill>
                <a:srgbClr val="FF0000"/>
              </a:solidFill>
              <a:latin typeface="Gabriola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120" y="65253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Impact" pitchFamily="34" charset="0"/>
              </a:rPr>
              <a:t>Огни святого </a:t>
            </a:r>
            <a:r>
              <a:rPr lang="ru-RU" dirty="0" err="1" smtClean="0">
                <a:solidFill>
                  <a:srgbClr val="92D050"/>
                </a:solidFill>
                <a:latin typeface="Impact" pitchFamily="34" charset="0"/>
              </a:rPr>
              <a:t>Эльма</a:t>
            </a:r>
            <a:endParaRPr lang="ru-RU" dirty="0">
              <a:solidFill>
                <a:srgbClr val="92D050"/>
              </a:solidFill>
              <a:latin typeface="Impact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653136"/>
            <a:ext cx="7848872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FFFF00"/>
                </a:solidFill>
                <a:latin typeface="Impact" pitchFamily="34" charset="0"/>
              </a:rPr>
              <a:t>Довольно распространенное явление, вызываемое повышенной напряженностью электрического поля перед грозой, во время грозы и сразу после. Первыми свидетелями этого явления были моряки, наблюдавшие огни святого </a:t>
            </a:r>
            <a:r>
              <a:rPr lang="ru-RU" sz="2000" dirty="0" err="1" smtClean="0">
                <a:solidFill>
                  <a:srgbClr val="FFFF00"/>
                </a:solidFill>
                <a:latin typeface="Impact" pitchFamily="34" charset="0"/>
              </a:rPr>
              <a:t>Эльма</a:t>
            </a:r>
            <a:r>
              <a:rPr lang="ru-RU" sz="2000" dirty="0" smtClean="0">
                <a:solidFill>
                  <a:srgbClr val="FFFF00"/>
                </a:solidFill>
                <a:latin typeface="Impact" pitchFamily="34" charset="0"/>
              </a:rPr>
              <a:t> на мачтах и других вертикальных заостренных предметах.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7524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Impact" pitchFamily="34" charset="0"/>
              </a:rPr>
              <a:t>Огненные вихри</a:t>
            </a:r>
            <a:endParaRPr lang="ru-RU" dirty="0">
              <a:solidFill>
                <a:srgbClr val="FFFF00"/>
              </a:solidFill>
              <a:latin typeface="Impact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869160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solidFill>
                  <a:srgbClr val="00B0F0"/>
                </a:solidFill>
                <a:latin typeface="Impact" pitchFamily="34" charset="0"/>
              </a:rPr>
              <a:t>частенько образуются при пожарах - могут возникать и над горящими стогами сена. </a:t>
            </a:r>
            <a:endParaRPr lang="ru-RU" sz="4000" dirty="0">
              <a:solidFill>
                <a:srgbClr val="00B0F0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1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Impact" pitchFamily="34" charset="0"/>
              </a:rPr>
              <a:t>Грибовидные облака</a:t>
            </a:r>
            <a:r>
              <a:rPr lang="ru-RU" dirty="0" smtClean="0"/>
              <a:t>.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157192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FFFF00"/>
                </a:solidFill>
                <a:latin typeface="Impact" pitchFamily="34" charset="0"/>
              </a:rPr>
              <a:t>Также образуются над местами с повышенной температурой - над лесными пожарами, например.</a:t>
            </a:r>
            <a:endParaRPr lang="ru-RU" sz="3200" dirty="0">
              <a:solidFill>
                <a:srgbClr val="FFFF00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Impact" pitchFamily="34" charset="0"/>
              </a:rPr>
              <a:t>Световые столбы</a:t>
            </a:r>
            <a:r>
              <a:rPr lang="ru-RU" dirty="0" smtClean="0"/>
              <a:t>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060848"/>
            <a:ext cx="8496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solidFill>
                  <a:srgbClr val="92D050"/>
                </a:solidFill>
                <a:latin typeface="Impact" pitchFamily="34" charset="0"/>
              </a:rPr>
              <a:t>Природа этих явлений схожа с условиями, вызывающих появление гало. </a:t>
            </a:r>
            <a:br>
              <a:rPr lang="ru-RU" sz="4000" dirty="0" smtClean="0">
                <a:solidFill>
                  <a:srgbClr val="92D050"/>
                </a:solidFill>
                <a:latin typeface="Impact" pitchFamily="34" charset="0"/>
              </a:rPr>
            </a:br>
            <a:endParaRPr lang="ru-RU" sz="4000" dirty="0">
              <a:solidFill>
                <a:srgbClr val="92D050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  <a:latin typeface="Impact" pitchFamily="34" charset="0"/>
              </a:rPr>
              <a:t>Алмазная пыль</a:t>
            </a:r>
            <a:endParaRPr lang="ru-RU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5157192"/>
            <a:ext cx="835292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>
                <a:solidFill>
                  <a:srgbClr val="FF0000"/>
                </a:solidFill>
                <a:latin typeface="Impact" pitchFamily="34" charset="0"/>
              </a:rPr>
              <a:t>Замороженные капельки воды, рассеивающие свет Солнца. </a:t>
            </a:r>
            <a:br>
              <a:rPr lang="ru-RU" sz="4400" dirty="0" smtClean="0">
                <a:solidFill>
                  <a:srgbClr val="FF0000"/>
                </a:solidFill>
                <a:latin typeface="Impact" pitchFamily="34" charset="0"/>
              </a:rPr>
            </a:br>
            <a:endParaRPr lang="ru-RU" sz="4400" dirty="0">
              <a:solidFill>
                <a:srgbClr val="FF0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rgbClr val="FFFF00"/>
                </a:solidFill>
                <a:latin typeface="Impact" pitchFamily="34" charset="0"/>
              </a:rPr>
              <a:t>Рыбные</a:t>
            </a:r>
            <a:r>
              <a:rPr lang="ru-RU" dirty="0" smtClean="0">
                <a:solidFill>
                  <a:srgbClr val="FFFF00"/>
                </a:solidFill>
                <a:latin typeface="Impact" pitchFamily="34" charset="0"/>
              </a:rPr>
              <a:t>, лягушачьи и другие дожди</a:t>
            </a:r>
            <a:r>
              <a:rPr lang="ru-RU" dirty="0" smtClean="0">
                <a:solidFill>
                  <a:srgbClr val="FFFF00"/>
                </a:solidFill>
              </a:rPr>
              <a:t>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653136"/>
            <a:ext cx="8136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FF0000"/>
                </a:solidFill>
                <a:latin typeface="Impact" pitchFamily="34" charset="0"/>
              </a:rPr>
              <a:t>Одна из гипотез, </a:t>
            </a:r>
            <a:r>
              <a:rPr lang="ru-RU" sz="3200" dirty="0" err="1" smtClean="0">
                <a:solidFill>
                  <a:srgbClr val="FF0000"/>
                </a:solidFill>
                <a:latin typeface="Impact" pitchFamily="34" charset="0"/>
              </a:rPr>
              <a:t>обьясняющих</a:t>
            </a:r>
            <a:r>
              <a:rPr lang="ru-RU" sz="3200" dirty="0" smtClean="0">
                <a:solidFill>
                  <a:srgbClr val="FF0000"/>
                </a:solidFill>
                <a:latin typeface="Impact" pitchFamily="34" charset="0"/>
              </a:rPr>
              <a:t> появления таких дождей - смерч, высасывающий близлежащие водоемы, и переносящее их содержимое на большие расстояния. </a:t>
            </a:r>
            <a:endParaRPr lang="ru-RU" sz="3200" dirty="0">
              <a:solidFill>
                <a:srgbClr val="FF0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algn="ctr"/>
            <a:r>
              <a:rPr lang="de-DE" sz="7200" dirty="0" err="1" smtClean="0">
                <a:solidFill>
                  <a:srgbClr val="FF0000"/>
                </a:solidFill>
              </a:rPr>
              <a:t>Virga</a:t>
            </a:r>
            <a:r>
              <a:rPr lang="de-DE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581128"/>
            <a:ext cx="84249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FFFF00"/>
                </a:solidFill>
                <a:latin typeface="Impact" pitchFamily="34" charset="0"/>
              </a:rPr>
              <a:t>Явление, возникающее при выпадении ледяных кристаллов из облаков, не долетающих до поверхности земли, испаряющихся по дороге.</a:t>
            </a:r>
            <a:endParaRPr lang="ru-RU" sz="3200" dirty="0">
              <a:solidFill>
                <a:srgbClr val="FFFF00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FFFF00"/>
                </a:solidFill>
                <a:latin typeface="Impact" pitchFamily="34" charset="0"/>
              </a:rPr>
              <a:t> Бора</a:t>
            </a:r>
            <a:endParaRPr lang="ru-RU" sz="7200" dirty="0">
              <a:solidFill>
                <a:srgbClr val="FFFF00"/>
              </a:solidFill>
              <a:latin typeface="Impact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157192"/>
            <a:ext cx="82809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00B0F0"/>
                </a:solidFill>
                <a:latin typeface="Impact" pitchFamily="34" charset="0"/>
              </a:rPr>
              <a:t>Ураганные ветры, имеющие много названий. Возникают при перемещении воздушных масс из верхних слоев в нижние</a:t>
            </a:r>
            <a:r>
              <a:rPr lang="ru-RU" sz="3200" dirty="0" smtClean="0">
                <a:latin typeface="Impact" pitchFamily="34" charset="0"/>
              </a:rPr>
              <a:t>. </a:t>
            </a:r>
            <a:endParaRPr lang="ru-RU" sz="3200" dirty="0">
              <a:latin typeface="Impac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437"/>
            <a:ext cx="9144000" cy="690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Impact" pitchFamily="34" charset="0"/>
              </a:rPr>
              <a:t>Огненная радуга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589240"/>
            <a:ext cx="75608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92D050"/>
                </a:solidFill>
                <a:latin typeface="Impact" pitchFamily="34" charset="0"/>
              </a:rPr>
              <a:t>Возникает при прохождении солнечных лучей </a:t>
            </a:r>
            <a:r>
              <a:rPr lang="ru-RU" sz="3200" dirty="0" err="1" smtClean="0">
                <a:solidFill>
                  <a:srgbClr val="92D050"/>
                </a:solidFill>
                <a:latin typeface="Impact" pitchFamily="34" charset="0"/>
              </a:rPr>
              <a:t>чере</a:t>
            </a:r>
            <a:r>
              <a:rPr lang="ru-RU" sz="3200" dirty="0" smtClean="0">
                <a:solidFill>
                  <a:srgbClr val="92D050"/>
                </a:solidFill>
                <a:latin typeface="Impact" pitchFamily="34" charset="0"/>
              </a:rPr>
              <a:t> высоко находящиеся облака. </a:t>
            </a:r>
            <a:endParaRPr lang="ru-RU" sz="3200" dirty="0">
              <a:solidFill>
                <a:srgbClr val="92D050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9037"/>
            <a:ext cx="9144000" cy="689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92D050"/>
                </a:solidFill>
                <a:latin typeface="Impact" pitchFamily="34" charset="0"/>
              </a:rPr>
              <a:t>Зеленый луч.</a:t>
            </a:r>
            <a:endParaRPr lang="ru-RU" dirty="0">
              <a:solidFill>
                <a:srgbClr val="92D050"/>
              </a:solidFill>
              <a:latin typeface="Impact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869160"/>
            <a:ext cx="83529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Impact" pitchFamily="34" charset="0"/>
              </a:rPr>
              <a:t>Чрезвычайно редкое явление, возникающее при закате или восходе Солнца.</a:t>
            </a:r>
            <a:br>
              <a:rPr lang="ru-RU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Impact" pitchFamily="34" charset="0"/>
              </a:rPr>
            </a:br>
            <a:endParaRPr lang="ru-RU" sz="4000" dirty="0">
              <a:solidFill>
                <a:schemeClr val="accent6">
                  <a:lumMod val="40000"/>
                  <a:lumOff val="60000"/>
                </a:schemeClr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501782"/>
            <a:ext cx="9143999" cy="7359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268760"/>
            <a:ext cx="7560840" cy="1584176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abriola" pitchFamily="82" charset="0"/>
              </a:rPr>
              <a:t>Лунная радуга</a:t>
            </a:r>
            <a:r>
              <a:rPr lang="ru-RU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sz="9600" dirty="0" smtClean="0"/>
              <a:t/>
            </a:r>
            <a:br>
              <a:rPr lang="ru-RU" sz="9600" dirty="0" smtClean="0"/>
            </a:br>
            <a:endParaRPr lang="ru-RU" sz="9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573016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FFFF00"/>
                </a:solidFill>
                <a:latin typeface="Impact" pitchFamily="34" charset="0"/>
              </a:rPr>
              <a:t>Мы почти привыкли к обычной радуге. Лунная радуга намного более редкое явление, чем радуга, которую видно при дневном освещении. Лунная радуга может появиться только в местах с повышенной влажностью и только тогда, когда Луна почти полная. На фото изображена лунная радуга на Камберлендском водопаде в Кентукки.</a:t>
            </a:r>
            <a:endParaRPr lang="ru-RU" sz="2400" dirty="0">
              <a:solidFill>
                <a:srgbClr val="FFFF00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Impact" pitchFamily="34" charset="0"/>
              </a:rPr>
              <a:t>Шаровая молния. </a:t>
            </a:r>
            <a:endParaRPr lang="ru-RU" dirty="0">
              <a:solidFill>
                <a:srgbClr val="FFFF00"/>
              </a:solidFill>
              <a:latin typeface="Impact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4797152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FF0000"/>
                </a:solidFill>
                <a:latin typeface="Impact" pitchFamily="34" charset="0"/>
              </a:rPr>
              <a:t>Существует много гипотез, объясняющих происхождение этих явлений, но ни одна пока не доказана. </a:t>
            </a:r>
            <a:endParaRPr lang="ru-RU" sz="3200" dirty="0">
              <a:solidFill>
                <a:srgbClr val="FF0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rPr>
              <a:t>Оптические вспышки и струи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Impact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653136"/>
            <a:ext cx="77048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FFC000"/>
                </a:solidFill>
                <a:latin typeface="Impact" pitchFamily="34" charset="0"/>
              </a:rPr>
              <a:t>Открыты только недавно из-за своего непродолжительного существования (меньше секунды). Возникают при появлении ураганов.</a:t>
            </a:r>
            <a:br>
              <a:rPr lang="ru-RU" sz="2800" dirty="0" smtClean="0">
                <a:solidFill>
                  <a:srgbClr val="FFC000"/>
                </a:solidFill>
                <a:latin typeface="Impact" pitchFamily="34" charset="0"/>
              </a:rPr>
            </a:br>
            <a:endParaRPr lang="ru-RU" sz="2800" dirty="0">
              <a:solidFill>
                <a:srgbClr val="FFC000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49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Impact" pitchFamily="34" charset="0"/>
              </a:rPr>
            </a:br>
            <a:r>
              <a:rPr lang="ru-RU" dirty="0" smtClean="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Impact" pitchFamily="34" charset="0"/>
              </a:rPr>
            </a:br>
            <a:r>
              <a:rPr lang="ru-RU" dirty="0" smtClean="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Impact" pitchFamily="34" charset="0"/>
              </a:rPr>
            </a:br>
            <a:r>
              <a:rPr lang="ru-RU" dirty="0" smtClean="0">
                <a:solidFill>
                  <a:srgbClr val="FFFF00"/>
                </a:solidFill>
                <a:latin typeface="Impact" pitchFamily="34" charset="0"/>
              </a:rPr>
              <a:t/>
            </a:r>
            <a:br>
              <a:rPr lang="ru-RU" dirty="0" smtClean="0">
                <a:solidFill>
                  <a:srgbClr val="FFFF00"/>
                </a:solidFill>
                <a:latin typeface="Impact" pitchFamily="34" charset="0"/>
              </a:rPr>
            </a:br>
            <a:r>
              <a:rPr lang="ru-RU" sz="107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Миражи</a:t>
            </a:r>
            <a:r>
              <a:rPr lang="ru-RU" sz="10700" dirty="0" smtClean="0"/>
              <a:t/>
            </a:r>
            <a:br>
              <a:rPr lang="ru-RU" sz="10700" dirty="0" smtClean="0"/>
            </a:br>
            <a:endParaRPr lang="ru-RU" sz="107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005064"/>
            <a:ext cx="83529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FFFF00"/>
                </a:solidFill>
                <a:latin typeface="Impact" pitchFamily="34" charset="0"/>
              </a:rPr>
              <a:t>Несмотря на свою распространенность, миражи всегда вызывают почти мистическое чувство удивления. Все мы знаем причину появление большинства миражей - перегретый воздух меняет свои оптические свойства, вызывая световые неоднородности, называемые миражами.</a:t>
            </a:r>
            <a:r>
              <a:rPr lang="ru-RU" sz="2800" dirty="0" smtClean="0">
                <a:solidFill>
                  <a:srgbClr val="002060"/>
                </a:solidFill>
                <a:latin typeface="Impact" pitchFamily="34" charset="0"/>
              </a:rPr>
              <a:t/>
            </a:r>
            <a:br>
              <a:rPr lang="ru-RU" sz="2800" dirty="0" smtClean="0">
                <a:solidFill>
                  <a:srgbClr val="002060"/>
                </a:solidFill>
                <a:latin typeface="Impact" pitchFamily="34" charset="0"/>
              </a:rPr>
            </a:br>
            <a:endParaRPr lang="ru-RU" sz="2800" dirty="0">
              <a:solidFill>
                <a:srgbClr val="002060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9163"/>
            <a:ext cx="9174220" cy="6995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Impact" pitchFamily="34" charset="0"/>
              </a:rPr>
              <a:t>Гало</a:t>
            </a:r>
            <a:endParaRPr lang="ru-RU" sz="8000" dirty="0">
              <a:solidFill>
                <a:schemeClr val="accent4">
                  <a:lumMod val="60000"/>
                  <a:lumOff val="40000"/>
                </a:schemeClr>
              </a:solidFill>
              <a:latin typeface="Impact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653136"/>
            <a:ext cx="871296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00B0F0"/>
                </a:solidFill>
                <a:latin typeface="Impact" pitchFamily="34" charset="0"/>
              </a:rPr>
              <a:t>Обычно гало возникают при повышенной влажности или сильном морозе - раньше гало считалось явлением свыше, и народ ожидал чего-то необычного</a:t>
            </a:r>
            <a:r>
              <a:rPr lang="ru-RU" dirty="0" smtClean="0">
                <a:solidFill>
                  <a:srgbClr val="00B0F0"/>
                </a:solidFill>
                <a:latin typeface="Impact" pitchFamily="34" charset="0"/>
              </a:rPr>
              <a:t>. </a:t>
            </a:r>
            <a:r>
              <a:rPr lang="ru-RU" dirty="0" smtClean="0">
                <a:latin typeface="Impact" pitchFamily="34" charset="0"/>
              </a:rPr>
              <a:t/>
            </a:r>
            <a:br>
              <a:rPr lang="ru-RU" dirty="0" smtClean="0">
                <a:latin typeface="Impact" pitchFamily="34" charset="0"/>
              </a:rPr>
            </a:br>
            <a:endParaRPr lang="ru-RU" dirty="0">
              <a:latin typeface="Impac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Impact" pitchFamily="34" charset="0"/>
              </a:rPr>
              <a:t>Пояс Венеры</a:t>
            </a:r>
            <a:endParaRPr lang="ru-RU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725144"/>
            <a:ext cx="89644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FFFF00"/>
                </a:solidFill>
                <a:latin typeface="Impact" pitchFamily="34" charset="0"/>
              </a:rPr>
              <a:t>Интересное оптическое явление, возникающее при условии запыленности атмосферы - необычный "пояс" между небом и горизонтом. </a:t>
            </a:r>
            <a:br>
              <a:rPr lang="ru-RU" sz="3200" dirty="0" smtClean="0">
                <a:solidFill>
                  <a:srgbClr val="FFFF00"/>
                </a:solidFill>
                <a:latin typeface="Impact" pitchFamily="34" charset="0"/>
              </a:rPr>
            </a:br>
            <a:endParaRPr lang="ru-RU" sz="3200" dirty="0">
              <a:solidFill>
                <a:srgbClr val="FFFF00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Impact" pitchFamily="34" charset="0"/>
              </a:rPr>
              <a:t>Жемчужные облака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013176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FFFF00"/>
                </a:solidFill>
                <a:latin typeface="Impact" pitchFamily="34" charset="0"/>
              </a:rPr>
              <a:t>Необычайно высоко находящиеся облака (около 10-12 км), становящиеся видимыми при заходе Солнца. </a:t>
            </a:r>
            <a:endParaRPr lang="ru-RU" sz="3200" dirty="0">
              <a:solidFill>
                <a:srgbClr val="FFFF00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Impact" pitchFamily="34" charset="0"/>
              </a:rPr>
              <a:t>Северное сияние</a:t>
            </a:r>
            <a:endParaRPr lang="ru-RU" dirty="0">
              <a:solidFill>
                <a:srgbClr val="FFFF00"/>
              </a:solidFill>
              <a:latin typeface="Impact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797152"/>
            <a:ext cx="784887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00B0F0"/>
                </a:solidFill>
                <a:latin typeface="Impact" pitchFamily="34" charset="0"/>
              </a:rPr>
              <a:t>Появляется при столкновении высокоэнергетических элементарных частиц при столкновении с ионосферой Земли.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Impact" pitchFamily="34" charset="0"/>
              </a:rPr>
              <a:t>Цветная Луна</a:t>
            </a:r>
            <a:endParaRPr lang="ru-RU" dirty="0">
              <a:solidFill>
                <a:srgbClr val="FFFF00"/>
              </a:solidFill>
              <a:latin typeface="Impact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365104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00B050"/>
                </a:solidFill>
                <a:latin typeface="Impact" pitchFamily="34" charset="0"/>
              </a:rPr>
              <a:t>При запыленности атмосферы, повышенной влажности или по другим причинам, Луна иногда выглядит окрашенной. Особенно необычна красная Луна. </a:t>
            </a:r>
            <a:br>
              <a:rPr lang="ru-RU" sz="3200" dirty="0" smtClean="0">
                <a:solidFill>
                  <a:srgbClr val="00B050"/>
                </a:solidFill>
                <a:latin typeface="Impact" pitchFamily="34" charset="0"/>
              </a:rPr>
            </a:br>
            <a:endParaRPr lang="ru-RU" sz="3200" dirty="0">
              <a:solidFill>
                <a:srgbClr val="00B050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720"/>
            <a:ext cx="9144000" cy="6903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dirty="0" smtClean="0"/>
              <a:t>. . </a:t>
            </a:r>
            <a:r>
              <a:rPr lang="ru-RU" dirty="0" smtClean="0">
                <a:solidFill>
                  <a:srgbClr val="FFC000"/>
                </a:solidFill>
                <a:latin typeface="Impact" pitchFamily="34" charset="0"/>
              </a:rPr>
              <a:t>Двояковыпуклые облака</a:t>
            </a:r>
            <a:endParaRPr lang="ru-RU" dirty="0">
              <a:solidFill>
                <a:srgbClr val="FFC000"/>
              </a:solidFill>
              <a:latin typeface="Impact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013176"/>
            <a:ext cx="860444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92D050"/>
                </a:solidFill>
                <a:latin typeface="Impact" pitchFamily="34" charset="0"/>
              </a:rPr>
              <a:t>Чрезвычайно редкое явление, появляющееся в основном перед ураганом. Открыты всего 30 лет назад. Называются еще </a:t>
            </a:r>
            <a:r>
              <a:rPr lang="ru-RU" sz="3200" dirty="0" err="1" smtClean="0">
                <a:solidFill>
                  <a:srgbClr val="92D050"/>
                </a:solidFill>
                <a:latin typeface="Impact" pitchFamily="34" charset="0"/>
              </a:rPr>
              <a:t>Mammatus</a:t>
            </a:r>
            <a:r>
              <a:rPr lang="ru-RU" sz="3200" dirty="0" smtClean="0">
                <a:solidFill>
                  <a:srgbClr val="92D050"/>
                </a:solidFill>
                <a:latin typeface="Impact" pitchFamily="34" charset="0"/>
              </a:rPr>
              <a:t> </a:t>
            </a:r>
            <a:r>
              <a:rPr lang="ru-RU" sz="3200" dirty="0" err="1" smtClean="0">
                <a:solidFill>
                  <a:srgbClr val="92D050"/>
                </a:solidFill>
                <a:latin typeface="Impact" pitchFamily="34" charset="0"/>
              </a:rPr>
              <a:t>clouds</a:t>
            </a:r>
            <a:r>
              <a:rPr lang="ru-RU" sz="3200" dirty="0" smtClean="0">
                <a:solidFill>
                  <a:srgbClr val="92D050"/>
                </a:solidFill>
                <a:latin typeface="Impact" pitchFamily="34" charset="0"/>
              </a:rPr>
              <a:t>. </a:t>
            </a:r>
            <a:br>
              <a:rPr lang="ru-RU" sz="3200" dirty="0" smtClean="0">
                <a:solidFill>
                  <a:srgbClr val="92D050"/>
                </a:solidFill>
                <a:latin typeface="Impact" pitchFamily="34" charset="0"/>
              </a:rPr>
            </a:br>
            <a:endParaRPr lang="ru-RU" sz="3200" dirty="0">
              <a:solidFill>
                <a:srgbClr val="92D050"/>
              </a:solidFill>
              <a:latin typeface="Impac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</TotalTime>
  <Words>449</Words>
  <Application>Microsoft Office PowerPoint</Application>
  <PresentationFormat>Экран (4:3)</PresentationFormat>
  <Paragraphs>41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      20 самых необычных природных явлений</vt:lpstr>
      <vt:lpstr>Лунная радуга.  </vt:lpstr>
      <vt:lpstr>    Миражи </vt:lpstr>
      <vt:lpstr>Гало</vt:lpstr>
      <vt:lpstr>Пояс Венеры</vt:lpstr>
      <vt:lpstr>Жемчужные облака </vt:lpstr>
      <vt:lpstr>Северное сияние</vt:lpstr>
      <vt:lpstr>Цветная Луна</vt:lpstr>
      <vt:lpstr>. . Двояковыпуклые облака</vt:lpstr>
      <vt:lpstr>Огни святого Эльма</vt:lpstr>
      <vt:lpstr>Огненные вихри</vt:lpstr>
      <vt:lpstr>Грибовидные облака.  </vt:lpstr>
      <vt:lpstr>Световые столбы.  </vt:lpstr>
      <vt:lpstr>Алмазная пыль</vt:lpstr>
      <vt:lpstr>Рыбные, лягушачьи и другие дожди.</vt:lpstr>
      <vt:lpstr>Virga.</vt:lpstr>
      <vt:lpstr> Бора</vt:lpstr>
      <vt:lpstr>Огненная радуга. </vt:lpstr>
      <vt:lpstr>Зеленый луч.</vt:lpstr>
      <vt:lpstr>Шаровая молния. </vt:lpstr>
      <vt:lpstr>Оптические вспышки и струи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 самых необычных природных явлений</dc:title>
  <dc:creator>-L-</dc:creator>
  <cp:lastModifiedBy>03</cp:lastModifiedBy>
  <cp:revision>14</cp:revision>
  <dcterms:created xsi:type="dcterms:W3CDTF">2011-05-19T17:50:25Z</dcterms:created>
  <dcterms:modified xsi:type="dcterms:W3CDTF">2012-03-05T11:37:22Z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324703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