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7" r:id="rId8"/>
    <p:sldId id="263" r:id="rId9"/>
    <p:sldId id="264" r:id="rId10"/>
    <p:sldId id="265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A602-1356-4C4E-A2C5-23C952ADA0DD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834C9-B660-440B-8B34-AF1919AE5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A602-1356-4C4E-A2C5-23C952ADA0DD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834C9-B660-440B-8B34-AF1919AE5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A602-1356-4C4E-A2C5-23C952ADA0DD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834C9-B660-440B-8B34-AF1919AE5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A602-1356-4C4E-A2C5-23C952ADA0DD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834C9-B660-440B-8B34-AF1919AE5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A602-1356-4C4E-A2C5-23C952ADA0DD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834C9-B660-440B-8B34-AF1919AE5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A602-1356-4C4E-A2C5-23C952ADA0DD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834C9-B660-440B-8B34-AF1919AE5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A602-1356-4C4E-A2C5-23C952ADA0DD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834C9-B660-440B-8B34-AF1919AE5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A602-1356-4C4E-A2C5-23C952ADA0DD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834C9-B660-440B-8B34-AF1919AE5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A602-1356-4C4E-A2C5-23C952ADA0DD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834C9-B660-440B-8B34-AF1919AE5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A602-1356-4C4E-A2C5-23C952ADA0DD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834C9-B660-440B-8B34-AF1919AE52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2A602-1356-4C4E-A2C5-23C952ADA0DD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2B834C9-B660-440B-8B34-AF1919AE52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22A602-1356-4C4E-A2C5-23C952ADA0DD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B834C9-B660-440B-8B34-AF1919AE522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rus-edu.bg/shp/schooldoc/fizru/theory/tema-03/03e-i2.g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6172216" cy="288609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8000" b="1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Вес тела. </a:t>
            </a:r>
            <a:br>
              <a:rPr lang="ru-RU" sz="8000" b="1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8000" b="1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Невесомость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2" descr="108710881099107810861082_400"/>
          <p:cNvPicPr>
            <a:picLocks noChangeAspect="1" noChangeArrowheads="1"/>
          </p:cNvPicPr>
          <p:nvPr/>
        </p:nvPicPr>
        <p:blipFill>
          <a:blip r:embed="rId2">
            <a:lum bright="12000"/>
          </a:blip>
          <a:srcRect/>
          <a:stretch>
            <a:fillRect/>
          </a:stretch>
        </p:blipFill>
        <p:spPr bwMode="auto">
          <a:xfrm>
            <a:off x="2286000" y="3714752"/>
            <a:ext cx="3357570" cy="28198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12" name="Group 6"/>
          <p:cNvGrpSpPr>
            <a:grpSpLocks/>
          </p:cNvGrpSpPr>
          <p:nvPr/>
        </p:nvGrpSpPr>
        <p:grpSpPr bwMode="auto">
          <a:xfrm>
            <a:off x="6286512" y="1142984"/>
            <a:ext cx="2500298" cy="5113338"/>
            <a:chOff x="-775" y="894"/>
            <a:chExt cx="1290" cy="2452"/>
          </a:xfrm>
        </p:grpSpPr>
        <p:sp>
          <p:nvSpPr>
            <p:cNvPr id="13" name="Freeform 7"/>
            <p:cNvSpPr>
              <a:spLocks/>
            </p:cNvSpPr>
            <p:nvPr/>
          </p:nvSpPr>
          <p:spPr bwMode="auto">
            <a:xfrm>
              <a:off x="-775" y="1645"/>
              <a:ext cx="505" cy="835"/>
            </a:xfrm>
            <a:custGeom>
              <a:avLst/>
              <a:gdLst>
                <a:gd name="T0" fmla="*/ 267 w 505"/>
                <a:gd name="T1" fmla="*/ 124 h 835"/>
                <a:gd name="T2" fmla="*/ 319 w 505"/>
                <a:gd name="T3" fmla="*/ 72 h 835"/>
                <a:gd name="T4" fmla="*/ 392 w 505"/>
                <a:gd name="T5" fmla="*/ 21 h 835"/>
                <a:gd name="T6" fmla="*/ 443 w 505"/>
                <a:gd name="T7" fmla="*/ 0 h 835"/>
                <a:gd name="T8" fmla="*/ 505 w 505"/>
                <a:gd name="T9" fmla="*/ 4 h 835"/>
                <a:gd name="T10" fmla="*/ 505 w 505"/>
                <a:gd name="T11" fmla="*/ 52 h 835"/>
                <a:gd name="T12" fmla="*/ 474 w 505"/>
                <a:gd name="T13" fmla="*/ 93 h 835"/>
                <a:gd name="T14" fmla="*/ 416 w 505"/>
                <a:gd name="T15" fmla="*/ 124 h 835"/>
                <a:gd name="T16" fmla="*/ 271 w 505"/>
                <a:gd name="T17" fmla="*/ 190 h 835"/>
                <a:gd name="T18" fmla="*/ 133 w 505"/>
                <a:gd name="T19" fmla="*/ 269 h 835"/>
                <a:gd name="T20" fmla="*/ 75 w 505"/>
                <a:gd name="T21" fmla="*/ 289 h 835"/>
                <a:gd name="T22" fmla="*/ 55 w 505"/>
                <a:gd name="T23" fmla="*/ 320 h 835"/>
                <a:gd name="T24" fmla="*/ 75 w 505"/>
                <a:gd name="T25" fmla="*/ 351 h 835"/>
                <a:gd name="T26" fmla="*/ 195 w 505"/>
                <a:gd name="T27" fmla="*/ 467 h 835"/>
                <a:gd name="T28" fmla="*/ 250 w 505"/>
                <a:gd name="T29" fmla="*/ 505 h 835"/>
                <a:gd name="T30" fmla="*/ 332 w 505"/>
                <a:gd name="T31" fmla="*/ 570 h 835"/>
                <a:gd name="T32" fmla="*/ 416 w 505"/>
                <a:gd name="T33" fmla="*/ 632 h 835"/>
                <a:gd name="T34" fmla="*/ 412 w 505"/>
                <a:gd name="T35" fmla="*/ 663 h 835"/>
                <a:gd name="T36" fmla="*/ 350 w 505"/>
                <a:gd name="T37" fmla="*/ 673 h 835"/>
                <a:gd name="T38" fmla="*/ 257 w 505"/>
                <a:gd name="T39" fmla="*/ 673 h 835"/>
                <a:gd name="T40" fmla="*/ 199 w 505"/>
                <a:gd name="T41" fmla="*/ 704 h 835"/>
                <a:gd name="T42" fmla="*/ 178 w 505"/>
                <a:gd name="T43" fmla="*/ 783 h 835"/>
                <a:gd name="T44" fmla="*/ 178 w 505"/>
                <a:gd name="T45" fmla="*/ 825 h 835"/>
                <a:gd name="T46" fmla="*/ 154 w 505"/>
                <a:gd name="T47" fmla="*/ 835 h 835"/>
                <a:gd name="T48" fmla="*/ 116 w 505"/>
                <a:gd name="T49" fmla="*/ 797 h 835"/>
                <a:gd name="T50" fmla="*/ 123 w 505"/>
                <a:gd name="T51" fmla="*/ 731 h 835"/>
                <a:gd name="T52" fmla="*/ 157 w 505"/>
                <a:gd name="T53" fmla="*/ 683 h 835"/>
                <a:gd name="T54" fmla="*/ 226 w 505"/>
                <a:gd name="T55" fmla="*/ 642 h 835"/>
                <a:gd name="T56" fmla="*/ 301 w 505"/>
                <a:gd name="T57" fmla="*/ 622 h 835"/>
                <a:gd name="T58" fmla="*/ 308 w 505"/>
                <a:gd name="T59" fmla="*/ 601 h 835"/>
                <a:gd name="T60" fmla="*/ 271 w 505"/>
                <a:gd name="T61" fmla="*/ 560 h 835"/>
                <a:gd name="T62" fmla="*/ 113 w 505"/>
                <a:gd name="T63" fmla="*/ 457 h 835"/>
                <a:gd name="T64" fmla="*/ 65 w 505"/>
                <a:gd name="T65" fmla="*/ 416 h 835"/>
                <a:gd name="T66" fmla="*/ 20 w 505"/>
                <a:gd name="T67" fmla="*/ 361 h 835"/>
                <a:gd name="T68" fmla="*/ 0 w 505"/>
                <a:gd name="T69" fmla="*/ 299 h 835"/>
                <a:gd name="T70" fmla="*/ 13 w 505"/>
                <a:gd name="T71" fmla="*/ 262 h 835"/>
                <a:gd name="T72" fmla="*/ 92 w 505"/>
                <a:gd name="T73" fmla="*/ 238 h 835"/>
                <a:gd name="T74" fmla="*/ 188 w 505"/>
                <a:gd name="T75" fmla="*/ 197 h 835"/>
                <a:gd name="T76" fmla="*/ 250 w 505"/>
                <a:gd name="T77" fmla="*/ 154 h 835"/>
                <a:gd name="T78" fmla="*/ 267 w 505"/>
                <a:gd name="T79" fmla="*/ 124 h 83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05"/>
                <a:gd name="T121" fmla="*/ 0 h 835"/>
                <a:gd name="T122" fmla="*/ 505 w 505"/>
                <a:gd name="T123" fmla="*/ 835 h 83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05" h="835">
                  <a:moveTo>
                    <a:pt x="267" y="124"/>
                  </a:moveTo>
                  <a:lnTo>
                    <a:pt x="319" y="72"/>
                  </a:lnTo>
                  <a:lnTo>
                    <a:pt x="392" y="21"/>
                  </a:lnTo>
                  <a:lnTo>
                    <a:pt x="443" y="0"/>
                  </a:lnTo>
                  <a:lnTo>
                    <a:pt x="505" y="4"/>
                  </a:lnTo>
                  <a:lnTo>
                    <a:pt x="505" y="52"/>
                  </a:lnTo>
                  <a:lnTo>
                    <a:pt x="474" y="93"/>
                  </a:lnTo>
                  <a:lnTo>
                    <a:pt x="416" y="124"/>
                  </a:lnTo>
                  <a:lnTo>
                    <a:pt x="271" y="190"/>
                  </a:lnTo>
                  <a:lnTo>
                    <a:pt x="133" y="269"/>
                  </a:lnTo>
                  <a:lnTo>
                    <a:pt x="75" y="289"/>
                  </a:lnTo>
                  <a:lnTo>
                    <a:pt x="55" y="320"/>
                  </a:lnTo>
                  <a:lnTo>
                    <a:pt x="75" y="351"/>
                  </a:lnTo>
                  <a:lnTo>
                    <a:pt x="195" y="467"/>
                  </a:lnTo>
                  <a:lnTo>
                    <a:pt x="250" y="505"/>
                  </a:lnTo>
                  <a:lnTo>
                    <a:pt x="332" y="570"/>
                  </a:lnTo>
                  <a:lnTo>
                    <a:pt x="416" y="632"/>
                  </a:lnTo>
                  <a:lnTo>
                    <a:pt x="412" y="663"/>
                  </a:lnTo>
                  <a:lnTo>
                    <a:pt x="350" y="673"/>
                  </a:lnTo>
                  <a:lnTo>
                    <a:pt x="257" y="673"/>
                  </a:lnTo>
                  <a:lnTo>
                    <a:pt x="199" y="704"/>
                  </a:lnTo>
                  <a:lnTo>
                    <a:pt x="178" y="783"/>
                  </a:lnTo>
                  <a:lnTo>
                    <a:pt x="178" y="825"/>
                  </a:lnTo>
                  <a:lnTo>
                    <a:pt x="154" y="835"/>
                  </a:lnTo>
                  <a:lnTo>
                    <a:pt x="116" y="797"/>
                  </a:lnTo>
                  <a:lnTo>
                    <a:pt x="123" y="731"/>
                  </a:lnTo>
                  <a:lnTo>
                    <a:pt x="157" y="683"/>
                  </a:lnTo>
                  <a:lnTo>
                    <a:pt x="226" y="642"/>
                  </a:lnTo>
                  <a:lnTo>
                    <a:pt x="301" y="622"/>
                  </a:lnTo>
                  <a:lnTo>
                    <a:pt x="308" y="601"/>
                  </a:lnTo>
                  <a:lnTo>
                    <a:pt x="271" y="560"/>
                  </a:lnTo>
                  <a:lnTo>
                    <a:pt x="113" y="457"/>
                  </a:lnTo>
                  <a:lnTo>
                    <a:pt x="65" y="416"/>
                  </a:lnTo>
                  <a:lnTo>
                    <a:pt x="20" y="361"/>
                  </a:lnTo>
                  <a:lnTo>
                    <a:pt x="0" y="299"/>
                  </a:lnTo>
                  <a:lnTo>
                    <a:pt x="13" y="262"/>
                  </a:lnTo>
                  <a:lnTo>
                    <a:pt x="92" y="238"/>
                  </a:lnTo>
                  <a:lnTo>
                    <a:pt x="188" y="197"/>
                  </a:lnTo>
                  <a:lnTo>
                    <a:pt x="250" y="154"/>
                  </a:lnTo>
                  <a:lnTo>
                    <a:pt x="267" y="124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  <a:effectLst>
              <a:prstShdw prst="shdw13" dist="53882" dir="13500000">
                <a:srgbClr val="808080"/>
              </a:prst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8"/>
            <p:cNvSpPr>
              <a:spLocks/>
            </p:cNvSpPr>
            <p:nvPr/>
          </p:nvSpPr>
          <p:spPr bwMode="auto">
            <a:xfrm>
              <a:off x="-325" y="1608"/>
              <a:ext cx="352" cy="799"/>
            </a:xfrm>
            <a:custGeom>
              <a:avLst/>
              <a:gdLst/>
              <a:ahLst/>
              <a:cxnLst>
                <a:cxn ang="0">
                  <a:pos x="75" y="61"/>
                </a:cxn>
                <a:cxn ang="0">
                  <a:pos x="106" y="10"/>
                </a:cxn>
                <a:cxn ang="0">
                  <a:pos x="144" y="0"/>
                </a:cxn>
                <a:cxn ang="0">
                  <a:pos x="196" y="0"/>
                </a:cxn>
                <a:cxn ang="0">
                  <a:pos x="261" y="37"/>
                </a:cxn>
                <a:cxn ang="0">
                  <a:pos x="302" y="120"/>
                </a:cxn>
                <a:cxn ang="0">
                  <a:pos x="333" y="227"/>
                </a:cxn>
                <a:cxn ang="0">
                  <a:pos x="351" y="336"/>
                </a:cxn>
                <a:cxn ang="0">
                  <a:pos x="351" y="484"/>
                </a:cxn>
                <a:cxn ang="0">
                  <a:pos x="313" y="645"/>
                </a:cxn>
                <a:cxn ang="0">
                  <a:pos x="258" y="740"/>
                </a:cxn>
                <a:cxn ang="0">
                  <a:pos x="185" y="788"/>
                </a:cxn>
                <a:cxn ang="0">
                  <a:pos x="117" y="799"/>
                </a:cxn>
                <a:cxn ang="0">
                  <a:pos x="65" y="768"/>
                </a:cxn>
                <a:cxn ang="0">
                  <a:pos x="24" y="730"/>
                </a:cxn>
                <a:cxn ang="0">
                  <a:pos x="13" y="669"/>
                </a:cxn>
                <a:cxn ang="0">
                  <a:pos x="0" y="552"/>
                </a:cxn>
                <a:cxn ang="0">
                  <a:pos x="10" y="408"/>
                </a:cxn>
                <a:cxn ang="0">
                  <a:pos x="41" y="258"/>
                </a:cxn>
                <a:cxn ang="0">
                  <a:pos x="61" y="150"/>
                </a:cxn>
                <a:cxn ang="0">
                  <a:pos x="75" y="61"/>
                </a:cxn>
              </a:cxnLst>
              <a:rect l="0" t="0" r="r" b="b"/>
              <a:pathLst>
                <a:path w="351" h="799">
                  <a:moveTo>
                    <a:pt x="75" y="61"/>
                  </a:moveTo>
                  <a:lnTo>
                    <a:pt x="106" y="10"/>
                  </a:lnTo>
                  <a:lnTo>
                    <a:pt x="144" y="0"/>
                  </a:lnTo>
                  <a:lnTo>
                    <a:pt x="196" y="0"/>
                  </a:lnTo>
                  <a:lnTo>
                    <a:pt x="261" y="37"/>
                  </a:lnTo>
                  <a:lnTo>
                    <a:pt x="302" y="120"/>
                  </a:lnTo>
                  <a:lnTo>
                    <a:pt x="333" y="227"/>
                  </a:lnTo>
                  <a:lnTo>
                    <a:pt x="351" y="336"/>
                  </a:lnTo>
                  <a:lnTo>
                    <a:pt x="351" y="484"/>
                  </a:lnTo>
                  <a:lnTo>
                    <a:pt x="313" y="645"/>
                  </a:lnTo>
                  <a:lnTo>
                    <a:pt x="258" y="740"/>
                  </a:lnTo>
                  <a:lnTo>
                    <a:pt x="185" y="788"/>
                  </a:lnTo>
                  <a:lnTo>
                    <a:pt x="117" y="799"/>
                  </a:lnTo>
                  <a:lnTo>
                    <a:pt x="65" y="768"/>
                  </a:lnTo>
                  <a:lnTo>
                    <a:pt x="24" y="730"/>
                  </a:lnTo>
                  <a:lnTo>
                    <a:pt x="13" y="669"/>
                  </a:lnTo>
                  <a:lnTo>
                    <a:pt x="0" y="552"/>
                  </a:lnTo>
                  <a:lnTo>
                    <a:pt x="10" y="408"/>
                  </a:lnTo>
                  <a:lnTo>
                    <a:pt x="41" y="258"/>
                  </a:lnTo>
                  <a:lnTo>
                    <a:pt x="61" y="150"/>
                  </a:lnTo>
                  <a:lnTo>
                    <a:pt x="75" y="61"/>
                  </a:lnTo>
                  <a:close/>
                </a:path>
              </a:pathLst>
            </a:custGeom>
            <a:gradFill rotWithShape="1">
              <a:gsLst>
                <a:gs pos="0">
                  <a:schemeClr val="tx1"/>
                </a:gs>
                <a:gs pos="50000">
                  <a:srgbClr val="FFD8B1">
                    <a:alpha val="50000"/>
                  </a:srgbClr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rgbClr val="FFD8B1"/>
              </a:solidFill>
              <a:round/>
              <a:headEnd/>
              <a:tailEnd/>
            </a:ln>
            <a:effectLst>
              <a:prstShdw prst="shdw13" dist="53882" dir="13500000">
                <a:srgbClr val="808080"/>
              </a:prst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-228" y="2303"/>
              <a:ext cx="205" cy="1043"/>
            </a:xfrm>
            <a:custGeom>
              <a:avLst/>
              <a:gdLst>
                <a:gd name="T0" fmla="*/ 99 w 205"/>
                <a:gd name="T1" fmla="*/ 185 h 1043"/>
                <a:gd name="T2" fmla="*/ 71 w 205"/>
                <a:gd name="T3" fmla="*/ 116 h 1043"/>
                <a:gd name="T4" fmla="*/ 71 w 205"/>
                <a:gd name="T5" fmla="*/ 41 h 1043"/>
                <a:gd name="T6" fmla="*/ 109 w 205"/>
                <a:gd name="T7" fmla="*/ 0 h 1043"/>
                <a:gd name="T8" fmla="*/ 153 w 205"/>
                <a:gd name="T9" fmla="*/ 20 h 1043"/>
                <a:gd name="T10" fmla="*/ 184 w 205"/>
                <a:gd name="T11" fmla="*/ 92 h 1043"/>
                <a:gd name="T12" fmla="*/ 201 w 205"/>
                <a:gd name="T13" fmla="*/ 216 h 1043"/>
                <a:gd name="T14" fmla="*/ 205 w 205"/>
                <a:gd name="T15" fmla="*/ 370 h 1043"/>
                <a:gd name="T16" fmla="*/ 194 w 205"/>
                <a:gd name="T17" fmla="*/ 504 h 1043"/>
                <a:gd name="T18" fmla="*/ 174 w 205"/>
                <a:gd name="T19" fmla="*/ 648 h 1043"/>
                <a:gd name="T20" fmla="*/ 174 w 205"/>
                <a:gd name="T21" fmla="*/ 823 h 1043"/>
                <a:gd name="T22" fmla="*/ 201 w 205"/>
                <a:gd name="T23" fmla="*/ 895 h 1043"/>
                <a:gd name="T24" fmla="*/ 191 w 205"/>
                <a:gd name="T25" fmla="*/ 929 h 1043"/>
                <a:gd name="T26" fmla="*/ 143 w 205"/>
                <a:gd name="T27" fmla="*/ 940 h 1043"/>
                <a:gd name="T28" fmla="*/ 92 w 205"/>
                <a:gd name="T29" fmla="*/ 988 h 1043"/>
                <a:gd name="T30" fmla="*/ 68 w 205"/>
                <a:gd name="T31" fmla="*/ 1029 h 1043"/>
                <a:gd name="T32" fmla="*/ 10 w 205"/>
                <a:gd name="T33" fmla="*/ 1043 h 1043"/>
                <a:gd name="T34" fmla="*/ 0 w 205"/>
                <a:gd name="T35" fmla="*/ 998 h 1043"/>
                <a:gd name="T36" fmla="*/ 20 w 205"/>
                <a:gd name="T37" fmla="*/ 960 h 1043"/>
                <a:gd name="T38" fmla="*/ 92 w 205"/>
                <a:gd name="T39" fmla="*/ 929 h 1043"/>
                <a:gd name="T40" fmla="*/ 143 w 205"/>
                <a:gd name="T41" fmla="*/ 906 h 1043"/>
                <a:gd name="T42" fmla="*/ 160 w 205"/>
                <a:gd name="T43" fmla="*/ 885 h 1043"/>
                <a:gd name="T44" fmla="*/ 140 w 205"/>
                <a:gd name="T45" fmla="*/ 827 h 1043"/>
                <a:gd name="T46" fmla="*/ 123 w 205"/>
                <a:gd name="T47" fmla="*/ 709 h 1043"/>
                <a:gd name="T48" fmla="*/ 119 w 205"/>
                <a:gd name="T49" fmla="*/ 569 h 1043"/>
                <a:gd name="T50" fmla="*/ 123 w 205"/>
                <a:gd name="T51" fmla="*/ 476 h 1043"/>
                <a:gd name="T52" fmla="*/ 129 w 205"/>
                <a:gd name="T53" fmla="*/ 350 h 1043"/>
                <a:gd name="T54" fmla="*/ 119 w 205"/>
                <a:gd name="T55" fmla="*/ 237 h 1043"/>
                <a:gd name="T56" fmla="*/ 99 w 205"/>
                <a:gd name="T57" fmla="*/ 185 h 104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05"/>
                <a:gd name="T88" fmla="*/ 0 h 1043"/>
                <a:gd name="T89" fmla="*/ 205 w 205"/>
                <a:gd name="T90" fmla="*/ 1043 h 104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05" h="1043">
                  <a:moveTo>
                    <a:pt x="99" y="185"/>
                  </a:moveTo>
                  <a:lnTo>
                    <a:pt x="71" y="116"/>
                  </a:lnTo>
                  <a:lnTo>
                    <a:pt x="71" y="41"/>
                  </a:lnTo>
                  <a:lnTo>
                    <a:pt x="109" y="0"/>
                  </a:lnTo>
                  <a:lnTo>
                    <a:pt x="153" y="20"/>
                  </a:lnTo>
                  <a:lnTo>
                    <a:pt x="184" y="92"/>
                  </a:lnTo>
                  <a:lnTo>
                    <a:pt x="201" y="216"/>
                  </a:lnTo>
                  <a:lnTo>
                    <a:pt x="205" y="370"/>
                  </a:lnTo>
                  <a:lnTo>
                    <a:pt x="194" y="504"/>
                  </a:lnTo>
                  <a:lnTo>
                    <a:pt x="174" y="648"/>
                  </a:lnTo>
                  <a:lnTo>
                    <a:pt x="174" y="823"/>
                  </a:lnTo>
                  <a:lnTo>
                    <a:pt x="201" y="895"/>
                  </a:lnTo>
                  <a:lnTo>
                    <a:pt x="191" y="929"/>
                  </a:lnTo>
                  <a:lnTo>
                    <a:pt x="143" y="940"/>
                  </a:lnTo>
                  <a:lnTo>
                    <a:pt x="92" y="988"/>
                  </a:lnTo>
                  <a:lnTo>
                    <a:pt x="68" y="1029"/>
                  </a:lnTo>
                  <a:lnTo>
                    <a:pt x="10" y="1043"/>
                  </a:lnTo>
                  <a:lnTo>
                    <a:pt x="0" y="998"/>
                  </a:lnTo>
                  <a:lnTo>
                    <a:pt x="20" y="960"/>
                  </a:lnTo>
                  <a:lnTo>
                    <a:pt x="92" y="929"/>
                  </a:lnTo>
                  <a:lnTo>
                    <a:pt x="143" y="906"/>
                  </a:lnTo>
                  <a:lnTo>
                    <a:pt x="160" y="885"/>
                  </a:lnTo>
                  <a:lnTo>
                    <a:pt x="140" y="827"/>
                  </a:lnTo>
                  <a:lnTo>
                    <a:pt x="123" y="709"/>
                  </a:lnTo>
                  <a:lnTo>
                    <a:pt x="119" y="569"/>
                  </a:lnTo>
                  <a:lnTo>
                    <a:pt x="123" y="476"/>
                  </a:lnTo>
                  <a:lnTo>
                    <a:pt x="129" y="350"/>
                  </a:lnTo>
                  <a:lnTo>
                    <a:pt x="119" y="237"/>
                  </a:lnTo>
                  <a:lnTo>
                    <a:pt x="99" y="185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  <a:effectLst>
              <a:prstShdw prst="shdw13" dist="53882" dir="13500000">
                <a:srgbClr val="808080"/>
              </a:prst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-516" y="2305"/>
              <a:ext cx="320" cy="1040"/>
            </a:xfrm>
            <a:custGeom>
              <a:avLst/>
              <a:gdLst>
                <a:gd name="T0" fmla="*/ 197 w 320"/>
                <a:gd name="T1" fmla="*/ 96 h 1040"/>
                <a:gd name="T2" fmla="*/ 231 w 320"/>
                <a:gd name="T3" fmla="*/ 31 h 1040"/>
                <a:gd name="T4" fmla="*/ 272 w 320"/>
                <a:gd name="T5" fmla="*/ 0 h 1040"/>
                <a:gd name="T6" fmla="*/ 320 w 320"/>
                <a:gd name="T7" fmla="*/ 20 h 1040"/>
                <a:gd name="T8" fmla="*/ 313 w 320"/>
                <a:gd name="T9" fmla="*/ 82 h 1040"/>
                <a:gd name="T10" fmla="*/ 282 w 320"/>
                <a:gd name="T11" fmla="*/ 126 h 1040"/>
                <a:gd name="T12" fmla="*/ 221 w 320"/>
                <a:gd name="T13" fmla="*/ 237 h 1040"/>
                <a:gd name="T14" fmla="*/ 180 w 320"/>
                <a:gd name="T15" fmla="*/ 343 h 1040"/>
                <a:gd name="T16" fmla="*/ 156 w 320"/>
                <a:gd name="T17" fmla="*/ 456 h 1040"/>
                <a:gd name="T18" fmla="*/ 159 w 320"/>
                <a:gd name="T19" fmla="*/ 566 h 1040"/>
                <a:gd name="T20" fmla="*/ 197 w 320"/>
                <a:gd name="T21" fmla="*/ 713 h 1040"/>
                <a:gd name="T22" fmla="*/ 228 w 320"/>
                <a:gd name="T23" fmla="*/ 855 h 1040"/>
                <a:gd name="T24" fmla="*/ 272 w 320"/>
                <a:gd name="T25" fmla="*/ 916 h 1040"/>
                <a:gd name="T26" fmla="*/ 269 w 320"/>
                <a:gd name="T27" fmla="*/ 951 h 1040"/>
                <a:gd name="T28" fmla="*/ 231 w 320"/>
                <a:gd name="T29" fmla="*/ 968 h 1040"/>
                <a:gd name="T30" fmla="*/ 145 w 320"/>
                <a:gd name="T31" fmla="*/ 981 h 1040"/>
                <a:gd name="T32" fmla="*/ 84 w 320"/>
                <a:gd name="T33" fmla="*/ 1019 h 1040"/>
                <a:gd name="T34" fmla="*/ 52 w 320"/>
                <a:gd name="T35" fmla="*/ 1040 h 1040"/>
                <a:gd name="T36" fmla="*/ 0 w 320"/>
                <a:gd name="T37" fmla="*/ 992 h 1040"/>
                <a:gd name="T38" fmla="*/ 11 w 320"/>
                <a:gd name="T39" fmla="*/ 961 h 1040"/>
                <a:gd name="T40" fmla="*/ 62 w 320"/>
                <a:gd name="T41" fmla="*/ 940 h 1040"/>
                <a:gd name="T42" fmla="*/ 128 w 320"/>
                <a:gd name="T43" fmla="*/ 930 h 1040"/>
                <a:gd name="T44" fmla="*/ 190 w 320"/>
                <a:gd name="T45" fmla="*/ 930 h 1040"/>
                <a:gd name="T46" fmla="*/ 200 w 320"/>
                <a:gd name="T47" fmla="*/ 910 h 1040"/>
                <a:gd name="T48" fmla="*/ 190 w 320"/>
                <a:gd name="T49" fmla="*/ 875 h 1040"/>
                <a:gd name="T50" fmla="*/ 138 w 320"/>
                <a:gd name="T51" fmla="*/ 741 h 1040"/>
                <a:gd name="T52" fmla="*/ 104 w 320"/>
                <a:gd name="T53" fmla="*/ 610 h 1040"/>
                <a:gd name="T54" fmla="*/ 87 w 320"/>
                <a:gd name="T55" fmla="*/ 515 h 1040"/>
                <a:gd name="T56" fmla="*/ 84 w 320"/>
                <a:gd name="T57" fmla="*/ 426 h 1040"/>
                <a:gd name="T58" fmla="*/ 97 w 320"/>
                <a:gd name="T59" fmla="*/ 340 h 1040"/>
                <a:gd name="T60" fmla="*/ 128 w 320"/>
                <a:gd name="T61" fmla="*/ 251 h 1040"/>
                <a:gd name="T62" fmla="*/ 176 w 320"/>
                <a:gd name="T63" fmla="*/ 133 h 1040"/>
                <a:gd name="T64" fmla="*/ 197 w 320"/>
                <a:gd name="T65" fmla="*/ 96 h 104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0"/>
                <a:gd name="T100" fmla="*/ 0 h 1040"/>
                <a:gd name="T101" fmla="*/ 320 w 320"/>
                <a:gd name="T102" fmla="*/ 1040 h 104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0" h="1040">
                  <a:moveTo>
                    <a:pt x="197" y="96"/>
                  </a:moveTo>
                  <a:lnTo>
                    <a:pt x="231" y="31"/>
                  </a:lnTo>
                  <a:lnTo>
                    <a:pt x="272" y="0"/>
                  </a:lnTo>
                  <a:lnTo>
                    <a:pt x="320" y="20"/>
                  </a:lnTo>
                  <a:lnTo>
                    <a:pt x="313" y="82"/>
                  </a:lnTo>
                  <a:lnTo>
                    <a:pt x="282" y="126"/>
                  </a:lnTo>
                  <a:lnTo>
                    <a:pt x="221" y="237"/>
                  </a:lnTo>
                  <a:lnTo>
                    <a:pt x="180" y="343"/>
                  </a:lnTo>
                  <a:lnTo>
                    <a:pt x="156" y="456"/>
                  </a:lnTo>
                  <a:lnTo>
                    <a:pt x="159" y="566"/>
                  </a:lnTo>
                  <a:lnTo>
                    <a:pt x="197" y="713"/>
                  </a:lnTo>
                  <a:lnTo>
                    <a:pt x="228" y="855"/>
                  </a:lnTo>
                  <a:lnTo>
                    <a:pt x="272" y="916"/>
                  </a:lnTo>
                  <a:lnTo>
                    <a:pt x="269" y="951"/>
                  </a:lnTo>
                  <a:lnTo>
                    <a:pt x="231" y="968"/>
                  </a:lnTo>
                  <a:lnTo>
                    <a:pt x="145" y="981"/>
                  </a:lnTo>
                  <a:lnTo>
                    <a:pt x="84" y="1019"/>
                  </a:lnTo>
                  <a:lnTo>
                    <a:pt x="52" y="1040"/>
                  </a:lnTo>
                  <a:lnTo>
                    <a:pt x="0" y="992"/>
                  </a:lnTo>
                  <a:lnTo>
                    <a:pt x="11" y="961"/>
                  </a:lnTo>
                  <a:lnTo>
                    <a:pt x="62" y="940"/>
                  </a:lnTo>
                  <a:lnTo>
                    <a:pt x="128" y="930"/>
                  </a:lnTo>
                  <a:lnTo>
                    <a:pt x="190" y="930"/>
                  </a:lnTo>
                  <a:lnTo>
                    <a:pt x="200" y="910"/>
                  </a:lnTo>
                  <a:lnTo>
                    <a:pt x="190" y="875"/>
                  </a:lnTo>
                  <a:lnTo>
                    <a:pt x="138" y="741"/>
                  </a:lnTo>
                  <a:lnTo>
                    <a:pt x="104" y="610"/>
                  </a:lnTo>
                  <a:lnTo>
                    <a:pt x="87" y="515"/>
                  </a:lnTo>
                  <a:lnTo>
                    <a:pt x="84" y="426"/>
                  </a:lnTo>
                  <a:lnTo>
                    <a:pt x="97" y="340"/>
                  </a:lnTo>
                  <a:lnTo>
                    <a:pt x="128" y="251"/>
                  </a:lnTo>
                  <a:lnTo>
                    <a:pt x="176" y="133"/>
                  </a:lnTo>
                  <a:lnTo>
                    <a:pt x="197" y="96"/>
                  </a:lnTo>
                  <a:close/>
                </a:path>
              </a:pathLst>
            </a:custGeom>
            <a:solidFill>
              <a:srgbClr val="996633">
                <a:alpha val="50195"/>
              </a:srgbClr>
            </a:solidFill>
            <a:ln w="9525">
              <a:noFill/>
              <a:round/>
              <a:headEnd/>
              <a:tailEnd/>
            </a:ln>
            <a:effectLst>
              <a:prstShdw prst="shdw13" dist="53882" dir="13500000">
                <a:srgbClr val="808080"/>
              </a:prstShdw>
            </a:effec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-455" y="1009"/>
              <a:ext cx="412" cy="543"/>
            </a:xfrm>
            <a:custGeom>
              <a:avLst/>
              <a:gdLst/>
              <a:ahLst/>
              <a:cxnLst>
                <a:cxn ang="0">
                  <a:pos x="151" y="454"/>
                </a:cxn>
                <a:cxn ang="0">
                  <a:pos x="182" y="522"/>
                </a:cxn>
                <a:cxn ang="0">
                  <a:pos x="254" y="543"/>
                </a:cxn>
                <a:cxn ang="0">
                  <a:pos x="316" y="536"/>
                </a:cxn>
                <a:cxn ang="0">
                  <a:pos x="367" y="492"/>
                </a:cxn>
                <a:cxn ang="0">
                  <a:pos x="408" y="402"/>
                </a:cxn>
                <a:cxn ang="0">
                  <a:pos x="412" y="296"/>
                </a:cxn>
                <a:cxn ang="0">
                  <a:pos x="398" y="203"/>
                </a:cxn>
                <a:cxn ang="0">
                  <a:pos x="340" y="99"/>
                </a:cxn>
                <a:cxn ang="0">
                  <a:pos x="298" y="51"/>
                </a:cxn>
                <a:cxn ang="0">
                  <a:pos x="254" y="21"/>
                </a:cxn>
                <a:cxn ang="0">
                  <a:pos x="213" y="0"/>
                </a:cxn>
                <a:cxn ang="0">
                  <a:pos x="141" y="7"/>
                </a:cxn>
                <a:cxn ang="0">
                  <a:pos x="103" y="69"/>
                </a:cxn>
                <a:cxn ang="0">
                  <a:pos x="83" y="134"/>
                </a:cxn>
                <a:cxn ang="0">
                  <a:pos x="83" y="238"/>
                </a:cxn>
                <a:cxn ang="0">
                  <a:pos x="100" y="337"/>
                </a:cxn>
                <a:cxn ang="0">
                  <a:pos x="120" y="392"/>
                </a:cxn>
                <a:cxn ang="0">
                  <a:pos x="6" y="474"/>
                </a:cxn>
                <a:cxn ang="0">
                  <a:pos x="0" y="505"/>
                </a:cxn>
                <a:cxn ang="0">
                  <a:pos x="17" y="522"/>
                </a:cxn>
                <a:cxn ang="0">
                  <a:pos x="141" y="430"/>
                </a:cxn>
                <a:cxn ang="0">
                  <a:pos x="151" y="454"/>
                </a:cxn>
              </a:cxnLst>
              <a:rect l="0" t="0" r="r" b="b"/>
              <a:pathLst>
                <a:path w="412" h="543">
                  <a:moveTo>
                    <a:pt x="151" y="454"/>
                  </a:moveTo>
                  <a:lnTo>
                    <a:pt x="182" y="522"/>
                  </a:lnTo>
                  <a:lnTo>
                    <a:pt x="254" y="543"/>
                  </a:lnTo>
                  <a:lnTo>
                    <a:pt x="316" y="536"/>
                  </a:lnTo>
                  <a:lnTo>
                    <a:pt x="367" y="492"/>
                  </a:lnTo>
                  <a:lnTo>
                    <a:pt x="408" y="402"/>
                  </a:lnTo>
                  <a:lnTo>
                    <a:pt x="412" y="296"/>
                  </a:lnTo>
                  <a:lnTo>
                    <a:pt x="398" y="203"/>
                  </a:lnTo>
                  <a:lnTo>
                    <a:pt x="340" y="99"/>
                  </a:lnTo>
                  <a:lnTo>
                    <a:pt x="298" y="51"/>
                  </a:lnTo>
                  <a:lnTo>
                    <a:pt x="254" y="21"/>
                  </a:lnTo>
                  <a:lnTo>
                    <a:pt x="213" y="0"/>
                  </a:lnTo>
                  <a:lnTo>
                    <a:pt x="141" y="7"/>
                  </a:lnTo>
                  <a:lnTo>
                    <a:pt x="103" y="69"/>
                  </a:lnTo>
                  <a:lnTo>
                    <a:pt x="83" y="134"/>
                  </a:lnTo>
                  <a:lnTo>
                    <a:pt x="83" y="238"/>
                  </a:lnTo>
                  <a:lnTo>
                    <a:pt x="100" y="337"/>
                  </a:lnTo>
                  <a:lnTo>
                    <a:pt x="120" y="392"/>
                  </a:lnTo>
                  <a:lnTo>
                    <a:pt x="6" y="474"/>
                  </a:lnTo>
                  <a:lnTo>
                    <a:pt x="0" y="505"/>
                  </a:lnTo>
                  <a:lnTo>
                    <a:pt x="17" y="522"/>
                  </a:lnTo>
                  <a:lnTo>
                    <a:pt x="141" y="430"/>
                  </a:lnTo>
                  <a:lnTo>
                    <a:pt x="151" y="454"/>
                  </a:lnTo>
                  <a:close/>
                </a:path>
              </a:pathLst>
            </a:custGeom>
            <a:gradFill rotWithShape="1">
              <a:gsLst>
                <a:gs pos="0">
                  <a:schemeClr val="tx2">
                    <a:alpha val="50000"/>
                  </a:schemeClr>
                </a:gs>
                <a:gs pos="50000">
                  <a:srgbClr val="FFFFFF"/>
                </a:gs>
                <a:gs pos="100000">
                  <a:schemeClr val="tx2">
                    <a:alpha val="50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>
              <a:prstShdw prst="shdw13" dist="53882" dir="13500000">
                <a:srgbClr val="808080"/>
              </a:prst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2"/>
            <p:cNvSpPr>
              <a:spLocks/>
            </p:cNvSpPr>
            <p:nvPr/>
          </p:nvSpPr>
          <p:spPr bwMode="auto">
            <a:xfrm>
              <a:off x="-304" y="894"/>
              <a:ext cx="819" cy="908"/>
            </a:xfrm>
            <a:custGeom>
              <a:avLst/>
              <a:gdLst>
                <a:gd name="T0" fmla="*/ 545 w 819"/>
                <a:gd name="T1" fmla="*/ 628 h 908"/>
                <a:gd name="T2" fmla="*/ 504 w 819"/>
                <a:gd name="T3" fmla="*/ 669 h 908"/>
                <a:gd name="T4" fmla="*/ 417 w 819"/>
                <a:gd name="T5" fmla="*/ 720 h 908"/>
                <a:gd name="T6" fmla="*/ 339 w 819"/>
                <a:gd name="T7" fmla="*/ 751 h 908"/>
                <a:gd name="T8" fmla="*/ 284 w 819"/>
                <a:gd name="T9" fmla="*/ 782 h 908"/>
                <a:gd name="T10" fmla="*/ 232 w 819"/>
                <a:gd name="T11" fmla="*/ 823 h 908"/>
                <a:gd name="T12" fmla="*/ 226 w 819"/>
                <a:gd name="T13" fmla="*/ 895 h 908"/>
                <a:gd name="T14" fmla="*/ 277 w 819"/>
                <a:gd name="T15" fmla="*/ 908 h 908"/>
                <a:gd name="T16" fmla="*/ 407 w 819"/>
                <a:gd name="T17" fmla="*/ 833 h 908"/>
                <a:gd name="T18" fmla="*/ 504 w 819"/>
                <a:gd name="T19" fmla="*/ 744 h 908"/>
                <a:gd name="T20" fmla="*/ 617 w 819"/>
                <a:gd name="T21" fmla="*/ 631 h 908"/>
                <a:gd name="T22" fmla="*/ 709 w 819"/>
                <a:gd name="T23" fmla="*/ 559 h 908"/>
                <a:gd name="T24" fmla="*/ 788 w 819"/>
                <a:gd name="T25" fmla="*/ 504 h 908"/>
                <a:gd name="T26" fmla="*/ 819 w 819"/>
                <a:gd name="T27" fmla="*/ 477 h 908"/>
                <a:gd name="T28" fmla="*/ 808 w 819"/>
                <a:gd name="T29" fmla="*/ 443 h 908"/>
                <a:gd name="T30" fmla="*/ 771 w 819"/>
                <a:gd name="T31" fmla="*/ 395 h 908"/>
                <a:gd name="T32" fmla="*/ 634 w 819"/>
                <a:gd name="T33" fmla="*/ 320 h 908"/>
                <a:gd name="T34" fmla="*/ 504 w 819"/>
                <a:gd name="T35" fmla="*/ 250 h 908"/>
                <a:gd name="T36" fmla="*/ 345 w 819"/>
                <a:gd name="T37" fmla="*/ 178 h 908"/>
                <a:gd name="T38" fmla="*/ 287 w 819"/>
                <a:gd name="T39" fmla="*/ 137 h 908"/>
                <a:gd name="T40" fmla="*/ 226 w 819"/>
                <a:gd name="T41" fmla="*/ 82 h 908"/>
                <a:gd name="T42" fmla="*/ 164 w 819"/>
                <a:gd name="T43" fmla="*/ 21 h 908"/>
                <a:gd name="T44" fmla="*/ 109 w 819"/>
                <a:gd name="T45" fmla="*/ 0 h 908"/>
                <a:gd name="T46" fmla="*/ 0 w 819"/>
                <a:gd name="T47" fmla="*/ 76 h 908"/>
                <a:gd name="T48" fmla="*/ 7 w 819"/>
                <a:gd name="T49" fmla="*/ 147 h 908"/>
                <a:gd name="T50" fmla="*/ 27 w 819"/>
                <a:gd name="T51" fmla="*/ 175 h 908"/>
                <a:gd name="T52" fmla="*/ 82 w 819"/>
                <a:gd name="T53" fmla="*/ 164 h 908"/>
                <a:gd name="T54" fmla="*/ 72 w 819"/>
                <a:gd name="T55" fmla="*/ 134 h 908"/>
                <a:gd name="T56" fmla="*/ 51 w 819"/>
                <a:gd name="T57" fmla="*/ 123 h 908"/>
                <a:gd name="T58" fmla="*/ 41 w 819"/>
                <a:gd name="T59" fmla="*/ 86 h 908"/>
                <a:gd name="T60" fmla="*/ 102 w 819"/>
                <a:gd name="T61" fmla="*/ 45 h 908"/>
                <a:gd name="T62" fmla="*/ 154 w 819"/>
                <a:gd name="T63" fmla="*/ 86 h 908"/>
                <a:gd name="T64" fmla="*/ 154 w 819"/>
                <a:gd name="T65" fmla="*/ 123 h 908"/>
                <a:gd name="T66" fmla="*/ 133 w 819"/>
                <a:gd name="T67" fmla="*/ 168 h 908"/>
                <a:gd name="T68" fmla="*/ 150 w 819"/>
                <a:gd name="T69" fmla="*/ 199 h 908"/>
                <a:gd name="T70" fmla="*/ 253 w 819"/>
                <a:gd name="T71" fmla="*/ 226 h 908"/>
                <a:gd name="T72" fmla="*/ 294 w 819"/>
                <a:gd name="T73" fmla="*/ 188 h 908"/>
                <a:gd name="T74" fmla="*/ 431 w 819"/>
                <a:gd name="T75" fmla="*/ 271 h 908"/>
                <a:gd name="T76" fmla="*/ 545 w 819"/>
                <a:gd name="T77" fmla="*/ 323 h 908"/>
                <a:gd name="T78" fmla="*/ 607 w 819"/>
                <a:gd name="T79" fmla="*/ 354 h 908"/>
                <a:gd name="T80" fmla="*/ 668 w 819"/>
                <a:gd name="T81" fmla="*/ 385 h 908"/>
                <a:gd name="T82" fmla="*/ 716 w 819"/>
                <a:gd name="T83" fmla="*/ 426 h 908"/>
                <a:gd name="T84" fmla="*/ 747 w 819"/>
                <a:gd name="T85" fmla="*/ 467 h 908"/>
                <a:gd name="T86" fmla="*/ 719 w 819"/>
                <a:gd name="T87" fmla="*/ 497 h 908"/>
                <a:gd name="T88" fmla="*/ 654 w 819"/>
                <a:gd name="T89" fmla="*/ 539 h 908"/>
                <a:gd name="T90" fmla="*/ 586 w 819"/>
                <a:gd name="T91" fmla="*/ 586 h 908"/>
                <a:gd name="T92" fmla="*/ 545 w 819"/>
                <a:gd name="T93" fmla="*/ 628 h 908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19"/>
                <a:gd name="T142" fmla="*/ 0 h 908"/>
                <a:gd name="T143" fmla="*/ 819 w 819"/>
                <a:gd name="T144" fmla="*/ 908 h 908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19" h="908">
                  <a:moveTo>
                    <a:pt x="545" y="628"/>
                  </a:moveTo>
                  <a:lnTo>
                    <a:pt x="504" y="669"/>
                  </a:lnTo>
                  <a:lnTo>
                    <a:pt x="417" y="720"/>
                  </a:lnTo>
                  <a:lnTo>
                    <a:pt x="339" y="751"/>
                  </a:lnTo>
                  <a:lnTo>
                    <a:pt x="284" y="782"/>
                  </a:lnTo>
                  <a:lnTo>
                    <a:pt x="232" y="823"/>
                  </a:lnTo>
                  <a:lnTo>
                    <a:pt x="226" y="895"/>
                  </a:lnTo>
                  <a:lnTo>
                    <a:pt x="277" y="908"/>
                  </a:lnTo>
                  <a:lnTo>
                    <a:pt x="407" y="833"/>
                  </a:lnTo>
                  <a:lnTo>
                    <a:pt x="504" y="744"/>
                  </a:lnTo>
                  <a:lnTo>
                    <a:pt x="617" y="631"/>
                  </a:lnTo>
                  <a:lnTo>
                    <a:pt x="709" y="559"/>
                  </a:lnTo>
                  <a:lnTo>
                    <a:pt x="788" y="504"/>
                  </a:lnTo>
                  <a:lnTo>
                    <a:pt x="819" y="477"/>
                  </a:lnTo>
                  <a:lnTo>
                    <a:pt x="808" y="443"/>
                  </a:lnTo>
                  <a:lnTo>
                    <a:pt x="771" y="395"/>
                  </a:lnTo>
                  <a:lnTo>
                    <a:pt x="634" y="320"/>
                  </a:lnTo>
                  <a:lnTo>
                    <a:pt x="504" y="250"/>
                  </a:lnTo>
                  <a:lnTo>
                    <a:pt x="345" y="178"/>
                  </a:lnTo>
                  <a:lnTo>
                    <a:pt x="287" y="137"/>
                  </a:lnTo>
                  <a:lnTo>
                    <a:pt x="226" y="82"/>
                  </a:lnTo>
                  <a:lnTo>
                    <a:pt x="164" y="21"/>
                  </a:lnTo>
                  <a:lnTo>
                    <a:pt x="109" y="0"/>
                  </a:lnTo>
                  <a:lnTo>
                    <a:pt x="0" y="76"/>
                  </a:lnTo>
                  <a:lnTo>
                    <a:pt x="7" y="147"/>
                  </a:lnTo>
                  <a:lnTo>
                    <a:pt x="27" y="175"/>
                  </a:lnTo>
                  <a:lnTo>
                    <a:pt x="82" y="164"/>
                  </a:lnTo>
                  <a:lnTo>
                    <a:pt x="72" y="134"/>
                  </a:lnTo>
                  <a:lnTo>
                    <a:pt x="51" y="123"/>
                  </a:lnTo>
                  <a:lnTo>
                    <a:pt x="41" y="86"/>
                  </a:lnTo>
                  <a:lnTo>
                    <a:pt x="102" y="45"/>
                  </a:lnTo>
                  <a:lnTo>
                    <a:pt x="154" y="86"/>
                  </a:lnTo>
                  <a:lnTo>
                    <a:pt x="154" y="123"/>
                  </a:lnTo>
                  <a:lnTo>
                    <a:pt x="133" y="168"/>
                  </a:lnTo>
                  <a:lnTo>
                    <a:pt x="150" y="199"/>
                  </a:lnTo>
                  <a:lnTo>
                    <a:pt x="253" y="226"/>
                  </a:lnTo>
                  <a:lnTo>
                    <a:pt x="294" y="188"/>
                  </a:lnTo>
                  <a:lnTo>
                    <a:pt x="431" y="271"/>
                  </a:lnTo>
                  <a:lnTo>
                    <a:pt x="545" y="323"/>
                  </a:lnTo>
                  <a:lnTo>
                    <a:pt x="607" y="354"/>
                  </a:lnTo>
                  <a:lnTo>
                    <a:pt x="668" y="385"/>
                  </a:lnTo>
                  <a:lnTo>
                    <a:pt x="716" y="426"/>
                  </a:lnTo>
                  <a:lnTo>
                    <a:pt x="747" y="467"/>
                  </a:lnTo>
                  <a:lnTo>
                    <a:pt x="719" y="497"/>
                  </a:lnTo>
                  <a:lnTo>
                    <a:pt x="654" y="539"/>
                  </a:lnTo>
                  <a:lnTo>
                    <a:pt x="586" y="586"/>
                  </a:lnTo>
                  <a:lnTo>
                    <a:pt x="545" y="628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 w="9525">
              <a:noFill/>
              <a:round/>
              <a:headEnd/>
              <a:tailEnd/>
            </a:ln>
            <a:effectLst>
              <a:prstShdw prst="shdw13" dist="53882" dir="13500000">
                <a:srgbClr val="808080"/>
              </a:prstShdw>
            </a:effec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28694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33CC"/>
                </a:solidFill>
              </a:rPr>
              <a:t>Невесомость</a:t>
            </a:r>
            <a:r>
              <a:rPr lang="ru-RU" sz="7200" dirty="0" smtClean="0"/>
              <a:t> </a:t>
            </a:r>
            <a:endParaRPr lang="ru-RU" sz="7200" dirty="0"/>
          </a:p>
        </p:txBody>
      </p:sp>
      <p:pic>
        <p:nvPicPr>
          <p:cNvPr id="4" name="Picture 5" descr="ASTRNAUT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57290" y="1428736"/>
            <a:ext cx="5929354" cy="483719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33CC"/>
                </a:solidFill>
              </a:rPr>
              <a:t>Невесомость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000" b="1" dirty="0" smtClean="0"/>
              <a:t>Р = 0</a:t>
            </a:r>
            <a:r>
              <a:rPr lang="ru-RU" sz="8000" dirty="0" smtClean="0"/>
              <a:t> </a:t>
            </a:r>
          </a:p>
          <a:p>
            <a:pPr algn="ctr">
              <a:buNone/>
            </a:pPr>
            <a:r>
              <a:rPr lang="en-GB" sz="8000" b="1" dirty="0" smtClean="0"/>
              <a:t>F</a:t>
            </a:r>
            <a:r>
              <a:rPr lang="ru-RU" sz="8000" b="1" baseline="-25000" dirty="0" smtClean="0"/>
              <a:t>тяж</a:t>
            </a:r>
            <a:r>
              <a:rPr lang="en-GB" sz="8000" b="1" dirty="0" smtClean="0"/>
              <a:t> = </a:t>
            </a:r>
            <a:r>
              <a:rPr lang="en-GB" sz="8000" b="1" dirty="0" err="1" smtClean="0"/>
              <a:t>m•g</a:t>
            </a:r>
            <a:r>
              <a:rPr lang="ru-RU" sz="8000" dirty="0" smtClean="0"/>
              <a:t> </a:t>
            </a:r>
          </a:p>
          <a:p>
            <a:pPr>
              <a:buNone/>
            </a:pP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Что называют весом тела?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 можно рассчитать вес тела?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Талантливый мальчик, на которого действует сила тяжести 200 Н, стоит на стуле и читает стих. Каков вес мальчика?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Выбери верное утверждение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Вес измеряется в килограммах.</a:t>
            </a:r>
          </a:p>
          <a:p>
            <a:r>
              <a:rPr lang="ru-RU" dirty="0" smtClean="0"/>
              <a:t>Вес тела по-другому называют массой.</a:t>
            </a:r>
          </a:p>
          <a:p>
            <a:r>
              <a:rPr lang="ru-RU" dirty="0" smtClean="0"/>
              <a:t>Вес часто равен силе тяжести.</a:t>
            </a:r>
          </a:p>
          <a:p>
            <a:r>
              <a:rPr lang="ru-RU" dirty="0" smtClean="0"/>
              <a:t>Вес действует не на само тело, а на его опору или подвес.</a:t>
            </a:r>
          </a:p>
          <a:p>
            <a:r>
              <a:rPr lang="ru-RU" dirty="0" smtClean="0"/>
              <a:t> Вес является одним из видов силы.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Что такое сила</a:t>
            </a:r>
            <a:r>
              <a:rPr lang="ru-RU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ru-RU" dirty="0"/>
              <a:t>Как схематично изображают силу на рисунках и чертежах?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Назовите признаки действия силы?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Почему мяч, брошенный вертикально вверх, падает на землю?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Какая сила является причиной движения капель дождя на Землю?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6745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УСТАНОВИТЕ СООТВЕТСТВИЕ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>
              <a:buNone/>
            </a:pPr>
            <a:endParaRPr lang="ru-RU" dirty="0" smtClean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1357298"/>
          <a:ext cx="7572428" cy="5252945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786214"/>
                <a:gridCol w="3786214"/>
              </a:tblGrid>
              <a:tr h="10458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ФИЗИЧЕСКАЯ ВЕЛИЧИНА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ЕДИНИЦЫ ИЗМЕРЕНИЯ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673927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F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кг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673927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m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Н/кг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673927"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p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</a:t>
                      </a:r>
                      <a:r>
                        <a:rPr kumimoji="0" lang="ru-RU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673927">
                <a:tc>
                  <a:txBody>
                    <a:bodyPr/>
                    <a:lstStyle/>
                    <a:p>
                      <a:pPr algn="ctr"/>
                      <a:r>
                        <a:rPr lang="en-US" sz="3600" b="1" smtClean="0"/>
                        <a:t>V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12600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 smtClean="0"/>
                        <a:t>ɡ</a:t>
                      </a:r>
                      <a:endParaRPr lang="ru-RU" sz="3600" b="1" dirty="0" smtClean="0"/>
                    </a:p>
                    <a:p>
                      <a:pPr algn="ctr"/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кг/м</a:t>
                      </a:r>
                      <a:r>
                        <a:rPr kumimoji="0" lang="ru-RU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Line 73"/>
          <p:cNvSpPr>
            <a:spLocks noChangeShapeType="1"/>
          </p:cNvSpPr>
          <p:nvPr/>
        </p:nvSpPr>
        <p:spPr bwMode="auto">
          <a:xfrm>
            <a:off x="3492500" y="2924175"/>
            <a:ext cx="2222508" cy="200502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74"/>
          <p:cNvSpPr>
            <a:spLocks noChangeShapeType="1"/>
          </p:cNvSpPr>
          <p:nvPr/>
        </p:nvSpPr>
        <p:spPr bwMode="auto">
          <a:xfrm flipV="1">
            <a:off x="3563938" y="2786058"/>
            <a:ext cx="2436822" cy="93028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" name="Line 75"/>
          <p:cNvSpPr>
            <a:spLocks noChangeShapeType="1"/>
          </p:cNvSpPr>
          <p:nvPr/>
        </p:nvSpPr>
        <p:spPr bwMode="auto">
          <a:xfrm flipV="1">
            <a:off x="3786182" y="4143380"/>
            <a:ext cx="2000264" cy="92869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" name="Line 76"/>
          <p:cNvSpPr>
            <a:spLocks noChangeShapeType="1"/>
          </p:cNvSpPr>
          <p:nvPr/>
        </p:nvSpPr>
        <p:spPr bwMode="auto">
          <a:xfrm flipV="1">
            <a:off x="3714745" y="3500437"/>
            <a:ext cx="1714512" cy="213520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" name="Line 77"/>
          <p:cNvSpPr>
            <a:spLocks noChangeShapeType="1"/>
          </p:cNvSpPr>
          <p:nvPr/>
        </p:nvSpPr>
        <p:spPr bwMode="auto">
          <a:xfrm>
            <a:off x="3571868" y="4162414"/>
            <a:ext cx="2571768" cy="162404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71570"/>
          </a:xfrm>
        </p:spPr>
        <p:txBody>
          <a:bodyPr>
            <a:normAutofit/>
          </a:bodyPr>
          <a:lstStyle/>
          <a:p>
            <a:r>
              <a:rPr lang="ru-RU" b="1" dirty="0" smtClean="0"/>
              <a:t>УСТАНОВИТЕ СООТВЕТСТВИЕ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63296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Физическая величина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Физический прибор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algn="ctr"/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Мензурка</a:t>
                      </a:r>
                    </a:p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</a:t>
                      </a:r>
                      <a:endParaRPr kumimoji="0" lang="ru-RU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algn="ctr"/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Динамометр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</a:t>
                      </a:r>
                      <a:endPara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algn="ctr"/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Весы </a:t>
                      </a:r>
                    </a:p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Line 33"/>
          <p:cNvSpPr>
            <a:spLocks noChangeShapeType="1"/>
          </p:cNvSpPr>
          <p:nvPr/>
        </p:nvSpPr>
        <p:spPr bwMode="auto">
          <a:xfrm>
            <a:off x="3286116" y="3071810"/>
            <a:ext cx="2071702" cy="128588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" name="Line 34"/>
          <p:cNvSpPr>
            <a:spLocks noChangeShapeType="1"/>
          </p:cNvSpPr>
          <p:nvPr/>
        </p:nvSpPr>
        <p:spPr bwMode="auto">
          <a:xfrm>
            <a:off x="3143240" y="4214818"/>
            <a:ext cx="2714644" cy="135732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" name="Line 35"/>
          <p:cNvSpPr>
            <a:spLocks noChangeShapeType="1"/>
          </p:cNvSpPr>
          <p:nvPr/>
        </p:nvSpPr>
        <p:spPr bwMode="auto">
          <a:xfrm flipV="1">
            <a:off x="3132138" y="2928933"/>
            <a:ext cx="2297118" cy="258762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ВЕС ТЕЛА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─ </a:t>
            </a:r>
          </a:p>
          <a:p>
            <a:pPr algn="ctr">
              <a:buNone/>
              <a:defRPr/>
            </a:pPr>
            <a:r>
              <a:rPr lang="ru-RU" sz="4000" b="1" dirty="0"/>
              <a:t>СИЛА,  С КОТОРОЙ ТЕЛО ВСЛЕДСТВИИ ПРИТЯЖЕНИЯ К ЗЕМЛЕ </a:t>
            </a:r>
            <a:r>
              <a:rPr lang="ru-RU" sz="4000" b="1" dirty="0">
                <a:solidFill>
                  <a:srgbClr val="FF33CC"/>
                </a:solidFill>
              </a:rPr>
              <a:t>ДЕЙСТВУЕТ</a:t>
            </a:r>
            <a:r>
              <a:rPr lang="ru-RU" sz="4000" b="1" dirty="0"/>
              <a:t> НА </a:t>
            </a:r>
            <a:r>
              <a:rPr lang="ru-RU" sz="4000" b="1" dirty="0">
                <a:solidFill>
                  <a:srgbClr val="FF33CC"/>
                </a:solidFill>
              </a:rPr>
              <a:t>ОПОРУ</a:t>
            </a:r>
            <a:r>
              <a:rPr lang="ru-RU" sz="4000" b="1" dirty="0"/>
              <a:t> ИЛИ </a:t>
            </a:r>
            <a:r>
              <a:rPr lang="ru-RU" sz="4000" b="1" dirty="0">
                <a:solidFill>
                  <a:srgbClr val="FF33CC"/>
                </a:solidFill>
              </a:rPr>
              <a:t>ПОДВЕС</a:t>
            </a:r>
            <a:r>
              <a:rPr lang="ru-RU" sz="4000" b="1" dirty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www.rus-edu.bg/shp/schooldoc/fizru/theory/tema-03/03e-i2.gif"/>
          <p:cNvPicPr/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571472" y="4286256"/>
            <a:ext cx="128588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6"/>
          <p:cNvGrpSpPr>
            <a:grpSpLocks/>
          </p:cNvGrpSpPr>
          <p:nvPr/>
        </p:nvGrpSpPr>
        <p:grpSpPr bwMode="auto">
          <a:xfrm>
            <a:off x="1116013" y="1700213"/>
            <a:ext cx="6624637" cy="3024187"/>
            <a:chOff x="1698" y="7552"/>
            <a:chExt cx="3060" cy="900"/>
          </a:xfrm>
        </p:grpSpPr>
        <p:sp>
          <p:nvSpPr>
            <p:cNvPr id="12294" name="Rectangle 187"/>
            <p:cNvSpPr>
              <a:spLocks noChangeArrowheads="1"/>
            </p:cNvSpPr>
            <p:nvPr/>
          </p:nvSpPr>
          <p:spPr bwMode="auto">
            <a:xfrm>
              <a:off x="2601" y="7552"/>
              <a:ext cx="1440" cy="720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18900000" scaled="1"/>
            </a:gra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5" name="Rectangle 188"/>
            <p:cNvSpPr>
              <a:spLocks noChangeArrowheads="1"/>
            </p:cNvSpPr>
            <p:nvPr/>
          </p:nvSpPr>
          <p:spPr bwMode="auto">
            <a:xfrm>
              <a:off x="1698" y="8272"/>
              <a:ext cx="3060" cy="180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4701" name="Rectangle 18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rgbClr val="FF33CC"/>
                </a:solidFill>
              </a:rPr>
              <a:t>Точка приложения ВЕСА</a:t>
            </a:r>
          </a:p>
        </p:txBody>
      </p:sp>
      <p:sp>
        <p:nvSpPr>
          <p:cNvPr id="64703" name="Line 191"/>
          <p:cNvSpPr>
            <a:spLocks noChangeShapeType="1"/>
          </p:cNvSpPr>
          <p:nvPr/>
        </p:nvSpPr>
        <p:spPr bwMode="auto">
          <a:xfrm>
            <a:off x="4643438" y="4149725"/>
            <a:ext cx="0" cy="2374900"/>
          </a:xfrm>
          <a:prstGeom prst="line">
            <a:avLst/>
          </a:prstGeom>
          <a:noFill/>
          <a:ln w="73025">
            <a:solidFill>
              <a:srgbClr val="000000"/>
            </a:solidFill>
            <a:round/>
            <a:headEnd type="oval" w="lg" len="lg"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4704" name="Rectangle 192"/>
          <p:cNvSpPr>
            <a:spLocks noChangeArrowheads="1"/>
          </p:cNvSpPr>
          <p:nvPr/>
        </p:nvSpPr>
        <p:spPr bwMode="auto">
          <a:xfrm>
            <a:off x="5003800" y="5589588"/>
            <a:ext cx="692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000000"/>
                </a:solidFill>
              </a:rPr>
              <a:t>Р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47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470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470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4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4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4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4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4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4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701" grpId="0"/>
      <p:bldP spid="64703" grpId="0" animBg="1"/>
      <p:bldP spid="6470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FF33CC"/>
                </a:solidFill>
              </a:rPr>
              <a:t>Путаницы жизни</a:t>
            </a:r>
            <a:endParaRPr lang="ru-RU" sz="6000" dirty="0"/>
          </a:p>
        </p:txBody>
      </p:sp>
      <p:grpSp>
        <p:nvGrpSpPr>
          <p:cNvPr id="4" name="Group 4"/>
          <p:cNvGrpSpPr>
            <a:grpSpLocks noGrp="1"/>
          </p:cNvGrpSpPr>
          <p:nvPr>
            <p:ph idx="1"/>
          </p:nvPr>
        </p:nvGrpSpPr>
        <p:grpSpPr bwMode="auto">
          <a:xfrm>
            <a:off x="1285852" y="1571612"/>
            <a:ext cx="6429420" cy="4525963"/>
            <a:chOff x="3681" y="13374"/>
            <a:chExt cx="3420" cy="2160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3681" y="14814"/>
              <a:ext cx="3420" cy="180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681" y="14634"/>
              <a:ext cx="1080" cy="180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767676"/>
                </a:gs>
                <a:gs pos="100000">
                  <a:srgbClr val="FFFFFF"/>
                </a:gs>
              </a:gsLst>
              <a:lin ang="18900000" scaled="1"/>
            </a:gradFill>
            <a:ln w="57150" cmpd="thinThick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6021" y="14634"/>
              <a:ext cx="1080" cy="180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767676"/>
                </a:gs>
                <a:gs pos="100000">
                  <a:srgbClr val="FFFFFF"/>
                </a:gs>
              </a:gsLst>
              <a:lin ang="18900000" scaled="1"/>
            </a:gradFill>
            <a:ln w="57150" cmpd="thinThick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>
              <a:off x="4401" y="13374"/>
              <a:ext cx="1980" cy="1440"/>
            </a:xfrm>
            <a:custGeom>
              <a:avLst/>
              <a:gdLst>
                <a:gd name="T0" fmla="*/ 1723 w 21600"/>
                <a:gd name="T1" fmla="*/ 720 h 21600"/>
                <a:gd name="T2" fmla="*/ 990 w 21600"/>
                <a:gd name="T3" fmla="*/ 1440 h 21600"/>
                <a:gd name="T4" fmla="*/ 257 w 21600"/>
                <a:gd name="T5" fmla="*/ 720 h 21600"/>
                <a:gd name="T6" fmla="*/ 99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604 w 21600"/>
                <a:gd name="T13" fmla="*/ 4605 h 21600"/>
                <a:gd name="T14" fmla="*/ 16996 w 21600"/>
                <a:gd name="T15" fmla="*/ 1699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618" y="21600"/>
                  </a:lnTo>
                  <a:lnTo>
                    <a:pt x="15982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00"/>
                </a:gs>
                <a:gs pos="50000">
                  <a:srgbClr val="FFFFFF"/>
                </a:gs>
                <a:gs pos="100000">
                  <a:srgbClr val="000000"/>
                </a:gs>
              </a:gsLst>
              <a:lin ang="189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AutoShape 9"/>
            <p:cNvSpPr>
              <a:spLocks noChangeArrowheads="1"/>
            </p:cNvSpPr>
            <p:nvPr/>
          </p:nvSpPr>
          <p:spPr bwMode="auto">
            <a:xfrm>
              <a:off x="4581" y="13554"/>
              <a:ext cx="1620" cy="360"/>
            </a:xfrm>
            <a:custGeom>
              <a:avLst/>
              <a:gdLst>
                <a:gd name="T0" fmla="*/ 1553 w 21600"/>
                <a:gd name="T1" fmla="*/ 180 h 21600"/>
                <a:gd name="T2" fmla="*/ 810 w 21600"/>
                <a:gd name="T3" fmla="*/ 360 h 21600"/>
                <a:gd name="T4" fmla="*/ 67 w 21600"/>
                <a:gd name="T5" fmla="*/ 180 h 21600"/>
                <a:gd name="T6" fmla="*/ 81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707 w 21600"/>
                <a:gd name="T13" fmla="*/ 2700 h 21600"/>
                <a:gd name="T14" fmla="*/ 18907 w 21600"/>
                <a:gd name="T15" fmla="*/ 189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800" y="21600"/>
                  </a:lnTo>
                  <a:lnTo>
                    <a:pt x="198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681" y="14994"/>
              <a:ext cx="360" cy="1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3681" y="14994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3681" y="14994"/>
              <a:ext cx="360" cy="180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6741" y="14994"/>
              <a:ext cx="360" cy="180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00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4221" y="14634"/>
              <a:ext cx="0" cy="90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 type="oval" w="med" len="med"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 flipH="1">
              <a:off x="5661" y="13374"/>
              <a:ext cx="1080" cy="36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7000892" y="857232"/>
            <a:ext cx="107157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600" b="1" dirty="0" smtClean="0">
                <a:solidFill>
                  <a:srgbClr val="000000"/>
                </a:solidFill>
              </a:rPr>
              <a:t>m</a:t>
            </a:r>
            <a:endParaRPr lang="ru-RU" sz="6600" dirty="0"/>
          </a:p>
        </p:txBody>
      </p:sp>
      <p:sp>
        <p:nvSpPr>
          <p:cNvPr id="17" name="AutoShape 16"/>
          <p:cNvSpPr>
            <a:spLocks noChangeArrowheads="1"/>
          </p:cNvSpPr>
          <p:nvPr/>
        </p:nvSpPr>
        <p:spPr bwMode="auto">
          <a:xfrm>
            <a:off x="1785918" y="3214686"/>
            <a:ext cx="1033463" cy="1104900"/>
          </a:xfrm>
          <a:prstGeom prst="can">
            <a:avLst>
              <a:gd name="adj" fmla="val 26728"/>
            </a:avLst>
          </a:prstGeom>
          <a:gradFill rotWithShape="1">
            <a:gsLst>
              <a:gs pos="0">
                <a:srgbClr val="767676"/>
              </a:gs>
              <a:gs pos="50000">
                <a:srgbClr val="FFFFFF"/>
              </a:gs>
              <a:gs pos="100000">
                <a:srgbClr val="767676"/>
              </a:gs>
            </a:gsLst>
            <a:lin ang="18900000" scaled="1"/>
          </a:gra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00298" y="5786454"/>
            <a:ext cx="5715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600" b="1" dirty="0" smtClean="0">
                <a:solidFill>
                  <a:srgbClr val="000000"/>
                </a:solidFill>
              </a:rPr>
              <a:t>P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 algn="just">
              <a:buNone/>
            </a:pPr>
            <a:r>
              <a:rPr lang="ru-RU" sz="4400" dirty="0" smtClean="0"/>
              <a:t>Верно ли, если вы в магазине скажите: «Ваши конфеты не весят 2 кг?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6" descr="BS01996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3143248"/>
            <a:ext cx="2857520" cy="2966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Задача 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800" dirty="0" smtClean="0"/>
              <a:t>Найдите </a:t>
            </a:r>
            <a:r>
              <a:rPr lang="ru-RU" sz="4800" smtClean="0"/>
              <a:t>вес </a:t>
            </a:r>
            <a:r>
              <a:rPr lang="ru-RU" sz="4800" smtClean="0"/>
              <a:t>тела, </a:t>
            </a:r>
            <a:r>
              <a:rPr lang="ru-RU" sz="4800" dirty="0" smtClean="0"/>
              <a:t>масса которого 20 кг.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3286124"/>
            <a:ext cx="3527425" cy="2941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201</Words>
  <Application>Microsoft Office PowerPoint</Application>
  <PresentationFormat>Экран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Вес тела.  Невесомость</vt:lpstr>
      <vt:lpstr>Вопросы</vt:lpstr>
      <vt:lpstr>УСТАНОВИТЕ СООТВЕТСТВИЕ</vt:lpstr>
      <vt:lpstr>УСТАНОВИТЕ СООТВЕТСТВИЕ</vt:lpstr>
      <vt:lpstr>ВЕС ТЕЛА</vt:lpstr>
      <vt:lpstr>Точка приложения ВЕСА</vt:lpstr>
      <vt:lpstr>Путаницы жизни</vt:lpstr>
      <vt:lpstr>Слайд 8</vt:lpstr>
      <vt:lpstr>Задача </vt:lpstr>
      <vt:lpstr>Невесомость </vt:lpstr>
      <vt:lpstr>Невесомость</vt:lpstr>
      <vt:lpstr>Слайд 12</vt:lpstr>
      <vt:lpstr>Выбери верное утверждение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Физика</dc:creator>
  <cp:lastModifiedBy>Физика</cp:lastModifiedBy>
  <cp:revision>29</cp:revision>
  <dcterms:created xsi:type="dcterms:W3CDTF">2013-12-08T11:37:21Z</dcterms:created>
  <dcterms:modified xsi:type="dcterms:W3CDTF">2013-12-08T13:51:13Z</dcterms:modified>
</cp:coreProperties>
</file>