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56" r:id="rId3"/>
    <p:sldId id="257" r:id="rId4"/>
    <p:sldId id="258" r:id="rId5"/>
    <p:sldId id="263" r:id="rId6"/>
    <p:sldId id="259" r:id="rId7"/>
    <p:sldId id="260" r:id="rId8"/>
    <p:sldId id="261" r:id="rId9"/>
    <p:sldId id="262"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EE1F7-6A34-4747-A246-F2A726ADA14C}" type="datetimeFigureOut">
              <a:rPr lang="ru-RU" smtClean="0"/>
              <a:t>10.04.2014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4320D-71C6-43BF-9693-FE9E6FF655F3}" type="slidenum">
              <a:rPr lang="ru-RU" smtClean="0"/>
              <a:t>‹#›</a:t>
            </a:fld>
            <a:endParaRPr lang="ru-RU" dirty="0"/>
          </a:p>
        </p:txBody>
      </p:sp>
    </p:spTree>
    <p:extLst>
      <p:ext uri="{BB962C8B-B14F-4D97-AF65-F5344CB8AC3E}">
        <p14:creationId xmlns:p14="http://schemas.microsoft.com/office/powerpoint/2010/main" val="260570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F4320D-71C6-43BF-9693-FE9E6FF655F3}" type="slidenum">
              <a:rPr lang="ru-RU" smtClean="0"/>
              <a:t>5</a:t>
            </a:fld>
            <a:endParaRPr lang="ru-RU" dirty="0"/>
          </a:p>
        </p:txBody>
      </p:sp>
    </p:spTree>
    <p:extLst>
      <p:ext uri="{BB962C8B-B14F-4D97-AF65-F5344CB8AC3E}">
        <p14:creationId xmlns:p14="http://schemas.microsoft.com/office/powerpoint/2010/main" val="273923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10.04.2014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Прямоугольник 2"/>
          <p:cNvSpPr/>
          <p:nvPr/>
        </p:nvSpPr>
        <p:spPr>
          <a:xfrm>
            <a:off x="813537" y="898351"/>
            <a:ext cx="7557005" cy="2585323"/>
          </a:xfrm>
          <a:prstGeom prst="rect">
            <a:avLst/>
          </a:prstGeom>
          <a:noFill/>
        </p:spPr>
        <p:txBody>
          <a:bodyPr wrap="none" lIns="91440" tIns="45720" rIns="91440" bIns="45720">
            <a:spAutoFit/>
          </a:bodyPr>
          <a:lstStyle/>
          <a:p>
            <a:pPr algn="ctr"/>
            <a:r>
              <a:rPr lang="ru-RU" sz="5400"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reflection blurRad="6350" stA="60000" endA="900" endPos="60000" dist="29997" dir="5400000" sy="-100000" algn="bl" rotWithShape="0"/>
                </a:effectLst>
              </a:rPr>
              <a:t>Презентация по теме:</a:t>
            </a:r>
          </a:p>
          <a:p>
            <a:pPr algn="ctr"/>
            <a:endParaRPr lang="ru-RU" sz="5400"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reflection blurRad="6350" stA="60000" endA="900" endPos="60000" dist="29997" dir="5400000" sy="-100000" algn="bl" rotWithShape="0"/>
              </a:effectLst>
            </a:endParaRPr>
          </a:p>
          <a:p>
            <a:pPr algn="ctr"/>
            <a:r>
              <a:rPr lang="ru-RU" sz="5400" b="1" u="sng"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reflection blurRad="6350" stA="60000" endA="900" endPos="60000" dist="29997" dir="5400000" sy="-100000" algn="bl" rotWithShape="0"/>
                </a:effectLst>
              </a:rPr>
              <a:t>ВОЛЕЙБОЛ</a:t>
            </a:r>
            <a:endParaRPr lang="ru-RU" sz="5400" b="1" u="sng"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reflection blurRad="6350" stA="60000" endA="900" endPos="60000" dist="29997" dir="5400000" sy="-100000" algn="bl" rotWithShape="0"/>
              </a:effectLst>
            </a:endParaRPr>
          </a:p>
        </p:txBody>
      </p:sp>
      <p:sp>
        <p:nvSpPr>
          <p:cNvPr id="4" name="TextBox 3"/>
          <p:cNvSpPr txBox="1"/>
          <p:nvPr/>
        </p:nvSpPr>
        <p:spPr>
          <a:xfrm>
            <a:off x="6296031" y="5696901"/>
            <a:ext cx="2843808" cy="923330"/>
          </a:xfrm>
          <a:prstGeom prst="rect">
            <a:avLst/>
          </a:prstGeom>
          <a:noFill/>
        </p:spPr>
        <p:txBody>
          <a:bodyPr wrap="square" rtlCol="0">
            <a:spAutoFit/>
          </a:bodyPr>
          <a:lstStyle/>
          <a:p>
            <a:pPr algn="ctr"/>
            <a:r>
              <a:rPr lang="ru-RU" dirty="0" smtClean="0">
                <a:effectLst>
                  <a:outerShdw blurRad="38100" dist="38100" dir="2700000" algn="tl">
                    <a:srgbClr val="000000">
                      <a:alpha val="43137"/>
                    </a:srgbClr>
                  </a:outerShdw>
                </a:effectLst>
              </a:rPr>
              <a:t>Выполнила:</a:t>
            </a:r>
          </a:p>
          <a:p>
            <a:pPr algn="ctr"/>
            <a:r>
              <a:rPr lang="ru-RU" dirty="0" smtClean="0">
                <a:effectLst>
                  <a:outerShdw blurRad="38100" dist="38100" dir="2700000" algn="tl">
                    <a:srgbClr val="000000">
                      <a:alpha val="43137"/>
                    </a:srgbClr>
                  </a:outerShdw>
                </a:effectLst>
              </a:rPr>
              <a:t>Ученица 10 класса</a:t>
            </a:r>
          </a:p>
          <a:p>
            <a:pPr algn="ctr"/>
            <a:r>
              <a:rPr lang="ru-RU" dirty="0" smtClean="0">
                <a:effectLst>
                  <a:outerShdw blurRad="38100" dist="38100" dir="2700000" algn="tl">
                    <a:srgbClr val="000000">
                      <a:alpha val="43137"/>
                    </a:srgbClr>
                  </a:outerShdw>
                </a:effectLst>
              </a:rPr>
              <a:t>Тутринова Светлана</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77118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8734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 y="0"/>
            <a:ext cx="9144000" cy="6858000"/>
          </a:xfrm>
          <a:prstGeom prst="rect">
            <a:avLst/>
          </a:prstGeom>
          <a:ln>
            <a:noFill/>
          </a:ln>
          <a:effectLst>
            <a:softEdge rad="112500"/>
          </a:effectLst>
        </p:spPr>
      </p:pic>
      <p:sp>
        <p:nvSpPr>
          <p:cNvPr id="5" name="Прямоугольник 4"/>
          <p:cNvSpPr/>
          <p:nvPr/>
        </p:nvSpPr>
        <p:spPr>
          <a:xfrm>
            <a:off x="2812386" y="188640"/>
            <a:ext cx="351923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Волейбол</a:t>
            </a:r>
            <a:endParaRPr lang="ru-RU" sz="54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1835696" y="2060848"/>
            <a:ext cx="5760640" cy="1569660"/>
          </a:xfrm>
          <a:prstGeom prst="rect">
            <a:avLst/>
          </a:prstGeom>
          <a:noFill/>
        </p:spPr>
        <p:txBody>
          <a:bodyPr wrap="square" rtlCol="0">
            <a:spAutoFit/>
          </a:bodyPr>
          <a:lstStyle/>
          <a:p>
            <a:r>
              <a:rPr lang="ru-RU" sz="2400" dirty="0">
                <a:solidFill>
                  <a:schemeClr val="tx2">
                    <a:lumMod val="75000"/>
                  </a:schemeClr>
                </a:solidFill>
              </a:rPr>
              <a:t>О</a:t>
            </a:r>
            <a:r>
              <a:rPr lang="ru-RU" sz="2400" dirty="0" smtClean="0">
                <a:solidFill>
                  <a:schemeClr val="tx2">
                    <a:lumMod val="75000"/>
                  </a:schemeClr>
                </a:solidFill>
              </a:rPr>
              <a:t>т </a:t>
            </a:r>
            <a:r>
              <a:rPr lang="ru-RU" sz="2400" dirty="0">
                <a:solidFill>
                  <a:schemeClr val="tx2">
                    <a:lumMod val="75000"/>
                  </a:schemeClr>
                </a:solidFill>
              </a:rPr>
              <a:t>английского «volleyball» от «volley» переводится как «ударять мяч с лёта» (так же могут переводить как «летающий» или «парящий») и ball — это «мяч</a:t>
            </a:r>
            <a:r>
              <a:rPr lang="ru-RU" sz="2400" dirty="0" smtClean="0">
                <a:solidFill>
                  <a:schemeClr val="tx2">
                    <a:lumMod val="75000"/>
                  </a:schemeClr>
                </a:solidFill>
              </a:rPr>
              <a:t>»</a:t>
            </a:r>
            <a:endParaRPr lang="ru-RU" sz="2400" dirty="0">
              <a:solidFill>
                <a:schemeClr val="tx2">
                  <a:lumMod val="75000"/>
                </a:schemeClr>
              </a:solidFill>
            </a:endParaRPr>
          </a:p>
        </p:txBody>
      </p:sp>
    </p:spTree>
    <p:extLst>
      <p:ext uri="{BB962C8B-B14F-4D97-AF65-F5344CB8AC3E}">
        <p14:creationId xmlns:p14="http://schemas.microsoft.com/office/powerpoint/2010/main" val="25447480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23"/>
            <a:ext cx="9144000" cy="6858000"/>
          </a:xfrm>
          <a:prstGeom prst="rect">
            <a:avLst/>
          </a:prstGeom>
          <a:ln>
            <a:noFill/>
          </a:ln>
          <a:effectLst>
            <a:softEdge rad="112500"/>
          </a:effectLst>
        </p:spPr>
      </p:pic>
      <p:sp>
        <p:nvSpPr>
          <p:cNvPr id="3" name="TextBox 2"/>
          <p:cNvSpPr txBox="1"/>
          <p:nvPr/>
        </p:nvSpPr>
        <p:spPr>
          <a:xfrm>
            <a:off x="0" y="332656"/>
            <a:ext cx="9144000" cy="646331"/>
          </a:xfrm>
          <a:prstGeom prst="rect">
            <a:avLst/>
          </a:prstGeom>
          <a:noFill/>
        </p:spPr>
        <p:txBody>
          <a:bodyPr wrap="square" rtlCol="0">
            <a:spAutoFit/>
          </a:bodyPr>
          <a:lstStyle/>
          <a:p>
            <a:pPr algn="ctr"/>
            <a:r>
              <a:rPr lang="ru-RU" b="1" i="1" dirty="0">
                <a:solidFill>
                  <a:schemeClr val="tx2">
                    <a:lumMod val="75000"/>
                  </a:schemeClr>
                </a:solidFill>
                <a:effectLst>
                  <a:outerShdw blurRad="38100" dist="38100" dir="2700000" algn="tl">
                    <a:srgbClr val="000000">
                      <a:alpha val="43137"/>
                    </a:srgbClr>
                  </a:outerShdw>
                </a:effectLst>
              </a:rPr>
              <a:t>Волейбол </a:t>
            </a:r>
            <a:r>
              <a:rPr lang="ru-RU" b="1" dirty="0">
                <a:solidFill>
                  <a:schemeClr val="tx2">
                    <a:lumMod val="75000"/>
                  </a:schemeClr>
                </a:solidFill>
                <a:effectLst>
                  <a:outerShdw blurRad="38100" dist="38100" dir="2700000" algn="tl">
                    <a:srgbClr val="000000">
                      <a:alpha val="43137"/>
                    </a:srgbClr>
                  </a:outerShdw>
                </a:effectLst>
              </a:rPr>
              <a:t>— комбинационный, неконтактный вид спорта, где каждый из игроков имеет на площадке строгую специализацию.</a:t>
            </a:r>
          </a:p>
        </p:txBody>
      </p:sp>
      <p:sp>
        <p:nvSpPr>
          <p:cNvPr id="4" name="TextBox 3"/>
          <p:cNvSpPr txBox="1"/>
          <p:nvPr/>
        </p:nvSpPr>
        <p:spPr>
          <a:xfrm>
            <a:off x="8562" y="960447"/>
            <a:ext cx="5544616" cy="2031325"/>
          </a:xfrm>
          <a:prstGeom prst="rect">
            <a:avLst/>
          </a:prstGeom>
          <a:noFill/>
        </p:spPr>
        <p:txBody>
          <a:bodyPr wrap="square" rtlCol="0">
            <a:spAutoFit/>
          </a:bodyPr>
          <a:lstStyle/>
          <a:p>
            <a:r>
              <a:rPr lang="ru-RU" b="1" i="1" u="sng" dirty="0" smtClean="0">
                <a:solidFill>
                  <a:schemeClr val="tx2">
                    <a:lumMod val="75000"/>
                  </a:schemeClr>
                </a:solidFill>
                <a:effectLst>
                  <a:outerShdw blurRad="38100" dist="38100" dir="2700000" algn="tl">
                    <a:srgbClr val="000000">
                      <a:alpha val="43137"/>
                    </a:srgbClr>
                  </a:outerShdw>
                </a:effectLst>
              </a:rPr>
              <a:t>Наиважнейшие качества игроков:</a:t>
            </a:r>
          </a:p>
          <a:p>
            <a:pPr marL="285750" indent="-285750">
              <a:buFont typeface="Arial" pitchFamily="34" charset="0"/>
              <a:buChar char="•"/>
            </a:pPr>
            <a:r>
              <a:rPr lang="ru-RU" i="1" dirty="0" smtClean="0">
                <a:solidFill>
                  <a:schemeClr val="tx2">
                    <a:lumMod val="75000"/>
                  </a:schemeClr>
                </a:solidFill>
                <a:effectLst>
                  <a:outerShdw blurRad="38100" dist="38100" dir="2700000" algn="tl">
                    <a:srgbClr val="000000">
                      <a:alpha val="43137"/>
                    </a:srgbClr>
                  </a:outerShdw>
                </a:effectLst>
              </a:rPr>
              <a:t>способность  работать </a:t>
            </a:r>
            <a:r>
              <a:rPr lang="ru-RU" i="1" dirty="0">
                <a:solidFill>
                  <a:schemeClr val="tx2">
                    <a:lumMod val="75000"/>
                  </a:schemeClr>
                </a:solidFill>
                <a:effectLst>
                  <a:outerShdw blurRad="38100" dist="38100" dir="2700000" algn="tl">
                    <a:srgbClr val="000000">
                      <a:alpha val="43137"/>
                    </a:srgbClr>
                  </a:outerShdw>
                </a:effectLst>
              </a:rPr>
              <a:t>в </a:t>
            </a:r>
            <a:r>
              <a:rPr lang="ru-RU" i="1" dirty="0" smtClean="0">
                <a:solidFill>
                  <a:schemeClr val="tx2">
                    <a:lumMod val="75000"/>
                  </a:schemeClr>
                </a:solidFill>
                <a:effectLst>
                  <a:outerShdw blurRad="38100" dist="38100" dir="2700000" algn="tl">
                    <a:srgbClr val="000000">
                      <a:alpha val="43137"/>
                    </a:srgbClr>
                  </a:outerShdw>
                </a:effectLst>
              </a:rPr>
              <a:t>команде</a:t>
            </a:r>
          </a:p>
          <a:p>
            <a:pPr marL="285750" indent="-285750">
              <a:buFont typeface="Arial" pitchFamily="34" charset="0"/>
              <a:buChar char="•"/>
            </a:pPr>
            <a:r>
              <a:rPr lang="ru-RU" i="1" dirty="0">
                <a:solidFill>
                  <a:schemeClr val="tx2">
                    <a:lumMod val="75000"/>
                  </a:schemeClr>
                </a:solidFill>
                <a:effectLst>
                  <a:outerShdw blurRad="38100" dist="38100" dir="2700000" algn="tl">
                    <a:srgbClr val="000000">
                      <a:alpha val="43137"/>
                    </a:srgbClr>
                  </a:outerShdw>
                </a:effectLst>
              </a:rPr>
              <a:t> прыгучесть </a:t>
            </a:r>
            <a:endParaRPr lang="ru-RU" i="1" dirty="0" smtClean="0">
              <a:solidFill>
                <a:schemeClr val="tx2">
                  <a:lumMod val="75000"/>
                </a:schemeClr>
              </a:solidFill>
              <a:effectLst>
                <a:outerShdw blurRad="38100" dist="38100" dir="2700000" algn="tl">
                  <a:srgbClr val="000000">
                    <a:alpha val="43137"/>
                  </a:srgbClr>
                </a:outerShdw>
              </a:effectLst>
            </a:endParaRPr>
          </a:p>
          <a:p>
            <a:pPr marL="285750" indent="-285750">
              <a:buFont typeface="Arial" pitchFamily="34" charset="0"/>
              <a:buChar char="•"/>
            </a:pPr>
            <a:r>
              <a:rPr lang="ru-RU" i="1" dirty="0">
                <a:solidFill>
                  <a:schemeClr val="tx2">
                    <a:lumMod val="75000"/>
                  </a:schemeClr>
                </a:solidFill>
                <a:effectLst>
                  <a:outerShdw blurRad="38100" dist="38100" dir="2700000" algn="tl">
                    <a:srgbClr val="000000">
                      <a:alpha val="43137"/>
                    </a:srgbClr>
                  </a:outerShdw>
                </a:effectLst>
              </a:rPr>
              <a:t> </a:t>
            </a:r>
            <a:r>
              <a:rPr lang="ru-RU" i="1" dirty="0" smtClean="0">
                <a:solidFill>
                  <a:schemeClr val="tx2">
                    <a:lumMod val="75000"/>
                  </a:schemeClr>
                </a:solidFill>
                <a:effectLst>
                  <a:outerShdw blurRad="38100" dist="38100" dir="2700000" algn="tl">
                    <a:srgbClr val="000000">
                      <a:alpha val="43137"/>
                    </a:srgbClr>
                  </a:outerShdw>
                </a:effectLst>
              </a:rPr>
              <a:t>координация</a:t>
            </a:r>
          </a:p>
          <a:p>
            <a:pPr marL="285750" indent="-285750">
              <a:buFont typeface="Arial" pitchFamily="34" charset="0"/>
              <a:buChar char="•"/>
            </a:pPr>
            <a:r>
              <a:rPr lang="ru-RU" i="1" dirty="0" smtClean="0">
                <a:solidFill>
                  <a:schemeClr val="tx2">
                    <a:lumMod val="75000"/>
                  </a:schemeClr>
                </a:solidFill>
                <a:effectLst>
                  <a:outerShdw blurRad="38100" dist="38100" dir="2700000" algn="tl">
                    <a:srgbClr val="000000">
                      <a:alpha val="43137"/>
                    </a:srgbClr>
                  </a:outerShdw>
                </a:effectLst>
              </a:rPr>
              <a:t>Реакция</a:t>
            </a:r>
          </a:p>
          <a:p>
            <a:pPr marL="285750" indent="-285750">
              <a:buFont typeface="Arial" pitchFamily="34" charset="0"/>
              <a:buChar char="•"/>
            </a:pPr>
            <a:r>
              <a:rPr lang="ru-RU" i="1" dirty="0">
                <a:solidFill>
                  <a:schemeClr val="tx2">
                    <a:lumMod val="75000"/>
                  </a:schemeClr>
                </a:solidFill>
                <a:effectLst>
                  <a:outerShdw blurRad="38100" dist="38100" dir="2700000" algn="tl">
                    <a:srgbClr val="000000">
                      <a:alpha val="43137"/>
                    </a:srgbClr>
                  </a:outerShdw>
                </a:effectLst>
              </a:rPr>
              <a:t>физическая сила</a:t>
            </a:r>
            <a:endParaRPr lang="ru-RU" i="1" dirty="0" smtClean="0">
              <a:solidFill>
                <a:schemeClr val="tx2">
                  <a:lumMod val="75000"/>
                </a:schemeClr>
              </a:solidFill>
              <a:effectLst>
                <a:outerShdw blurRad="38100" dist="38100" dir="2700000" algn="tl">
                  <a:srgbClr val="000000">
                    <a:alpha val="43137"/>
                  </a:srgbClr>
                </a:outerShdw>
              </a:effectLst>
            </a:endParaRPr>
          </a:p>
          <a:p>
            <a:pPr marL="285750" indent="-285750">
              <a:buFont typeface="Arial" pitchFamily="34" charset="0"/>
              <a:buChar char="•"/>
            </a:pPr>
            <a:endParaRPr lang="ru-RU" i="1" dirty="0">
              <a:solidFill>
                <a:schemeClr val="tx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4395669" y="1505311"/>
            <a:ext cx="3168352" cy="523220"/>
          </a:xfrm>
          <a:prstGeom prst="rect">
            <a:avLst/>
          </a:prstGeom>
          <a:noFill/>
        </p:spPr>
        <p:txBody>
          <a:bodyPr wrap="square" rtlCol="0">
            <a:spAutoFit/>
          </a:bodyPr>
          <a:lstStyle/>
          <a:p>
            <a:pPr algn="ctr"/>
            <a:r>
              <a:rPr lang="ru-RU" sz="2800" b="1" u="sng" dirty="0" smtClean="0">
                <a:solidFill>
                  <a:schemeClr val="tx2">
                    <a:lumMod val="75000"/>
                  </a:schemeClr>
                </a:solidFill>
                <a:effectLst>
                  <a:outerShdw blurRad="38100" dist="38100" dir="2700000" algn="tl">
                    <a:srgbClr val="000000">
                      <a:alpha val="43137"/>
                    </a:srgbClr>
                  </a:outerShdw>
                </a:effectLst>
              </a:rPr>
              <a:t>Волейбол</a:t>
            </a:r>
            <a:endParaRPr lang="ru-RU" sz="2800" b="1" u="sng" dirty="0">
              <a:solidFill>
                <a:schemeClr val="tx2">
                  <a:lumMod val="75000"/>
                </a:schemeClr>
              </a:solidFill>
              <a:effectLst>
                <a:outerShdw blurRad="38100" dist="38100" dir="2700000" algn="tl">
                  <a:srgbClr val="000000">
                    <a:alpha val="43137"/>
                  </a:srgbClr>
                </a:outerShdw>
              </a:effectLst>
            </a:endParaRPr>
          </a:p>
        </p:txBody>
      </p:sp>
      <p:cxnSp>
        <p:nvCxnSpPr>
          <p:cNvPr id="11" name="Прямая со стрелкой 10"/>
          <p:cNvCxnSpPr/>
          <p:nvPr/>
        </p:nvCxnSpPr>
        <p:spPr>
          <a:xfrm flipH="1">
            <a:off x="4128908" y="2042725"/>
            <a:ext cx="1080120" cy="3179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847497" y="2360701"/>
            <a:ext cx="1548172"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rPr>
              <a:t>пляжный </a:t>
            </a:r>
          </a:p>
        </p:txBody>
      </p:sp>
      <p:cxnSp>
        <p:nvCxnSpPr>
          <p:cNvPr id="14" name="Прямая со стрелкой 13"/>
          <p:cNvCxnSpPr/>
          <p:nvPr/>
        </p:nvCxnSpPr>
        <p:spPr>
          <a:xfrm flipH="1">
            <a:off x="5187489" y="2031413"/>
            <a:ext cx="327725" cy="5139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079718" y="2622440"/>
            <a:ext cx="1845274" cy="369332"/>
          </a:xfrm>
          <a:prstGeom prst="rect">
            <a:avLst/>
          </a:prstGeom>
          <a:noFill/>
        </p:spPr>
        <p:txBody>
          <a:bodyPr wrap="square" rtlCol="0">
            <a:spAutoFit/>
          </a:bodyPr>
          <a:lstStyle/>
          <a:p>
            <a:pPr algn="r"/>
            <a:r>
              <a:rPr lang="ru-RU" dirty="0"/>
              <a:t>мини-волейбол</a:t>
            </a:r>
          </a:p>
        </p:txBody>
      </p:sp>
      <p:cxnSp>
        <p:nvCxnSpPr>
          <p:cNvPr id="17" name="Прямая со стрелкой 16"/>
          <p:cNvCxnSpPr/>
          <p:nvPr/>
        </p:nvCxnSpPr>
        <p:spPr>
          <a:xfrm>
            <a:off x="6177020" y="2045229"/>
            <a:ext cx="540060" cy="5139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901969" y="2622440"/>
            <a:ext cx="1584176" cy="369332"/>
          </a:xfrm>
          <a:prstGeom prst="rect">
            <a:avLst/>
          </a:prstGeom>
          <a:noFill/>
        </p:spPr>
        <p:txBody>
          <a:bodyPr wrap="square" rtlCol="0">
            <a:spAutoFit/>
          </a:bodyPr>
          <a:lstStyle/>
          <a:p>
            <a:pPr algn="ctr"/>
            <a:r>
              <a:rPr lang="ru-RU" dirty="0"/>
              <a:t>пионербол</a:t>
            </a:r>
          </a:p>
        </p:txBody>
      </p:sp>
      <p:cxnSp>
        <p:nvCxnSpPr>
          <p:cNvPr id="20" name="Прямая со стрелкой 19"/>
          <p:cNvCxnSpPr/>
          <p:nvPr/>
        </p:nvCxnSpPr>
        <p:spPr>
          <a:xfrm>
            <a:off x="6730867" y="2045229"/>
            <a:ext cx="945036" cy="2569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675903" y="2302206"/>
            <a:ext cx="1296144" cy="646331"/>
          </a:xfrm>
          <a:prstGeom prst="rect">
            <a:avLst/>
          </a:prstGeom>
          <a:noFill/>
        </p:spPr>
        <p:txBody>
          <a:bodyPr wrap="square" rtlCol="0">
            <a:spAutoFit/>
          </a:bodyPr>
          <a:lstStyle/>
          <a:p>
            <a:pPr algn="ctr"/>
            <a:r>
              <a:rPr lang="ru-RU" dirty="0"/>
              <a:t>парковый волейбол</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032"/>
            <a:ext cx="1804808" cy="2600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380" y="3138392"/>
            <a:ext cx="1947976" cy="2600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122" y="3735897"/>
            <a:ext cx="1704184" cy="24464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5027" y="2991772"/>
            <a:ext cx="2324552" cy="2391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532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29"/>
            <a:ext cx="9144000" cy="6858000"/>
          </a:xfrm>
          <a:prstGeom prst="rect">
            <a:avLst/>
          </a:prstGeom>
          <a:ln>
            <a:noFill/>
          </a:ln>
          <a:effectLst>
            <a:softEdge rad="112500"/>
          </a:effectLst>
        </p:spPr>
      </p:pic>
      <p:sp>
        <p:nvSpPr>
          <p:cNvPr id="4" name="Прямоугольник 3"/>
          <p:cNvSpPr/>
          <p:nvPr/>
        </p:nvSpPr>
        <p:spPr>
          <a:xfrm>
            <a:off x="143508" y="188640"/>
            <a:ext cx="8856984" cy="584775"/>
          </a:xfrm>
          <a:prstGeom prst="rect">
            <a:avLst/>
          </a:prstGeom>
          <a:noFill/>
        </p:spPr>
        <p:txBody>
          <a:bodyPr wrap="square" lIns="91440" tIns="45720" rIns="91440" bIns="45720">
            <a:spAutoFit/>
          </a:bodyPr>
          <a:lstStyle/>
          <a:p>
            <a:pPr algn="ctr"/>
            <a:r>
              <a:rPr lang="ru-RU"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Происхождение современного волейбола </a:t>
            </a:r>
            <a:endParaRPr lang="ru-RU" sz="32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43508" y="757872"/>
            <a:ext cx="6336704" cy="369332"/>
          </a:xfrm>
          <a:prstGeom prst="rect">
            <a:avLst/>
          </a:prstGeom>
          <a:noFill/>
        </p:spPr>
        <p:txBody>
          <a:bodyPr wrap="square" rtlCol="0">
            <a:spAutoFit/>
          </a:bodyPr>
          <a:lstStyle/>
          <a:p>
            <a:r>
              <a:rPr lang="ru-RU" dirty="0">
                <a:effectLst>
                  <a:outerShdw blurRad="38100" dist="38100" dir="2700000" algn="tl">
                    <a:srgbClr val="000000">
                      <a:alpha val="43137"/>
                    </a:srgbClr>
                  </a:outerShdw>
                </a:effectLst>
              </a:rPr>
              <a:t>Изобретателем волейбола считается  Уильям Дж. Морган</a:t>
            </a:r>
          </a:p>
        </p:txBody>
      </p:sp>
      <p:sp>
        <p:nvSpPr>
          <p:cNvPr id="6" name="TextBox 5"/>
          <p:cNvSpPr txBox="1"/>
          <p:nvPr/>
        </p:nvSpPr>
        <p:spPr>
          <a:xfrm>
            <a:off x="143508" y="1127204"/>
            <a:ext cx="2916324" cy="646331"/>
          </a:xfrm>
          <a:prstGeom prst="rect">
            <a:avLst/>
          </a:prstGeom>
          <a:noFill/>
        </p:spPr>
        <p:txBody>
          <a:bodyPr wrap="square" rtlCol="0">
            <a:spAutoFit/>
          </a:bodyPr>
          <a:lstStyle/>
          <a:p>
            <a:r>
              <a:rPr lang="ru-RU" dirty="0">
                <a:effectLst>
                  <a:outerShdw blurRad="38100" dist="38100" dir="2700000" algn="tl">
                    <a:srgbClr val="000000">
                      <a:alpha val="43137"/>
                    </a:srgbClr>
                  </a:outerShdw>
                </a:effectLst>
              </a:rPr>
              <a:t>9 февраля 1895 </a:t>
            </a:r>
            <a:r>
              <a:rPr lang="ru-RU" dirty="0" smtClean="0">
                <a:effectLst>
                  <a:outerShdw blurRad="38100" dist="38100" dir="2700000" algn="tl">
                    <a:srgbClr val="000000">
                      <a:alpha val="43137"/>
                    </a:srgbClr>
                  </a:outerShdw>
                </a:effectLst>
              </a:rPr>
              <a:t>г:</a:t>
            </a:r>
          </a:p>
          <a:p>
            <a:pPr marL="285750" indent="-285750">
              <a:buFont typeface="Arial" pitchFamily="34" charset="0"/>
              <a:buChar char="•"/>
            </a:pPr>
            <a:r>
              <a:rPr lang="ru-RU" dirty="0" smtClean="0"/>
              <a:t>Высота сетки 197 см</a:t>
            </a:r>
            <a:endParaRPr lang="ru-RU" dirty="0"/>
          </a:p>
        </p:txBody>
      </p:sp>
      <p:sp>
        <p:nvSpPr>
          <p:cNvPr id="7" name="TextBox 6"/>
          <p:cNvSpPr txBox="1"/>
          <p:nvPr/>
        </p:nvSpPr>
        <p:spPr>
          <a:xfrm>
            <a:off x="143508" y="1773535"/>
            <a:ext cx="5550862" cy="923330"/>
          </a:xfrm>
          <a:prstGeom prst="rect">
            <a:avLst/>
          </a:prstGeom>
          <a:noFill/>
        </p:spPr>
        <p:txBody>
          <a:bodyPr wrap="square" rtlCol="0">
            <a:spAutoFit/>
          </a:bodyPr>
          <a:lstStyle/>
          <a:p>
            <a:r>
              <a:rPr lang="ru-RU" dirty="0">
                <a:effectLst>
                  <a:outerShdw blurRad="38100" dist="38100" dir="2700000" algn="tl">
                    <a:srgbClr val="000000">
                      <a:alpha val="43137"/>
                    </a:srgbClr>
                  </a:outerShdw>
                </a:effectLst>
              </a:rPr>
              <a:t>1897 году</a:t>
            </a:r>
            <a:r>
              <a:rPr lang="ru-RU" dirty="0" smtClean="0">
                <a:effectLst>
                  <a:outerShdw blurRad="38100" dist="38100" dir="2700000" algn="tl">
                    <a:srgbClr val="000000">
                      <a:alpha val="43137"/>
                    </a:srgbClr>
                  </a:outerShdw>
                </a:effectLst>
              </a:rPr>
              <a:t>:</a:t>
            </a:r>
          </a:p>
          <a:p>
            <a:pPr marL="285750" indent="-285750">
              <a:buFont typeface="Arial" pitchFamily="34" charset="0"/>
              <a:buChar char="•"/>
            </a:pPr>
            <a:r>
              <a:rPr lang="ru-RU" dirty="0"/>
              <a:t>размер площадки </a:t>
            </a:r>
            <a:r>
              <a:rPr lang="ru-RU" dirty="0" smtClean="0"/>
              <a:t> </a:t>
            </a:r>
            <a:r>
              <a:rPr lang="ru-RU" dirty="0"/>
              <a:t>7,6 x 15,1 </a:t>
            </a:r>
            <a:r>
              <a:rPr lang="ru-RU" dirty="0" smtClean="0"/>
              <a:t>метра</a:t>
            </a:r>
          </a:p>
          <a:p>
            <a:pPr marL="285750" indent="-285750">
              <a:buFont typeface="Arial" pitchFamily="34" charset="0"/>
              <a:buChar char="•"/>
            </a:pPr>
            <a:r>
              <a:rPr lang="ru-RU" dirty="0"/>
              <a:t>высота сетки 198 </a:t>
            </a:r>
            <a:r>
              <a:rPr lang="ru-RU" dirty="0" smtClean="0"/>
              <a:t>сантиметра</a:t>
            </a:r>
          </a:p>
        </p:txBody>
      </p:sp>
      <p:sp>
        <p:nvSpPr>
          <p:cNvPr id="8" name="TextBox 7"/>
          <p:cNvSpPr txBox="1"/>
          <p:nvPr/>
        </p:nvSpPr>
        <p:spPr>
          <a:xfrm>
            <a:off x="143508" y="2664625"/>
            <a:ext cx="3708412" cy="646331"/>
          </a:xfrm>
          <a:prstGeom prst="rect">
            <a:avLst/>
          </a:prstGeom>
          <a:noFill/>
        </p:spPr>
        <p:txBody>
          <a:bodyPr wrap="square" rtlCol="0">
            <a:spAutoFit/>
          </a:bodyPr>
          <a:lstStyle/>
          <a:p>
            <a:r>
              <a:rPr lang="ru-RU" dirty="0">
                <a:effectLst>
                  <a:outerShdw blurRad="38100" dist="38100" dir="2700000" algn="tl">
                    <a:srgbClr val="000000">
                      <a:alpha val="43137"/>
                    </a:srgbClr>
                  </a:outerShdw>
                </a:effectLst>
              </a:rPr>
              <a:t>1917 </a:t>
            </a:r>
            <a:r>
              <a:rPr lang="ru-RU" dirty="0" smtClean="0">
                <a:effectLst>
                  <a:outerShdw blurRad="38100" dist="38100" dir="2700000" algn="tl">
                    <a:srgbClr val="000000">
                      <a:alpha val="43137"/>
                    </a:srgbClr>
                  </a:outerShdw>
                </a:effectLst>
              </a:rPr>
              <a:t>год:</a:t>
            </a:r>
          </a:p>
          <a:p>
            <a:pPr marL="285750" indent="-285750">
              <a:buFont typeface="Arial" pitchFamily="34" charset="0"/>
              <a:buChar char="•"/>
            </a:pPr>
            <a:r>
              <a:rPr lang="ru-RU" dirty="0"/>
              <a:t> высота сетки -</a:t>
            </a:r>
            <a:r>
              <a:rPr lang="ru-RU" dirty="0" smtClean="0"/>
              <a:t>243 </a:t>
            </a:r>
            <a:r>
              <a:rPr lang="ru-RU" dirty="0"/>
              <a:t>см</a:t>
            </a:r>
            <a:endParaRPr lang="ru-RU" dirty="0" smtClean="0"/>
          </a:p>
        </p:txBody>
      </p:sp>
      <p:sp>
        <p:nvSpPr>
          <p:cNvPr id="9" name="TextBox 8"/>
          <p:cNvSpPr txBox="1"/>
          <p:nvPr/>
        </p:nvSpPr>
        <p:spPr>
          <a:xfrm>
            <a:off x="143508" y="3310956"/>
            <a:ext cx="3816424" cy="646331"/>
          </a:xfrm>
          <a:prstGeom prst="rect">
            <a:avLst/>
          </a:prstGeom>
          <a:noFill/>
        </p:spPr>
        <p:txBody>
          <a:bodyPr wrap="square" rtlCol="0">
            <a:spAutoFit/>
          </a:bodyPr>
          <a:lstStyle/>
          <a:p>
            <a:r>
              <a:rPr lang="ru-RU" dirty="0" smtClean="0"/>
              <a:t> </a:t>
            </a:r>
            <a:r>
              <a:rPr lang="ru-RU" dirty="0">
                <a:effectLst>
                  <a:outerShdw blurRad="38100" dist="38100" dir="2700000" algn="tl">
                    <a:srgbClr val="000000">
                      <a:alpha val="43137"/>
                    </a:srgbClr>
                  </a:outerShdw>
                </a:effectLst>
              </a:rPr>
              <a:t>1918 </a:t>
            </a:r>
            <a:r>
              <a:rPr lang="ru-RU" dirty="0" smtClean="0">
                <a:effectLst>
                  <a:outerShdw blurRad="38100" dist="38100" dir="2700000" algn="tl">
                    <a:srgbClr val="000000">
                      <a:alpha val="43137"/>
                    </a:srgbClr>
                  </a:outerShdw>
                </a:effectLst>
              </a:rPr>
              <a:t>год:</a:t>
            </a:r>
          </a:p>
          <a:p>
            <a:pPr marL="285750" indent="-285750">
              <a:buFont typeface="Arial" pitchFamily="34" charset="0"/>
              <a:buChar char="•"/>
            </a:pPr>
            <a:r>
              <a:rPr lang="ru-RU" dirty="0"/>
              <a:t>количество игроков — </a:t>
            </a:r>
            <a:r>
              <a:rPr lang="ru-RU" dirty="0" smtClean="0"/>
              <a:t>шестеро</a:t>
            </a:r>
            <a:endParaRPr lang="ru-RU" dirty="0"/>
          </a:p>
        </p:txBody>
      </p:sp>
      <p:sp>
        <p:nvSpPr>
          <p:cNvPr id="10" name="TextBox 9"/>
          <p:cNvSpPr txBox="1"/>
          <p:nvPr/>
        </p:nvSpPr>
        <p:spPr>
          <a:xfrm>
            <a:off x="143508" y="3957287"/>
            <a:ext cx="3060340" cy="646331"/>
          </a:xfrm>
          <a:prstGeom prst="rect">
            <a:avLst/>
          </a:prstGeom>
          <a:noFill/>
        </p:spPr>
        <p:txBody>
          <a:bodyPr wrap="square" rtlCol="0">
            <a:spAutoFit/>
          </a:bodyPr>
          <a:lstStyle/>
          <a:p>
            <a:r>
              <a:rPr lang="ru-RU" dirty="0">
                <a:effectLst>
                  <a:outerShdw blurRad="38100" dist="38100" dir="2700000" algn="tl">
                    <a:srgbClr val="000000">
                      <a:alpha val="43137"/>
                    </a:srgbClr>
                  </a:outerShdw>
                </a:effectLst>
              </a:rPr>
              <a:t>1922 </a:t>
            </a:r>
            <a:r>
              <a:rPr lang="ru-RU" dirty="0" smtClean="0">
                <a:effectLst>
                  <a:outerShdw blurRad="38100" dist="38100" dir="2700000" algn="tl">
                    <a:srgbClr val="000000">
                      <a:alpha val="43137"/>
                    </a:srgbClr>
                  </a:outerShdw>
                </a:effectLst>
              </a:rPr>
              <a:t>год:</a:t>
            </a:r>
          </a:p>
          <a:p>
            <a:pPr marL="285750" indent="-285750">
              <a:buFont typeface="Arial" pitchFamily="34" charset="0"/>
              <a:buChar char="•"/>
            </a:pPr>
            <a:r>
              <a:rPr lang="ru-RU" dirty="0"/>
              <a:t>три касания мяча</a:t>
            </a:r>
          </a:p>
        </p:txBody>
      </p:sp>
      <p:sp>
        <p:nvSpPr>
          <p:cNvPr id="11" name="TextBox 10"/>
          <p:cNvSpPr txBox="1"/>
          <p:nvPr/>
        </p:nvSpPr>
        <p:spPr>
          <a:xfrm>
            <a:off x="143508" y="4609833"/>
            <a:ext cx="4248472" cy="1200329"/>
          </a:xfrm>
          <a:prstGeom prst="rect">
            <a:avLst/>
          </a:prstGeom>
          <a:noFill/>
        </p:spPr>
        <p:txBody>
          <a:bodyPr wrap="square" rtlCol="0">
            <a:spAutoFit/>
          </a:bodyPr>
          <a:lstStyle/>
          <a:p>
            <a:r>
              <a:rPr lang="ru-RU" dirty="0">
                <a:effectLst>
                  <a:outerShdw blurRad="38100" dist="38100" dir="2700000" algn="tl">
                    <a:srgbClr val="000000">
                      <a:alpha val="43137"/>
                    </a:srgbClr>
                  </a:outerShdw>
                </a:effectLst>
              </a:rPr>
              <a:t>1925 г</a:t>
            </a:r>
            <a:r>
              <a:rPr lang="ru-RU" dirty="0" smtClean="0"/>
              <a:t>.</a:t>
            </a:r>
          </a:p>
          <a:p>
            <a:pPr marL="285750" indent="-285750">
              <a:buFont typeface="Arial" pitchFamily="34" charset="0"/>
              <a:buChar char="•"/>
            </a:pPr>
            <a:r>
              <a:rPr lang="ru-RU" dirty="0" smtClean="0"/>
              <a:t>площадка размером  18х9 </a:t>
            </a:r>
            <a:r>
              <a:rPr lang="ru-RU" dirty="0"/>
              <a:t>метров</a:t>
            </a:r>
            <a:r>
              <a:rPr lang="ru-RU" dirty="0" smtClean="0"/>
              <a:t>.</a:t>
            </a:r>
          </a:p>
          <a:p>
            <a:pPr marL="285750" indent="-285750">
              <a:buFont typeface="Arial" pitchFamily="34" charset="0"/>
              <a:buChar char="•"/>
            </a:pPr>
            <a:r>
              <a:rPr lang="ru-RU" dirty="0" smtClean="0"/>
              <a:t>Мужчины: </a:t>
            </a:r>
            <a:r>
              <a:rPr lang="ru-RU" dirty="0"/>
              <a:t>высота сетки — 2,43 </a:t>
            </a:r>
            <a:r>
              <a:rPr lang="ru-RU" dirty="0" smtClean="0"/>
              <a:t>м,женщины </a:t>
            </a:r>
            <a:r>
              <a:rPr lang="ru-RU" dirty="0"/>
              <a:t>— 2,24 м.</a:t>
            </a:r>
          </a:p>
        </p:txBody>
      </p:sp>
    </p:spTree>
    <p:extLst>
      <p:ext uri="{BB962C8B-B14F-4D97-AF65-F5344CB8AC3E}">
        <p14:creationId xmlns:p14="http://schemas.microsoft.com/office/powerpoint/2010/main" val="4061155108"/>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44208" y="260648"/>
            <a:ext cx="2160240" cy="369332"/>
          </a:xfrm>
          <a:prstGeom prst="rect">
            <a:avLst/>
          </a:prstGeom>
          <a:noFill/>
        </p:spPr>
        <p:txBody>
          <a:bodyPr wrap="square" rtlCol="0">
            <a:spAutoFit/>
          </a:bodyPr>
          <a:lstStyle/>
          <a:p>
            <a:r>
              <a:rPr lang="ru-RU" dirty="0" smtClean="0">
                <a:effectLst>
                  <a:outerShdw blurRad="38100" dist="38100" dir="2700000" algn="tl">
                    <a:srgbClr val="000000">
                      <a:alpha val="43137"/>
                    </a:srgbClr>
                  </a:outerShdw>
                </a:effectLst>
              </a:rPr>
              <a:t>Уильям Дж. Морган</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759840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Прямоугольник 2"/>
          <p:cNvSpPr/>
          <p:nvPr/>
        </p:nvSpPr>
        <p:spPr>
          <a:xfrm>
            <a:off x="2117286" y="112240"/>
            <a:ext cx="4974439" cy="923330"/>
          </a:xfrm>
          <a:prstGeom prst="rect">
            <a:avLst/>
          </a:prstGeom>
          <a:noFill/>
        </p:spPr>
        <p:txBody>
          <a:bodyPr wrap="none" lIns="91440" tIns="45720" rIns="91440" bIns="45720">
            <a:spAutoFit/>
          </a:bodyPr>
          <a:lstStyle/>
          <a:p>
            <a:pPr algn="ctr"/>
            <a:r>
              <a:rPr lang="ru-RU"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Общие правила</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092" y="4714286"/>
            <a:ext cx="2756791" cy="2143714"/>
          </a:xfrm>
          <a:prstGeom prst="rect">
            <a:avLst/>
          </a:prstGeom>
          <a:ln>
            <a:noFill/>
          </a:ln>
          <a:effectLst>
            <a:softEdge rad="112500"/>
          </a:effectLst>
        </p:spPr>
      </p:pic>
      <p:sp>
        <p:nvSpPr>
          <p:cNvPr id="4" name="TextBox 3"/>
          <p:cNvSpPr txBox="1"/>
          <p:nvPr/>
        </p:nvSpPr>
        <p:spPr>
          <a:xfrm>
            <a:off x="107504" y="895343"/>
            <a:ext cx="8928992" cy="923330"/>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rPr>
              <a:t>Игра ведётся на прямоугольной площадке размером 18х9 метров. Волейбольная площадка разделена посередине сеткой. Высота сетки для мужчин — 2,43 м, для женщин — 2,24 м.</a:t>
            </a:r>
          </a:p>
        </p:txBody>
      </p:sp>
      <p:sp>
        <p:nvSpPr>
          <p:cNvPr id="5" name="TextBox 4"/>
          <p:cNvSpPr txBox="1"/>
          <p:nvPr/>
        </p:nvSpPr>
        <p:spPr>
          <a:xfrm>
            <a:off x="107504" y="1804173"/>
            <a:ext cx="8280920" cy="369332"/>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rPr>
              <a:t>Игра ведётся сферическим мячом окружностью 65—67 см, весом 260—280 г.</a:t>
            </a:r>
          </a:p>
        </p:txBody>
      </p:sp>
      <p:sp>
        <p:nvSpPr>
          <p:cNvPr id="6" name="TextBox 5"/>
          <p:cNvSpPr txBox="1"/>
          <p:nvPr/>
        </p:nvSpPr>
        <p:spPr>
          <a:xfrm>
            <a:off x="107504" y="2173504"/>
            <a:ext cx="8784976" cy="1200329"/>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rPr>
              <a:t>Каждая из двух команд может иметь в составе до 14 игроков, на поле в каждый момент времени могут находиться 6 игроков. Цель игры — атакующим ударом добить мяч до пола, то есть до игровой поверхности площадки половины противника, или заставить его ошибиться.</a:t>
            </a:r>
          </a:p>
        </p:txBody>
      </p:sp>
      <p:sp>
        <p:nvSpPr>
          <p:cNvPr id="7" name="TextBox 6"/>
          <p:cNvSpPr txBox="1"/>
          <p:nvPr/>
        </p:nvSpPr>
        <p:spPr>
          <a:xfrm>
            <a:off x="107504" y="3373835"/>
            <a:ext cx="8712968" cy="1754326"/>
          </a:xfrm>
          <a:prstGeom prst="rect">
            <a:avLst/>
          </a:prstGeom>
          <a:noFill/>
        </p:spPr>
        <p:txBody>
          <a:bodyPr wrap="square" rtlCol="0">
            <a:spAutoFit/>
          </a:bodyPr>
          <a:lstStyle/>
          <a:p>
            <a:pPr algn="ctr"/>
            <a:r>
              <a:rPr lang="ru-RU" dirty="0">
                <a:effectLst>
                  <a:outerShdw blurRad="38100" dist="38100" dir="2700000" algn="tl">
                    <a:srgbClr val="000000">
                      <a:alpha val="43137"/>
                    </a:srgbClr>
                  </a:outerShdw>
                </a:effectLst>
              </a:rPr>
              <a:t>Игра начинается вводом мяча в игру при помощи подачи согласно жребию. После ввода мяча в игру подачей и успешного розыгрыша подача переходит к той команде, которая выиграла очко. Площадка по количеству игроков условно разделена на 6 зон. После каждого перехода право подачи переходит от одной команды к другой в результате розыгрыша очка, игроки перемещаются в следующую зону по часовой стрелке.</a:t>
            </a:r>
          </a:p>
        </p:txBody>
      </p:sp>
    </p:spTree>
    <p:extLst>
      <p:ext uri="{BB962C8B-B14F-4D97-AF65-F5344CB8AC3E}">
        <p14:creationId xmlns:p14="http://schemas.microsoft.com/office/powerpoint/2010/main" val="24214557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894" y="3692465"/>
            <a:ext cx="2480106" cy="31407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369688" y="33505"/>
            <a:ext cx="239879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smtClean="0">
                <a:ln w="50800"/>
                <a:solidFill>
                  <a:schemeClr val="bg1">
                    <a:shade val="50000"/>
                  </a:schemeClr>
                </a:solidFill>
                <a:effectLst>
                  <a:reflection blurRad="6350" stA="55000" endA="50" endPos="85000" dir="5400000" sy="-100000" algn="bl" rotWithShape="0"/>
                </a:effectLst>
              </a:rPr>
              <a:t>Подача</a:t>
            </a:r>
          </a:p>
        </p:txBody>
      </p:sp>
      <p:sp>
        <p:nvSpPr>
          <p:cNvPr id="4" name="TextBox 3"/>
          <p:cNvSpPr txBox="1"/>
          <p:nvPr/>
        </p:nvSpPr>
        <p:spPr>
          <a:xfrm>
            <a:off x="0" y="692696"/>
            <a:ext cx="8712968" cy="4524315"/>
          </a:xfrm>
          <a:prstGeom prst="rect">
            <a:avLst/>
          </a:prstGeom>
          <a:noFill/>
        </p:spPr>
        <p:txBody>
          <a:bodyPr wrap="square" rtlCol="0">
            <a:spAutoFit/>
          </a:bodyPr>
          <a:lstStyle/>
          <a:p>
            <a:pPr algn="ctr"/>
            <a:r>
              <a:rPr lang="ru-RU" b="1" i="1" u="sng" dirty="0">
                <a:effectLst>
                  <a:outerShdw blurRad="38100" dist="38100" dir="2700000" algn="tl">
                    <a:srgbClr val="000000">
                      <a:alpha val="43137"/>
                    </a:srgbClr>
                  </a:outerShdw>
                </a:effectLst>
              </a:rPr>
              <a:t>Выполняет подачу игрок, который в результате последнего перехода перемещается из второй в первую зону. Подача производится из зоны подачи за задней линией игровой площадки с целью приземлить мяч на половине противника или максимально усложнить приём. До того как игрок не коснётся мяча при подаче, ни одна часть его тела не должна коснуться поверхности площадки (в особенности это касается подачи в прыжке). В полёте мяч может коснуться сетки, но не должен касаться антенн или их мысленного продолжения вверх. Если мяч коснётся поверхности игровой площадки на стороне принимающей команды, подающей команде засчитывается очко. Если игрок, который подавал, нарушил правила или отправил мяч в аут, то очко засчитывается принимающей команде. Не разрешается блокировать мяч при подаче, прерывая его траекторию над сеткой. Если очко выиграно командой, которая подавала мяч, то подачу продолжает выполнять тот же игрок.</a:t>
            </a:r>
          </a:p>
          <a:p>
            <a:pPr algn="ctr"/>
            <a:r>
              <a:rPr lang="ru-RU" b="1" i="1" u="sng" dirty="0">
                <a:effectLst>
                  <a:outerShdw blurRad="38100" dist="38100" dir="2700000" algn="tl">
                    <a:srgbClr val="000000">
                      <a:alpha val="43137"/>
                    </a:srgbClr>
                  </a:outerShdw>
                </a:effectLst>
              </a:rPr>
              <a:t>В современном волейболе наиболее распространена силовая подача в </a:t>
            </a:r>
            <a:r>
              <a:rPr lang="ru-RU" b="1" i="1" u="sng" dirty="0" smtClean="0">
                <a:effectLst>
                  <a:outerShdw blurRad="38100" dist="38100" dir="2700000" algn="tl">
                    <a:srgbClr val="000000">
                      <a:alpha val="43137"/>
                    </a:srgbClr>
                  </a:outerShdw>
                </a:effectLst>
              </a:rPr>
              <a:t>прыжке. </a:t>
            </a:r>
            <a:r>
              <a:rPr lang="ru-RU" b="1" i="1" u="sng" dirty="0">
                <a:effectLst>
                  <a:outerShdw blurRad="38100" dist="38100" dir="2700000" algn="tl">
                    <a:srgbClr val="000000">
                      <a:alpha val="43137"/>
                    </a:srgbClr>
                  </a:outerShdw>
                </a:effectLst>
              </a:rPr>
              <a:t>Её противоположностью является укороченная (планирующая, тактическая) подача, когда мяч направляется близко к сетке.</a:t>
            </a:r>
          </a:p>
        </p:txBody>
      </p:sp>
    </p:spTree>
    <p:extLst>
      <p:ext uri="{BB962C8B-B14F-4D97-AF65-F5344CB8AC3E}">
        <p14:creationId xmlns:p14="http://schemas.microsoft.com/office/powerpoint/2010/main" val="322116686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4" name="Прямоугольник 3"/>
          <p:cNvSpPr/>
          <p:nvPr/>
        </p:nvSpPr>
        <p:spPr>
          <a:xfrm>
            <a:off x="3368186" y="74820"/>
            <a:ext cx="246574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smtClean="0">
                <a:ln w="50800"/>
                <a:solidFill>
                  <a:schemeClr val="bg1">
                    <a:shade val="50000"/>
                  </a:schemeClr>
                </a:solidFill>
                <a:effectLst/>
              </a:rPr>
              <a:t>Либеро</a:t>
            </a:r>
            <a:endParaRPr lang="ru-RU" sz="5400" b="1" cap="none" spc="0" dirty="0">
              <a:ln w="50800"/>
              <a:solidFill>
                <a:schemeClr val="bg1">
                  <a:shade val="50000"/>
                </a:schemeClr>
              </a:solidFill>
              <a:effectLst/>
            </a:endParaRPr>
          </a:p>
        </p:txBody>
      </p:sp>
      <p:sp>
        <p:nvSpPr>
          <p:cNvPr id="5" name="TextBox 4"/>
          <p:cNvSpPr txBox="1"/>
          <p:nvPr/>
        </p:nvSpPr>
        <p:spPr>
          <a:xfrm>
            <a:off x="107504" y="998150"/>
            <a:ext cx="8856984" cy="2308324"/>
          </a:xfrm>
          <a:prstGeom prst="rect">
            <a:avLst/>
          </a:prstGeom>
          <a:noFill/>
        </p:spPr>
        <p:txBody>
          <a:bodyPr wrap="square" rtlCol="0">
            <a:spAutoFit/>
          </a:bodyPr>
          <a:lstStyle/>
          <a:p>
            <a:pPr algn="ctr"/>
            <a:r>
              <a:rPr lang="ru-RU" b="1" i="1" u="sng" dirty="0">
                <a:effectLst>
                  <a:outerShdw blurRad="38100" dist="38100" dir="2700000" algn="tl">
                    <a:srgbClr val="000000">
                      <a:alpha val="43137"/>
                    </a:srgbClr>
                  </a:outerShdw>
                </a:effectLst>
              </a:rPr>
              <a:t>Один или двое игроков (до 2009 года — только один игрок) команды могут быть назначены либеро. Игроки этого амплуа не могут участвовать в блоке, подавать, выполнять нападающий удар по мячу, полностью находящемуся выше верхнего края сетки. Форма либеро должна отличаться от формы остальных игроков. Разрешается заменять либеро неограниченное количество раз, не ставя в известность судью. Так как либеро не имеет права атаковать и блокировать, он обычно находится на задней линии, меняясь позицией с игроками, которых выгодно держать на передней линии, например, с центральным блокирующим</a:t>
            </a:r>
          </a:p>
        </p:txBody>
      </p:sp>
    </p:spTree>
    <p:extLst>
      <p:ext uri="{BB962C8B-B14F-4D97-AF65-F5344CB8AC3E}">
        <p14:creationId xmlns:p14="http://schemas.microsoft.com/office/powerpoint/2010/main" val="21362115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1835696" y="0"/>
            <a:ext cx="597721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dirty="0" smtClean="0">
                <a:ln w="50800"/>
                <a:solidFill>
                  <a:schemeClr val="bg1">
                    <a:shade val="50000"/>
                  </a:schemeClr>
                </a:solidFill>
              </a:rPr>
              <a:t>Нарушение правил</a:t>
            </a:r>
            <a:endParaRPr lang="ru-RU" sz="5400" b="1" cap="none" spc="0" dirty="0">
              <a:ln w="50800"/>
              <a:solidFill>
                <a:schemeClr val="bg1">
                  <a:shade val="50000"/>
                </a:schemeClr>
              </a:solidFill>
              <a:effectLst/>
            </a:endParaRPr>
          </a:p>
        </p:txBody>
      </p:sp>
      <p:sp>
        <p:nvSpPr>
          <p:cNvPr id="4" name="TextBox 3"/>
          <p:cNvSpPr txBox="1"/>
          <p:nvPr/>
        </p:nvSpPr>
        <p:spPr>
          <a:xfrm>
            <a:off x="29017" y="923330"/>
            <a:ext cx="4968552" cy="369332"/>
          </a:xfrm>
          <a:prstGeom prst="rect">
            <a:avLst/>
          </a:prstGeom>
          <a:noFill/>
        </p:spPr>
        <p:txBody>
          <a:bodyPr wrap="square" rtlCol="0">
            <a:spAutoFit/>
          </a:bodyPr>
          <a:lstStyle/>
          <a:p>
            <a:pPr marL="285750" indent="-285750">
              <a:buFont typeface="Wingdings" panose="05000000000000000000" pitchFamily="2" charset="2"/>
              <a:buChar char="Ø"/>
            </a:pPr>
            <a:r>
              <a:rPr lang="ru-RU" b="1" i="1" dirty="0" smtClean="0">
                <a:effectLst>
                  <a:outerShdw blurRad="38100" dist="38100" dir="2700000" algn="tl">
                    <a:srgbClr val="000000">
                      <a:alpha val="43137"/>
                    </a:srgbClr>
                  </a:outerShdw>
                </a:effectLst>
              </a:rPr>
              <a:t>При подаче:</a:t>
            </a:r>
            <a:endParaRPr lang="ru-RU" b="1" i="1" dirty="0">
              <a:effectLst>
                <a:outerShdw blurRad="38100" dist="38100" dir="2700000" algn="tl">
                  <a:srgbClr val="000000">
                    <a:alpha val="43137"/>
                  </a:srgbClr>
                </a:outerShdw>
              </a:effectLst>
            </a:endParaRPr>
          </a:p>
        </p:txBody>
      </p:sp>
      <p:sp>
        <p:nvSpPr>
          <p:cNvPr id="5" name="TextBox 4"/>
          <p:cNvSpPr txBox="1"/>
          <p:nvPr/>
        </p:nvSpPr>
        <p:spPr>
          <a:xfrm>
            <a:off x="29017" y="1292662"/>
            <a:ext cx="8784976" cy="1477328"/>
          </a:xfrm>
          <a:prstGeom prst="rect">
            <a:avLst/>
          </a:prstGeom>
          <a:noFill/>
        </p:spPr>
        <p:txBody>
          <a:bodyPr wrap="square" rtlCol="0">
            <a:spAutoFit/>
          </a:bodyPr>
          <a:lstStyle/>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Игрок заступил ногой на пространство </a:t>
            </a:r>
            <a:r>
              <a:rPr lang="ru-RU" dirty="0" smtClean="0">
                <a:effectLst>
                  <a:outerShdw blurRad="38100" dist="38100" dir="2700000" algn="tl">
                    <a:srgbClr val="000000">
                      <a:alpha val="43137"/>
                    </a:srgbClr>
                  </a:outerShdw>
                </a:effectLst>
              </a:rPr>
              <a:t>площадки</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Игрок подбросил и поймал </a:t>
            </a:r>
            <a:r>
              <a:rPr lang="ru-RU" dirty="0" smtClean="0">
                <a:effectLst>
                  <a:outerShdw blurRad="38100" dist="38100" dir="2700000" algn="tl">
                    <a:srgbClr val="000000">
                      <a:alpha val="43137"/>
                    </a:srgbClr>
                  </a:outerShdw>
                </a:effectLst>
              </a:rPr>
              <a:t>мяч</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По истечении 8 секунд после свистка судьи мяч передаётся команде соперников</a:t>
            </a:r>
            <a:r>
              <a:rPr lang="ru-RU"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Касание антенны мячом</a:t>
            </a:r>
            <a:r>
              <a:rPr lang="ru-RU"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Совершил подачу до свистка судьи</a:t>
            </a:r>
            <a:r>
              <a:rPr lang="ru-RU" dirty="0" smtClean="0">
                <a:effectLst>
                  <a:outerShdw blurRad="38100" dist="38100" dir="2700000" algn="tl">
                    <a:srgbClr val="000000">
                      <a:alpha val="43137"/>
                    </a:srgbClr>
                  </a:outerShdw>
                </a:effectLst>
              </a:rPr>
              <a:t>.</a:t>
            </a:r>
          </a:p>
        </p:txBody>
      </p:sp>
      <p:sp>
        <p:nvSpPr>
          <p:cNvPr id="6" name="TextBox 5"/>
          <p:cNvSpPr txBox="1"/>
          <p:nvPr/>
        </p:nvSpPr>
        <p:spPr>
          <a:xfrm>
            <a:off x="29017" y="2812286"/>
            <a:ext cx="4032448" cy="369332"/>
          </a:xfrm>
          <a:prstGeom prst="rect">
            <a:avLst/>
          </a:prstGeom>
          <a:noFill/>
        </p:spPr>
        <p:txBody>
          <a:bodyPr wrap="square" rtlCol="0">
            <a:spAutoFit/>
          </a:bodyPr>
          <a:lstStyle/>
          <a:p>
            <a:pPr marL="285750" indent="-285750">
              <a:buFont typeface="Wingdings" panose="05000000000000000000" pitchFamily="2" charset="2"/>
              <a:buChar char="Ø"/>
            </a:pPr>
            <a:r>
              <a:rPr lang="ru-RU" b="1" dirty="0" smtClean="0">
                <a:effectLst>
                  <a:outerShdw blurRad="38100" dist="38100" dir="2700000" algn="tl">
                    <a:srgbClr val="000000">
                      <a:alpha val="43137"/>
                    </a:srgbClr>
                  </a:outerShdw>
                </a:effectLst>
              </a:rPr>
              <a:t>При розыгрыше:</a:t>
            </a:r>
            <a:endParaRPr lang="ru-RU" b="1" dirty="0">
              <a:effectLst>
                <a:outerShdw blurRad="38100" dist="38100" dir="2700000" algn="tl">
                  <a:srgbClr val="000000">
                    <a:alpha val="43137"/>
                  </a:srgbClr>
                </a:outerShdw>
              </a:effectLst>
            </a:endParaRPr>
          </a:p>
        </p:txBody>
      </p:sp>
      <p:sp>
        <p:nvSpPr>
          <p:cNvPr id="7" name="TextBox 6"/>
          <p:cNvSpPr txBox="1"/>
          <p:nvPr/>
        </p:nvSpPr>
        <p:spPr>
          <a:xfrm>
            <a:off x="29017" y="3195065"/>
            <a:ext cx="8784976" cy="1754326"/>
          </a:xfrm>
          <a:prstGeom prst="rect">
            <a:avLst/>
          </a:prstGeom>
          <a:noFill/>
        </p:spPr>
        <p:txBody>
          <a:bodyPr wrap="square" rtlCol="0">
            <a:spAutoFit/>
          </a:bodyPr>
          <a:lstStyle/>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Сделано более трёх касаний (не учитывая блок</a:t>
            </a:r>
            <a:r>
              <a:rPr lang="ru-RU"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Касание верхнего края сетки игроком, выполняющим активное игровое действие</a:t>
            </a:r>
            <a:r>
              <a:rPr lang="ru-RU"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Заступ игроком задней трёхметровой линии при атаке</a:t>
            </a:r>
            <a:r>
              <a:rPr lang="ru-RU"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Ошибка на приёме: двойное касание или задержка мяча</a:t>
            </a:r>
            <a:r>
              <a:rPr lang="ru-RU" dirty="0" smtClean="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Касание сетки мячом при </a:t>
            </a:r>
            <a:r>
              <a:rPr lang="ru-RU" dirty="0" smtClean="0">
                <a:effectLst>
                  <a:outerShdw blurRad="38100" dist="38100" dir="2700000" algn="tl">
                    <a:srgbClr val="000000">
                      <a:alpha val="43137"/>
                    </a:srgbClr>
                  </a:outerShdw>
                </a:effectLst>
              </a:rPr>
              <a:t>ударе</a:t>
            </a:r>
          </a:p>
          <a:p>
            <a:pPr marL="285750" indent="-285750">
              <a:buFont typeface="Arial" panose="020B0604020202020204" pitchFamily="34" charset="0"/>
              <a:buChar char="•"/>
            </a:pPr>
            <a:r>
              <a:rPr lang="ru-RU" dirty="0">
                <a:effectLst>
                  <a:outerShdw blurRad="38100" dist="38100" dir="2700000" algn="tl">
                    <a:srgbClr val="000000">
                      <a:alpha val="43137"/>
                    </a:srgbClr>
                  </a:outerShdw>
                </a:effectLst>
              </a:rPr>
              <a:t>Переход центральной линии.</a:t>
            </a:r>
          </a:p>
        </p:txBody>
      </p:sp>
      <p:sp>
        <p:nvSpPr>
          <p:cNvPr id="8" name="TextBox 7"/>
          <p:cNvSpPr txBox="1"/>
          <p:nvPr/>
        </p:nvSpPr>
        <p:spPr>
          <a:xfrm>
            <a:off x="0" y="4949391"/>
            <a:ext cx="2952328" cy="369332"/>
          </a:xfrm>
          <a:prstGeom prst="rect">
            <a:avLst/>
          </a:prstGeom>
          <a:noFill/>
        </p:spPr>
        <p:txBody>
          <a:bodyPr wrap="square" rtlCol="0">
            <a:spAutoFit/>
          </a:bodyPr>
          <a:lstStyle/>
          <a:p>
            <a:pPr marL="285750" indent="-285750">
              <a:buFont typeface="Wingdings" panose="05000000000000000000" pitchFamily="2" charset="2"/>
              <a:buChar char="Ø"/>
            </a:pPr>
            <a:r>
              <a:rPr lang="ru-RU" b="1" dirty="0" smtClean="0">
                <a:effectLst>
                  <a:outerShdw blurRad="38100" dist="38100" dir="2700000" algn="tl">
                    <a:srgbClr val="000000">
                      <a:alpha val="43137"/>
                    </a:srgbClr>
                  </a:outerShdw>
                </a:effectLst>
              </a:rPr>
              <a:t>Регламент</a:t>
            </a:r>
            <a:endParaRPr lang="ru-RU" b="1" dirty="0">
              <a:effectLst>
                <a:outerShdw blurRad="38100" dist="38100" dir="2700000" algn="tl">
                  <a:srgbClr val="000000">
                    <a:alpha val="43137"/>
                  </a:srgbClr>
                </a:outerShdw>
              </a:effectLst>
            </a:endParaRPr>
          </a:p>
        </p:txBody>
      </p:sp>
      <p:sp>
        <p:nvSpPr>
          <p:cNvPr id="9" name="TextBox 8"/>
          <p:cNvSpPr txBox="1"/>
          <p:nvPr/>
        </p:nvSpPr>
        <p:spPr>
          <a:xfrm>
            <a:off x="29017" y="5336108"/>
            <a:ext cx="7344816" cy="646331"/>
          </a:xfrm>
          <a:prstGeom prst="rect">
            <a:avLst/>
          </a:prstGeom>
          <a:noFill/>
        </p:spPr>
        <p:txBody>
          <a:bodyPr wrap="square" rtlCol="0">
            <a:spAutoFit/>
          </a:bodyPr>
          <a:lstStyle/>
          <a:p>
            <a:pPr marL="285750" indent="-285750">
              <a:buFont typeface="Arial" panose="020B0604020202020204" pitchFamily="34" charset="0"/>
              <a:buChar char="•"/>
            </a:pPr>
            <a:r>
              <a:rPr lang="ru-RU" dirty="0" smtClean="0">
                <a:effectLst>
                  <a:outerShdw blurRad="38100" dist="38100" dir="2700000" algn="tl">
                    <a:srgbClr val="000000">
                      <a:alpha val="43137"/>
                    </a:srgbClr>
                  </a:outerShdw>
                </a:effectLst>
              </a:rPr>
              <a:t>Нарушение расстановки</a:t>
            </a:r>
          </a:p>
          <a:p>
            <a:pPr marL="285750" indent="-285750">
              <a:buFont typeface="Arial" panose="020B0604020202020204" pitchFamily="34" charset="0"/>
              <a:buChar char="•"/>
            </a:pPr>
            <a:r>
              <a:rPr lang="ru-RU" dirty="0" smtClean="0">
                <a:effectLst>
                  <a:outerShdw blurRad="38100" dist="38100" dir="2700000" algn="tl">
                    <a:srgbClr val="000000">
                      <a:alpha val="43137"/>
                    </a:srgbClr>
                  </a:outerShdw>
                </a:effectLst>
              </a:rPr>
              <a:t>Неспортивное поведение одного из игроков или тренера</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1194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702</Words>
  <Application>Microsoft Office PowerPoint</Application>
  <PresentationFormat>Экран (4:3)</PresentationFormat>
  <Paragraphs>65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Мама</dc:creator>
  <cp:lastModifiedBy>Мама</cp:lastModifiedBy>
  <cp:revision>13</cp:revision>
  <dcterms:created xsi:type="dcterms:W3CDTF">2014-03-18T08:34:42Z</dcterms:created>
  <dcterms:modified xsi:type="dcterms:W3CDTF">2014-04-10T08:31:00Z</dcterms:modified>
</cp:coreProperties>
</file>