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304" r:id="rId4"/>
    <p:sldId id="282" r:id="rId5"/>
    <p:sldId id="302" r:id="rId6"/>
    <p:sldId id="303" r:id="rId7"/>
    <p:sldId id="284" r:id="rId8"/>
    <p:sldId id="305" r:id="rId9"/>
    <p:sldId id="285" r:id="rId10"/>
    <p:sldId id="307" r:id="rId11"/>
    <p:sldId id="286" r:id="rId12"/>
    <p:sldId id="289" r:id="rId13"/>
    <p:sldId id="301" r:id="rId14"/>
    <p:sldId id="287" r:id="rId15"/>
    <p:sldId id="288" r:id="rId16"/>
    <p:sldId id="30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30274-966B-4EE7-8FA6-3D165D3F645F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756D5CE-95C4-4E69-BC78-0CB8416311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39EEA-9977-42CC-8698-664DFE367D42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10123-A3A0-4746-9277-0733D3D85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F2BB8-5197-47C3-B84B-66B20B011C00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A0866-C055-4446-B2AE-DFE3FDFFE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420BF-F9EB-4498-9DB6-BB9B2D611D5C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EB4DD74-D69A-4ADB-B7C5-5D6571E0D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9F807-A6A3-4E5F-A107-80F7FE90E34A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CA75E-066D-4F3D-A337-4EF60E490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18E79-D324-4399-B4E2-C60EEFADC14B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774-D056-4F6B-A7F7-5EBAE31978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3CF2A-907E-4F9B-B670-519453536005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FA86096-7D9B-40C1-8A58-6648DC32A0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44374-A8B2-43AF-900A-D8C3D0E94771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DEECC-8EFE-42E3-B9FA-3C0C18DA5C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3483B-280E-456A-A26C-22A047CC263F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5B42C-1F74-4729-88E3-887892082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3A7D4-EC57-4CF1-A8CD-0E06F2248D7A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55E34-5A04-4503-A76D-28247521E3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FA8634-A22A-4773-A9DF-5AEBDD41888F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635C4-2939-4354-9255-EB0781E82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286090F-8B32-4050-BC08-9DE8857FB2B0}" type="datetimeFigureOut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3427F7D-2EF1-4D63-BB3F-8F76D2B9E2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zateevo.ru/userfiles/image/Okazivaetsya/Stalakt%20Stalagm/stalactite__4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15206" y="5715016"/>
            <a:ext cx="1714512" cy="958164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МКОУ СОШ№4 </a:t>
            </a:r>
          </a:p>
          <a:p>
            <a:pPr algn="just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с. Киевка</a:t>
            </a:r>
          </a:p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        </a:t>
            </a:r>
            <a:r>
              <a:rPr lang="ru-RU" sz="2000" b="1" dirty="0" err="1" smtClean="0">
                <a:solidFill>
                  <a:srgbClr val="FF0000"/>
                </a:solidFill>
              </a:rPr>
              <a:t>Гутор</a:t>
            </a:r>
            <a:r>
              <a:rPr lang="ru-RU" sz="2000" b="1" dirty="0" smtClean="0">
                <a:solidFill>
                  <a:srgbClr val="FF0000"/>
                </a:solidFill>
              </a:rPr>
              <a:t> Г.Н.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214554"/>
            <a:ext cx="7772400" cy="228601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ТЕХНОЛОГИЯ КРИТИЧЕСКОГО МЫШЛЕНИЯ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57200"/>
            <a:ext cx="7559824" cy="841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71480"/>
            <a:ext cx="4191000" cy="5753120"/>
          </a:xfrm>
        </p:spPr>
        <p:txBody>
          <a:bodyPr>
            <a:normAutofit fontScale="85000" lnSpcReduction="20000"/>
          </a:bodyPr>
          <a:lstStyle/>
          <a:p>
            <a:pPr marL="1073150" indent="-1073150">
              <a:lnSpc>
                <a:spcPct val="90000"/>
              </a:lnSpc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Кластер</a:t>
            </a:r>
            <a:r>
              <a:rPr lang="ru-RU" sz="4100" b="1" i="1" dirty="0" smtClean="0">
                <a:solidFill>
                  <a:srgbClr val="000066"/>
                </a:solidFill>
              </a:rPr>
              <a:t>  1.</a:t>
            </a:r>
            <a:r>
              <a:rPr lang="ru-RU" b="1" i="1" dirty="0" smtClean="0">
                <a:solidFill>
                  <a:srgbClr val="000066"/>
                </a:solidFill>
              </a:rPr>
              <a:t>Выписывается ключевое слово;</a:t>
            </a:r>
          </a:p>
          <a:p>
            <a:pPr marL="1073150" indent="-1073150">
              <a:lnSpc>
                <a:spcPct val="90000"/>
              </a:lnSpc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  2. Записываются слова и предложения по теме;</a:t>
            </a:r>
          </a:p>
          <a:p>
            <a:pPr marL="1073150" indent="-1073150">
              <a:lnSpc>
                <a:spcPct val="90000"/>
              </a:lnSpc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  3. Происходит разделение материала на отдельные блоки;</a:t>
            </a:r>
          </a:p>
          <a:p>
            <a:pPr marL="1073150" indent="-1073150">
              <a:lnSpc>
                <a:spcPct val="90000"/>
              </a:lnSpc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  4. Устанавливаются и выражаются графически логические связи между блоками.</a:t>
            </a:r>
          </a:p>
          <a:p>
            <a:pPr marL="1073150" indent="-1073150" algn="ctr">
              <a:lnSpc>
                <a:spcPct val="90000"/>
              </a:lnSpc>
              <a:buNone/>
            </a:pPr>
            <a:endParaRPr lang="ru-RU" sz="2000" b="1" i="1" dirty="0" smtClean="0">
              <a:solidFill>
                <a:srgbClr val="000066"/>
              </a:solidFill>
            </a:endParaRPr>
          </a:p>
          <a:p>
            <a:pPr marL="1073150" indent="-1073150" algn="ctr">
              <a:lnSpc>
                <a:spcPct val="90000"/>
              </a:lnSpc>
              <a:buNone/>
            </a:pPr>
            <a:r>
              <a:rPr lang="ru-RU" sz="2000" b="1" i="1" dirty="0" smtClean="0">
                <a:solidFill>
                  <a:srgbClr val="000066"/>
                </a:solidFill>
              </a:rPr>
              <a:t>(Используется как средство для подведения итогов, </a:t>
            </a:r>
          </a:p>
          <a:p>
            <a:pPr marL="1073150" indent="-1073150" algn="ctr">
              <a:lnSpc>
                <a:spcPct val="90000"/>
              </a:lnSpc>
              <a:buNone/>
            </a:pPr>
            <a:r>
              <a:rPr lang="ru-RU" sz="2000" b="1" i="1" dirty="0" smtClean="0">
                <a:solidFill>
                  <a:srgbClr val="000066"/>
                </a:solidFill>
              </a:rPr>
              <a:t>как стимул для возникновения новых ассоциаций </a:t>
            </a:r>
          </a:p>
          <a:p>
            <a:pPr marL="1073150" indent="-1073150" algn="ctr">
              <a:lnSpc>
                <a:spcPct val="90000"/>
              </a:lnSpc>
              <a:buNone/>
            </a:pPr>
            <a:r>
              <a:rPr lang="ru-RU" sz="2000" b="1" i="1" dirty="0" smtClean="0">
                <a:solidFill>
                  <a:srgbClr val="000066"/>
                </a:solidFill>
              </a:rPr>
              <a:t>и графических изображений новых знаний).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43400" cy="600079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000066"/>
                </a:solidFill>
              </a:rPr>
              <a:t>ПЕРЕПУТАННЫЕ ЛОГИЧЕСКИЕ ЦЕПОЧКИ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1) На доске или карточках написаны термины (последовательность терминов), некоторые из них с ошибками;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2) Группам предлагается исправить ошибки или восстановить порядок записи.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928670"/>
            <a:ext cx="4410076" cy="53959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b="1" dirty="0" smtClean="0"/>
              <a:t>Мини- сочинение (краткое изложение темы, письмо от имени изучаемого объекта)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b="1" dirty="0" err="1" smtClean="0"/>
              <a:t>Тайм-лайн</a:t>
            </a:r>
            <a:r>
              <a:rPr lang="ru-RU" b="1" dirty="0" smtClean="0"/>
              <a:t>. Линия времени, на которую наносятся все события, факты, имеющие цикличность.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b="1" dirty="0" smtClean="0"/>
              <a:t>Чтение с остановкой- условное название стратегии по организации чтения текста, с использованием различных типов вопросов.</a:t>
            </a:r>
          </a:p>
        </p:txBody>
      </p:sp>
      <p:pic>
        <p:nvPicPr>
          <p:cNvPr id="6" name="Содержимое 5" descr="C:\Documents and Settings\UserXP\Рабочий стол\ФОТО НА ГРАНТ (2)\DSCF218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71546"/>
            <a:ext cx="4419600" cy="451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Урок с </a:t>
            </a:r>
            <a:r>
              <a:rPr lang="ru-RU" smtClean="0"/>
              <a:t>элементами  технологии КМ</a:t>
            </a:r>
            <a:r>
              <a:rPr lang="ru-RU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dirty="0" smtClean="0"/>
              <a:t>Тема: «Портрет неизвестной страны»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На доске иллюстрации</a:t>
            </a:r>
          </a:p>
          <a:p>
            <a:pPr>
              <a:buFontTx/>
              <a:buNone/>
              <a:defRPr/>
            </a:pPr>
            <a:r>
              <a:rPr lang="ru-RU" dirty="0" smtClean="0"/>
              <a:t>Назвать, что изображено. Написать мини- сочинение «легенду» об этой неизвестной стране (5-7 минут).</a:t>
            </a:r>
            <a:endParaRPr lang="en-US" dirty="0" smtClean="0"/>
          </a:p>
        </p:txBody>
      </p:sp>
      <p:pic>
        <p:nvPicPr>
          <p:cNvPr id="6" name="Picture 7" descr="Пек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1142984"/>
            <a:ext cx="3253653" cy="2571769"/>
          </a:xfrm>
          <a:noFill/>
        </p:spPr>
      </p:pic>
      <p:pic>
        <p:nvPicPr>
          <p:cNvPr id="7" name="Picture 5" descr="Китай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00372"/>
            <a:ext cx="2966958" cy="217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Почерки китайского пись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786322"/>
            <a:ext cx="2808282" cy="187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roup 12"/>
          <p:cNvGrpSpPr>
            <a:grpSpLocks noGrp="1"/>
          </p:cNvGrpSpPr>
          <p:nvPr>
            <p:ph sz="half" idx="1"/>
          </p:nvPr>
        </p:nvGrpSpPr>
        <p:grpSpPr bwMode="auto">
          <a:xfrm>
            <a:off x="642910" y="1643050"/>
            <a:ext cx="7839100" cy="4724400"/>
            <a:chOff x="295" y="1026"/>
            <a:chExt cx="5125" cy="1991"/>
          </a:xfrm>
        </p:grpSpPr>
        <p:pic>
          <p:nvPicPr>
            <p:cNvPr id="6" name="Picture 9" descr="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1026"/>
              <a:ext cx="2619" cy="196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" name="Picture 11" descr="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7" y="1029"/>
              <a:ext cx="2313" cy="1988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457200"/>
            <a:ext cx="2643206" cy="8412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СИНКВЕЙН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ru-RU" b="1" dirty="0" smtClean="0"/>
              <a:t>малая стихотворная форма, используемая для фиксации эмоциональных оценок, описания своих текущих впечатлений, ощущений, ассоциаций.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b="1" dirty="0" smtClean="0">
                <a:solidFill>
                  <a:srgbClr val="FF0000"/>
                </a:solidFill>
              </a:rPr>
              <a:t>СИНКВЕЙН</a:t>
            </a:r>
            <a:r>
              <a:rPr lang="ru-RU" b="1" dirty="0" smtClean="0"/>
              <a:t> – короткое литературное произведение, характеризующее предмет (тему), состоящее из пяти строк, которое пишется по определённому плану.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Обогащает словарный запас.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Подготавливает к краткому пересказу.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Учит формулировать идею (ключевую фразу).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Позволяет почувствовать себя хоть на мгновение творцом.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Получается у всех.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Правила написания </a:t>
            </a:r>
            <a:r>
              <a:rPr lang="ru-RU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синквейна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624786" cy="472440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Алгоритм написания </a:t>
            </a:r>
            <a:r>
              <a:rPr lang="ru-RU" b="1" u="sng" dirty="0" err="1" smtClean="0"/>
              <a:t>синквейна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Существительное; тема, главная мысль</a:t>
            </a:r>
            <a:br>
              <a:rPr lang="ru-RU" b="1" dirty="0" smtClean="0"/>
            </a:br>
            <a:r>
              <a:rPr lang="ru-RU" b="1" dirty="0" smtClean="0"/>
              <a:t>2. Прилагательные; два; качества этого слова</a:t>
            </a:r>
            <a:br>
              <a:rPr lang="ru-RU" b="1" dirty="0" smtClean="0"/>
            </a:br>
            <a:r>
              <a:rPr lang="ru-RU" b="1" dirty="0" smtClean="0"/>
              <a:t>3. Глаголы; три; действия этого слова</a:t>
            </a:r>
            <a:br>
              <a:rPr lang="ru-RU" b="1" dirty="0" smtClean="0"/>
            </a:br>
            <a:r>
              <a:rPr lang="ru-RU" b="1" dirty="0" smtClean="0"/>
              <a:t>4. Суждение из четырёх слов по первому слову, мысль</a:t>
            </a:r>
            <a:br>
              <a:rPr lang="ru-RU" b="1" dirty="0" smtClean="0"/>
            </a:br>
            <a:r>
              <a:rPr lang="ru-RU" b="1" dirty="0" smtClean="0"/>
              <a:t>5. Существительное; синоним первому слову, вывод, заключение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57200"/>
            <a:ext cx="7488386" cy="8412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 работать с </a:t>
            </a:r>
            <a:r>
              <a:rPr lang="ru-RU" dirty="0" err="1" smtClean="0">
                <a:solidFill>
                  <a:srgbClr val="002060"/>
                </a:solidFill>
              </a:rPr>
              <a:t>синквейнами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1600200"/>
            <a:ext cx="6929486" cy="4724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Составление нового </a:t>
            </a:r>
            <a:r>
              <a:rPr lang="ru-RU" b="1" dirty="0" err="1" smtClean="0">
                <a:solidFill>
                  <a:srgbClr val="C00000"/>
                </a:solidFill>
              </a:rPr>
              <a:t>синквейна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Составление краткого рассказа по готовому </a:t>
            </a:r>
            <a:r>
              <a:rPr lang="ru-RU" b="1" dirty="0" err="1" smtClean="0">
                <a:solidFill>
                  <a:srgbClr val="C00000"/>
                </a:solidFill>
              </a:rPr>
              <a:t>синквейну</a:t>
            </a:r>
            <a:r>
              <a:rPr lang="ru-RU" b="1" dirty="0" smtClean="0">
                <a:solidFill>
                  <a:srgbClr val="C00000"/>
                </a:solidFill>
              </a:rPr>
              <a:t> с использованием  слов и фраз, входящих в состав </a:t>
            </a:r>
            <a:r>
              <a:rPr lang="ru-RU" b="1" dirty="0" err="1" smtClean="0">
                <a:solidFill>
                  <a:srgbClr val="C00000"/>
                </a:solidFill>
              </a:rPr>
              <a:t>синквейна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Коррекция и совершенствование готового </a:t>
            </a:r>
            <a:r>
              <a:rPr lang="ru-RU" b="1" dirty="0" err="1" smtClean="0">
                <a:solidFill>
                  <a:srgbClr val="C00000"/>
                </a:solidFill>
              </a:rPr>
              <a:t>синквейна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Анализ неполного </a:t>
            </a:r>
            <a:r>
              <a:rPr lang="ru-RU" b="1" dirty="0" err="1" smtClean="0">
                <a:solidFill>
                  <a:srgbClr val="C00000"/>
                </a:solidFill>
              </a:rPr>
              <a:t>синквейна</a:t>
            </a:r>
            <a:r>
              <a:rPr lang="ru-RU" b="1" dirty="0" smtClean="0">
                <a:solidFill>
                  <a:srgbClr val="C00000"/>
                </a:solidFill>
              </a:rPr>
              <a:t> без указания темы </a:t>
            </a:r>
            <a:r>
              <a:rPr lang="ru-RU" b="1" dirty="0" err="1" smtClean="0">
                <a:solidFill>
                  <a:srgbClr val="C00000"/>
                </a:solidFill>
              </a:rPr>
              <a:t>синквейна</a:t>
            </a:r>
            <a:r>
              <a:rPr lang="ru-RU" b="1" dirty="0" smtClean="0">
                <a:solidFill>
                  <a:srgbClr val="C00000"/>
                </a:solidFill>
              </a:rPr>
              <a:t> и определение названия темы этого </a:t>
            </a:r>
            <a:r>
              <a:rPr lang="ru-RU" b="1" dirty="0" err="1" smtClean="0">
                <a:solidFill>
                  <a:srgbClr val="C00000"/>
                </a:solidFill>
              </a:rPr>
              <a:t>синквейна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5416684" cy="841248"/>
          </a:xfrm>
        </p:spPr>
        <p:txBody>
          <a:bodyPr/>
          <a:lstStyle/>
          <a:p>
            <a:r>
              <a:rPr lang="ru-RU" dirty="0" smtClean="0"/>
              <a:t> СИНКВЕЙН:    ЯПОНИЯ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562476" cy="4724400"/>
          </a:xfrm>
        </p:spPr>
        <p:txBody>
          <a:bodyPr/>
          <a:lstStyle/>
          <a:p>
            <a:r>
              <a:rPr lang="ru-RU" dirty="0" smtClean="0"/>
              <a:t>ЯПОНИЯ</a:t>
            </a:r>
          </a:p>
          <a:p>
            <a:r>
              <a:rPr lang="ru-RU" dirty="0" smtClean="0"/>
              <a:t>Восточная, островная</a:t>
            </a:r>
          </a:p>
          <a:p>
            <a:r>
              <a:rPr lang="ru-RU" dirty="0" smtClean="0"/>
              <a:t>Конкурирует, производит, экспортирует</a:t>
            </a:r>
          </a:p>
          <a:p>
            <a:r>
              <a:rPr lang="ru-RU" dirty="0" smtClean="0"/>
              <a:t>Это страна восходящего солнца</a:t>
            </a:r>
          </a:p>
          <a:p>
            <a:r>
              <a:rPr lang="ru-RU" dirty="0" smtClean="0"/>
              <a:t>РОБОТЫ</a:t>
            </a:r>
          </a:p>
          <a:p>
            <a:endParaRPr lang="ru-RU" dirty="0"/>
          </a:p>
        </p:txBody>
      </p:sp>
      <p:pic>
        <p:nvPicPr>
          <p:cNvPr id="5" name="Picture 8" descr="Untitled-1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571900" cy="228600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57200"/>
            <a:ext cx="7345510" cy="84124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СИНКВЕЙН: сталактиты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848228" cy="4724400"/>
          </a:xfrm>
        </p:spPr>
        <p:txBody>
          <a:bodyPr/>
          <a:lstStyle/>
          <a:p>
            <a:r>
              <a:rPr lang="ru-RU" dirty="0" smtClean="0"/>
              <a:t>СТАЛАКТИТЫ</a:t>
            </a:r>
          </a:p>
          <a:p>
            <a:r>
              <a:rPr lang="ru-RU" dirty="0" smtClean="0"/>
              <a:t>Загадочное ,природное</a:t>
            </a:r>
          </a:p>
          <a:p>
            <a:r>
              <a:rPr lang="ru-RU" dirty="0" err="1" smtClean="0"/>
              <a:t>Свисают,срастаются,образуют</a:t>
            </a:r>
            <a:endParaRPr lang="ru-RU" dirty="0" smtClean="0"/>
          </a:p>
          <a:p>
            <a:r>
              <a:rPr lang="ru-RU" dirty="0" smtClean="0"/>
              <a:t>Находятся в подземных пещерах</a:t>
            </a:r>
          </a:p>
          <a:p>
            <a:r>
              <a:rPr lang="ru-RU" dirty="0" smtClean="0"/>
              <a:t>АДЫГЕЯ</a:t>
            </a:r>
            <a:endParaRPr lang="ru-RU" dirty="0"/>
          </a:p>
        </p:txBody>
      </p:sp>
      <p:pic>
        <p:nvPicPr>
          <p:cNvPr id="5" name="Picture 2" descr="http://www.zateevo.ru/userfiles/image/Okazivaetsya/Stalakt%20Stalagm/stalactite__4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389398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57200"/>
            <a:ext cx="6702568" cy="841248"/>
          </a:xfrm>
        </p:spPr>
        <p:txBody>
          <a:bodyPr/>
          <a:lstStyle/>
          <a:p>
            <a:r>
              <a:rPr lang="ru-RU" dirty="0" err="1" smtClean="0"/>
              <a:t>СИНКВЕЙН:Карта</a:t>
            </a:r>
            <a:r>
              <a:rPr lang="ru-RU" dirty="0" smtClean="0"/>
              <a:t> мира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633914" cy="4724400"/>
          </a:xfrm>
        </p:spPr>
        <p:txBody>
          <a:bodyPr/>
          <a:lstStyle/>
          <a:p>
            <a:r>
              <a:rPr lang="ru-RU" dirty="0" smtClean="0"/>
              <a:t>Карта</a:t>
            </a:r>
          </a:p>
          <a:p>
            <a:r>
              <a:rPr lang="ru-RU" dirty="0" err="1" smtClean="0"/>
              <a:t>Плоская,искаженная</a:t>
            </a:r>
            <a:endParaRPr lang="ru-RU" dirty="0" smtClean="0"/>
          </a:p>
          <a:p>
            <a:r>
              <a:rPr lang="ru-RU" dirty="0" smtClean="0"/>
              <a:t>Ориентирует , учит, содержит</a:t>
            </a:r>
          </a:p>
          <a:p>
            <a:r>
              <a:rPr lang="ru-RU" dirty="0" smtClean="0"/>
              <a:t>Показывает все страны мира</a:t>
            </a:r>
          </a:p>
          <a:p>
            <a:r>
              <a:rPr lang="ru-RU" dirty="0" smtClean="0"/>
              <a:t>Адрес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7" descr="lkjkhj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71679"/>
            <a:ext cx="4267200" cy="3500462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285728"/>
            <a:ext cx="8048652" cy="1143008"/>
          </a:xfrm>
        </p:spPr>
        <p:txBody>
          <a:bodyPr/>
          <a:lstStyle/>
          <a:p>
            <a:r>
              <a:rPr lang="ru-RU" sz="4800" b="1" i="1" dirty="0" smtClean="0"/>
              <a:t>Критическое мышление-</a:t>
            </a: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785927"/>
            <a:ext cx="8686800" cy="52864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это открытое мышление, не принимающее догм, развивающееся путем наложения новой информации на жизненный личный опыт. Это точка опоры, естественный способ взаимодействия с идеями и информацией.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6948" cy="841248"/>
          </a:xfrm>
        </p:spPr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: ВЕЛИКОБРИТАНИЯ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Великобритания</a:t>
            </a:r>
          </a:p>
          <a:p>
            <a:r>
              <a:rPr lang="ru-RU" dirty="0" smtClean="0"/>
              <a:t>Островная, развитая</a:t>
            </a:r>
          </a:p>
          <a:p>
            <a:r>
              <a:rPr lang="ru-RU" dirty="0" smtClean="0"/>
              <a:t>Омывается, торгует, производит</a:t>
            </a:r>
          </a:p>
          <a:p>
            <a:r>
              <a:rPr lang="ru-RU" dirty="0" smtClean="0"/>
              <a:t>Находятся популярные</a:t>
            </a:r>
          </a:p>
          <a:p>
            <a:pPr>
              <a:buNone/>
            </a:pPr>
            <a:r>
              <a:rPr lang="ru-RU" dirty="0" smtClean="0"/>
              <a:t>     университеты мира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Биг-Бен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5" name="Group 6"/>
          <p:cNvGrpSpPr>
            <a:grpSpLocks noGrp="1"/>
          </p:cNvGrpSpPr>
          <p:nvPr>
            <p:ph sz="half" idx="1"/>
          </p:nvPr>
        </p:nvGrpSpPr>
        <p:grpSpPr bwMode="auto">
          <a:xfrm>
            <a:off x="304800" y="1600200"/>
            <a:ext cx="4191000" cy="4724400"/>
            <a:chOff x="113" y="119"/>
            <a:chExt cx="4854" cy="2962"/>
          </a:xfrm>
        </p:grpSpPr>
        <p:pic>
          <p:nvPicPr>
            <p:cNvPr id="6" name="Picture 5" descr="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668"/>
              <a:ext cx="3856" cy="2413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" name="Picture 4" descr="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19"/>
              <a:ext cx="1421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57200"/>
            <a:ext cx="6631130" cy="841248"/>
          </a:xfrm>
        </p:spPr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:Франция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Франция</a:t>
            </a:r>
          </a:p>
          <a:p>
            <a:r>
              <a:rPr lang="ru-RU" dirty="0" err="1" smtClean="0"/>
              <a:t>Европейская,развитая</a:t>
            </a:r>
            <a:endParaRPr lang="ru-RU" dirty="0" smtClean="0"/>
          </a:p>
          <a:p>
            <a:r>
              <a:rPr lang="ru-RU" dirty="0" err="1" smtClean="0"/>
              <a:t>Принимает,выпускает</a:t>
            </a:r>
            <a:r>
              <a:rPr lang="ru-RU" dirty="0" smtClean="0"/>
              <a:t>, производит</a:t>
            </a:r>
          </a:p>
          <a:p>
            <a:r>
              <a:rPr lang="ru-RU" dirty="0" smtClean="0"/>
              <a:t>Символ </a:t>
            </a:r>
            <a:r>
              <a:rPr lang="ru-RU" dirty="0" err="1" smtClean="0"/>
              <a:t>страны-Эйфелева</a:t>
            </a:r>
            <a:r>
              <a:rPr lang="ru-RU" dirty="0" smtClean="0"/>
              <a:t> башня</a:t>
            </a:r>
          </a:p>
          <a:p>
            <a:r>
              <a:rPr lang="ru-RU" dirty="0" smtClean="0"/>
              <a:t>Лувр</a:t>
            </a:r>
          </a:p>
          <a:p>
            <a:endParaRPr lang="ru-RU" dirty="0"/>
          </a:p>
        </p:txBody>
      </p:sp>
      <p:pic>
        <p:nvPicPr>
          <p:cNvPr id="5" name="Picture 5" descr="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43050"/>
            <a:ext cx="4410076" cy="4214842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57200"/>
            <a:ext cx="5143536" cy="841248"/>
          </a:xfrm>
        </p:spPr>
        <p:txBody>
          <a:bodyPr/>
          <a:lstStyle/>
          <a:p>
            <a:r>
              <a:rPr lang="ru-RU" dirty="0" err="1" smtClean="0"/>
              <a:t>Синквейн:США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США</a:t>
            </a:r>
          </a:p>
          <a:p>
            <a:r>
              <a:rPr lang="ru-RU" dirty="0" smtClean="0"/>
              <a:t>Популярная, машиностроительная</a:t>
            </a:r>
          </a:p>
          <a:p>
            <a:r>
              <a:rPr lang="ru-RU" dirty="0" err="1" smtClean="0"/>
              <a:t>Соседствует,закупает,вывозит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гербе-белоголовый</a:t>
            </a:r>
            <a:r>
              <a:rPr lang="ru-RU" dirty="0" smtClean="0"/>
              <a:t> орлан</a:t>
            </a:r>
          </a:p>
          <a:p>
            <a:r>
              <a:rPr lang="ru-RU" dirty="0" smtClean="0"/>
              <a:t>Статуя Свободы</a:t>
            </a:r>
            <a:endParaRPr lang="ru-RU" dirty="0"/>
          </a:p>
        </p:txBody>
      </p:sp>
      <p:pic>
        <p:nvPicPr>
          <p:cNvPr id="5" name="Picture 4" descr="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286280" cy="511017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457200"/>
            <a:ext cx="6572296" cy="84124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Синквейн:Диснейленд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776658" cy="4724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Диснейленд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Американский,популярный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Принимает,поднимает,развлекает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Самое сказочное место мира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Мики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Маус</a:t>
            </a:r>
            <a:endParaRPr lang="ru-RU" dirty="0"/>
          </a:p>
        </p:txBody>
      </p:sp>
      <p:grpSp>
        <p:nvGrpSpPr>
          <p:cNvPr id="9" name="Group 6"/>
          <p:cNvGrpSpPr>
            <a:grpSpLocks noGrp="1"/>
          </p:cNvGrpSpPr>
          <p:nvPr>
            <p:ph sz="half" idx="1"/>
          </p:nvPr>
        </p:nvGrpSpPr>
        <p:grpSpPr bwMode="auto">
          <a:xfrm>
            <a:off x="428768" y="1143163"/>
            <a:ext cx="5142563" cy="5151136"/>
            <a:chOff x="291" y="528"/>
            <a:chExt cx="3609" cy="2040"/>
          </a:xfrm>
        </p:grpSpPr>
        <p:pic>
          <p:nvPicPr>
            <p:cNvPr id="10" name="Picture 4" descr="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" y="952"/>
              <a:ext cx="2280" cy="161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1" name="Picture 5" descr="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4" y="528"/>
              <a:ext cx="2356" cy="134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57200"/>
            <a:ext cx="6988320" cy="841248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Технология КМ учит</a:t>
            </a:r>
            <a:endParaRPr lang="ru-RU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857364"/>
            <a:ext cx="4191000" cy="44672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Работать самостоятельно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Задавать вопросы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Выслушивать чужое мнение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Иметь своё мнение и защищать его</a:t>
            </a:r>
          </a:p>
          <a:p>
            <a:pPr algn="ctr"/>
            <a:endParaRPr lang="ru-RU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Критически относится к мнению оппонентов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Осуществлять рефлексию своей деятельности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Анализировать и классифицировать</a:t>
            </a:r>
          </a:p>
          <a:p>
            <a:pPr algn="ctr"/>
            <a:endParaRPr lang="ru-RU" sz="3200" b="1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6948" cy="125728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0066"/>
                </a:solidFill>
              </a:rPr>
              <a:t>Технология </a:t>
            </a:r>
            <a:br>
              <a:rPr lang="ru-RU" i="1" dirty="0" smtClean="0">
                <a:solidFill>
                  <a:srgbClr val="000066"/>
                </a:solidFill>
              </a:rPr>
            </a:br>
            <a:r>
              <a:rPr lang="ru-RU" i="1" dirty="0" smtClean="0">
                <a:solidFill>
                  <a:srgbClr val="000066"/>
                </a:solidFill>
              </a:rPr>
              <a:t>«Критическое мышление»              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2143116"/>
            <a:ext cx="7981976" cy="4181484"/>
          </a:xfrm>
        </p:spPr>
        <p:txBody>
          <a:bodyPr>
            <a:noAutofit/>
          </a:bodyPr>
          <a:lstStyle/>
          <a:p>
            <a:pPr marL="895350" indent="-89535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- наличие времени и возможности для приобретения опыта критического мышления;</a:t>
            </a:r>
          </a:p>
          <a:p>
            <a:pPr marL="895350" indent="-89535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 - наличие возможности высказывания своего мнения;</a:t>
            </a:r>
          </a:p>
          <a:p>
            <a:pPr marL="895350" indent="-89535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 - помощь учителя в умении задавать вопросы, осуществлять рефлексию своей деятельности;</a:t>
            </a:r>
          </a:p>
          <a:p>
            <a:pPr marL="895350" indent="-89535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 - возможность обмена мнениями в ситуации дискуссии;</a:t>
            </a:r>
          </a:p>
          <a:p>
            <a:pPr marL="895350" indent="-89535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- обстановка доброжелательности и взаимоуважения.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519589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0066"/>
                </a:solidFill>
                <a:latin typeface="Tahoma" pitchFamily="34" charset="0"/>
              </a:rPr>
              <a:t>Стадии</a:t>
            </a:r>
            <a:br>
              <a:rPr lang="ru-RU" sz="2700" b="1" dirty="0" smtClean="0">
                <a:solidFill>
                  <a:srgbClr val="000066"/>
                </a:solidFill>
                <a:latin typeface="Tahoma" pitchFamily="34" charset="0"/>
              </a:rPr>
            </a:br>
            <a:r>
              <a:rPr lang="ru-RU" sz="2700" b="1" i="1" dirty="0" smtClean="0">
                <a:solidFill>
                  <a:srgbClr val="000066"/>
                </a:solidFill>
                <a:latin typeface="Tahoma" pitchFamily="34" charset="0"/>
              </a:rPr>
              <a:t>Технологии </a:t>
            </a:r>
            <a:br>
              <a:rPr lang="ru-RU" sz="2700" b="1" i="1" dirty="0" smtClean="0">
                <a:solidFill>
                  <a:srgbClr val="000066"/>
                </a:solidFill>
                <a:latin typeface="Tahoma" pitchFamily="34" charset="0"/>
              </a:rPr>
            </a:br>
            <a:r>
              <a:rPr lang="ru-RU" sz="2700" b="1" i="1" dirty="0" smtClean="0">
                <a:solidFill>
                  <a:srgbClr val="000066"/>
                </a:solidFill>
                <a:latin typeface="Tahoma" pitchFamily="34" charset="0"/>
              </a:rPr>
              <a:t>«Критическое мышление</a:t>
            </a:r>
            <a:r>
              <a:rPr lang="ru-RU" b="1" i="1" dirty="0" smtClean="0">
                <a:solidFill>
                  <a:srgbClr val="000066"/>
                </a:solidFill>
                <a:latin typeface="Tahoma" pitchFamily="34" charset="0"/>
              </a:rPr>
              <a:t>»</a:t>
            </a:r>
            <a:endParaRPr lang="ru-RU" b="1" i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554162"/>
            <a:ext cx="4143404" cy="4525963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ru-RU" sz="2400" b="1" i="1" dirty="0" smtClean="0"/>
              <a:t>Вызов: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</a:rPr>
              <a:t>Краткое обобщение имеющихся знаний   </a:t>
            </a:r>
            <a:r>
              <a:rPr lang="ru-RU" sz="2400" b="1" i="1" dirty="0" smtClean="0">
                <a:solidFill>
                  <a:schemeClr val="tx1"/>
                </a:solidFill>
              </a:rPr>
              <a:t>Осмысление содержания: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</a:rPr>
              <a:t>Вдумчивая работа с новыми понятиями</a:t>
            </a:r>
          </a:p>
          <a:p>
            <a:pPr lvl="0" algn="ctr">
              <a:buNone/>
              <a:defRPr/>
            </a:pPr>
            <a:r>
              <a:rPr lang="ru-RU" sz="2400" b="1" i="1" dirty="0" smtClean="0"/>
              <a:t>Рефлексия</a:t>
            </a: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</a:rPr>
              <a:t>Интеграция новых и имеющихся знаний</a:t>
            </a:r>
          </a:p>
          <a:p>
            <a:pPr lvl="0" algn="ctr">
              <a:buNone/>
              <a:defRPr/>
            </a:pPr>
            <a:endParaRPr lang="en-US" sz="2400" b="1" i="1" dirty="0" smtClean="0"/>
          </a:p>
        </p:txBody>
      </p:sp>
      <p:pic>
        <p:nvPicPr>
          <p:cNvPr id="5" name="Рисунок 4" descr="C:\Documents and Settings\UserXP\Рабочий стол\талант\DSCF35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3"/>
            <a:ext cx="4714908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6948" cy="841248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Приём  «Что я знаю»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1) Озвучивание темы;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2) В течение 3 минут записывать на листке ответы на вопрос: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Что я знаю по теме урока или мне кажется, что я знаю?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3) Обсуждение с партнёром или с группой своих знаний;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4) Все идеи записываются учителем на доске или листе ватмана;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5) Обсуждаются все разногласия, возникшие в ходе обсуждения.</a:t>
            </a:r>
          </a:p>
          <a:p>
            <a:endParaRPr lang="ru-RU" dirty="0"/>
          </a:p>
        </p:txBody>
      </p:sp>
      <p:pic>
        <p:nvPicPr>
          <p:cNvPr id="7" name="Содержимое 6" descr="C:\Documents and Settings\UserXP\Рабочий стол\ФОТО НА ГРАНТ (2)\DSCF218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45624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457200"/>
            <a:ext cx="7488386" cy="841248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Приём  «Ассоциация»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719138" indent="-719138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1) Озвучивание темы;</a:t>
            </a:r>
          </a:p>
          <a:p>
            <a:pPr marL="719138" indent="-719138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2) Ответы на вопросы:</a:t>
            </a:r>
          </a:p>
          <a:p>
            <a:pPr marL="719138" indent="-719138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 - О чём может пойти речь на уроке?</a:t>
            </a:r>
          </a:p>
          <a:p>
            <a:pPr marL="719138" indent="-719138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 - Какая ассоциация у вас возникает когда   вы слышите словосочетание: «---»?</a:t>
            </a:r>
          </a:p>
          <a:p>
            <a:pPr marL="719138" indent="-719138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3) Все ассоциации учитель записывает на доске или листе ватмана.</a:t>
            </a:r>
          </a:p>
        </p:txBody>
      </p:sp>
      <p:pic>
        <p:nvPicPr>
          <p:cNvPr id="7" name="Содержимое 5" descr="C:\Documents and Settings\UserXP\Рабочий стол\талант\SDC1063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82410"/>
            <a:ext cx="4343400" cy="415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Основные правила работы с приемом «З-Х-У»: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285860"/>
            <a:ext cx="4410076" cy="55721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Вспомните, что вам известно по изучаемому вопросу, запишите эти сведения в первой графе таблицы.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Перечислите источники информации.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Поставьте вопросы к изучаемой теме до ее изучения.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Ответьте на вопросы, запишите ответы в 3-ю графу таблицы.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4875" y="1397000"/>
          <a:ext cx="4286280" cy="3889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</a:tblGrid>
              <a:tr h="12964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знаю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Хочу знать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узнал</a:t>
                      </a:r>
                      <a:endParaRPr lang="ru-RU" sz="2400" dirty="0"/>
                    </a:p>
                  </a:txBody>
                  <a:tcPr/>
                </a:tc>
              </a:tr>
              <a:tr h="129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4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917014" cy="841248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Приём  «Верно – неверно»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4052886" cy="496730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1) На доске написаны верные и не правильные утверждения по новой теме;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2) Учащиеся ставят знак «+» там, где они считают утверждение правильным, и знак «-» там, где, по их мнению, оно неверно.</a:t>
            </a:r>
          </a:p>
        </p:txBody>
      </p:sp>
      <p:pic>
        <p:nvPicPr>
          <p:cNvPr id="1026" name="Picture 2" descr="C:\Documents and Settings\UserXP\Рабочий стол\ФОТО НА ГРАНТ (2)\DSCF3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57364"/>
            <a:ext cx="4633914" cy="414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  «Тонкие и </a:t>
            </a:r>
            <a:r>
              <a:rPr lang="ru-RU" b="1" dirty="0" smtClean="0"/>
              <a:t>толстые </a:t>
            </a:r>
            <a:r>
              <a:rPr lang="ru-RU" dirty="0" smtClean="0"/>
              <a:t>вопросы» ?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071538" y="1600200"/>
          <a:ext cx="7000924" cy="397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3500462"/>
              </a:tblGrid>
              <a:tr h="1985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Тонкие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5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Может…?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Как звали…?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Объясните, почему…?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Что, если…?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Почему вы считаете…?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Толстые вопросы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569</TotalTime>
  <Words>791</Words>
  <Application>Microsoft Office PowerPoint</Application>
  <PresentationFormat>Экран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ТЕХНОЛОГИЯ КРИТИЧЕСКОГО МЫШЛЕНИЯ</vt:lpstr>
      <vt:lpstr>это открытое мышление, не принимающее догм, развивающееся путем наложения новой информации на жизненный личный опыт. Это точка опоры, естественный способ взаимодействия с идеями и информацией. </vt:lpstr>
      <vt:lpstr>Технология  «Критическое мышление»                  </vt:lpstr>
      <vt:lpstr>Стадии Технологии  «Критическое мышление»</vt:lpstr>
      <vt:lpstr>Приём  «Что я знаю»</vt:lpstr>
      <vt:lpstr>Приём  «Ассоциация»</vt:lpstr>
      <vt:lpstr>Основные правила работы с приемом «З-Х-У»:</vt:lpstr>
      <vt:lpstr>Приём  «Верно – неверно»</vt:lpstr>
      <vt:lpstr>?  «Тонкие и толстые вопросы» ?</vt:lpstr>
      <vt:lpstr>Слайд 10</vt:lpstr>
      <vt:lpstr>Слайд 11</vt:lpstr>
      <vt:lpstr>Урок с элементами  технологии КМ.</vt:lpstr>
      <vt:lpstr> </vt:lpstr>
      <vt:lpstr>СИНКВЕЙН</vt:lpstr>
      <vt:lpstr>Правила написания синквейна</vt:lpstr>
      <vt:lpstr>Как работать с синквейнами.</vt:lpstr>
      <vt:lpstr> СИНКВЕЙН:    ЯПОНИЯ</vt:lpstr>
      <vt:lpstr>СИНКВЕЙН: сталактиты</vt:lpstr>
      <vt:lpstr>СИНКВЕЙН:Карта мира</vt:lpstr>
      <vt:lpstr>синквейн: ВЕЛИКОБРИТАНИЯ</vt:lpstr>
      <vt:lpstr>Синквейн :Франция</vt:lpstr>
      <vt:lpstr>Синквейн:США</vt:lpstr>
      <vt:lpstr>Синквейн:Диснейленд</vt:lpstr>
      <vt:lpstr>Технология КМ учит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народах России?</dc:title>
  <dc:creator>Admin</dc:creator>
  <cp:lastModifiedBy>UserXP</cp:lastModifiedBy>
  <cp:revision>88</cp:revision>
  <dcterms:modified xsi:type="dcterms:W3CDTF">2014-02-04T18:28:09Z</dcterms:modified>
</cp:coreProperties>
</file>