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80" r:id="rId11"/>
    <p:sldId id="276" r:id="rId12"/>
    <p:sldId id="277" r:id="rId13"/>
    <p:sldId id="278" r:id="rId14"/>
    <p:sldId id="263" r:id="rId15"/>
    <p:sldId id="27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ofPieChart>
        <c:ofPieType val="bar"/>
        <c:varyColors val="1"/>
        <c:ser>
          <c:idx val="0"/>
          <c:order val="0"/>
          <c:dLbls>
            <c:dLblPos val="inEnd"/>
            <c:showVal val="1"/>
            <c:showLeaderLines val="1"/>
          </c:dLbls>
          <c:cat>
            <c:strRef>
              <c:f>Лист1!$A$1:$A$2</c:f>
              <c:strCache>
                <c:ptCount val="2"/>
                <c:pt idx="0">
                  <c:v>Учителя физики</c:v>
                </c:pt>
                <c:pt idx="1">
                  <c:v>Курсы</c:v>
                </c:pt>
              </c:strCache>
            </c:strRef>
          </c:cat>
          <c:val>
            <c:numRef>
              <c:f>Лист1!$B$1:$B$2</c:f>
              <c:numCache>
                <c:formatCode>0%</c:formatCode>
                <c:ptCount val="2"/>
                <c:pt idx="0">
                  <c:v>1</c:v>
                </c:pt>
                <c:pt idx="1">
                  <c:v>0.92</c:v>
                </c:pt>
              </c:numCache>
            </c:numRef>
          </c:val>
        </c:ser>
        <c:gapWidth val="75"/>
        <c:secondPieSize val="75"/>
        <c:serLines/>
      </c:ofPieChart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ofPieChart>
        <c:ofPieType val="bar"/>
        <c:varyColors val="1"/>
        <c:ser>
          <c:idx val="0"/>
          <c:order val="0"/>
          <c:explosion val="2"/>
          <c:dLbls>
            <c:dLbl>
              <c:idx val="0"/>
              <c:layout>
                <c:manualLayout>
                  <c:x val="0.16264938757655323"/>
                  <c:y val="7.5510352872557585E-3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посетили  мастер-класс
64%</a:t>
                    </a:r>
                  </a:p>
                </c:rich>
              </c:tx>
              <c:showPercent val="1"/>
            </c:dLbl>
            <c:dLbl>
              <c:idx val="1"/>
              <c:tx>
                <c:rich>
                  <a:bodyPr/>
                  <a:lstStyle/>
                  <a:p>
                    <a:r>
                      <a:rPr lang="ru-RU"/>
                      <a:t>
36</a:t>
                    </a:r>
                    <a:r>
                      <a:rPr lang="ru-RU" baseline="0"/>
                      <a:t> </a:t>
                    </a:r>
                    <a:r>
                      <a:rPr lang="ru-RU"/>
                      <a:t>%</a:t>
                    </a:r>
                  </a:p>
                </c:rich>
              </c:tx>
              <c:showPercent val="1"/>
            </c:dLbl>
            <c:dLbl>
              <c:idx val="2"/>
              <c:delete val="1"/>
            </c:dLbl>
            <c:showPercent val="1"/>
            <c:showLeaderLines val="1"/>
          </c:dLbls>
          <c:cat>
            <c:strRef>
              <c:f>Лист1!$A$1:$A$2</c:f>
              <c:strCache>
                <c:ptCount val="2"/>
                <c:pt idx="0">
                  <c:v>учащиеся</c:v>
                </c:pt>
                <c:pt idx="1">
                  <c:v>занятие</c:v>
                </c:pt>
              </c:strCache>
            </c:strRef>
          </c:cat>
          <c:val>
            <c:numRef>
              <c:f>Лист1!$B$1:$B$2</c:f>
              <c:numCache>
                <c:formatCode>0%</c:formatCode>
                <c:ptCount val="2"/>
                <c:pt idx="0">
                  <c:v>1</c:v>
                </c:pt>
                <c:pt idx="1">
                  <c:v>0.6400000000000009</c:v>
                </c:pt>
              </c:numCache>
            </c:numRef>
          </c:val>
        </c:ser>
        <c:dLbls>
          <c:showPercent val="1"/>
        </c:dLbls>
        <c:gapWidth val="150"/>
        <c:secondPieSize val="75"/>
        <c:serLines/>
      </c:ofPieChart>
    </c:plotArea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D85949-330E-47B3-85DD-31C127898976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2B3EA1-518F-409C-8537-C0813FFAA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D85949-330E-47B3-85DD-31C127898976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2B3EA1-518F-409C-8537-C0813FFAA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D85949-330E-47B3-85DD-31C127898976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2B3EA1-518F-409C-8537-C0813FFAA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D85949-330E-47B3-85DD-31C127898976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2B3EA1-518F-409C-8537-C0813FFAA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D85949-330E-47B3-85DD-31C127898976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2B3EA1-518F-409C-8537-C0813FFAA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D85949-330E-47B3-85DD-31C127898976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2B3EA1-518F-409C-8537-C0813FFAA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D85949-330E-47B3-85DD-31C127898976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2B3EA1-518F-409C-8537-C0813FFAA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D85949-330E-47B3-85DD-31C127898976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2B3EA1-518F-409C-8537-C0813FFAA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D85949-330E-47B3-85DD-31C127898976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2B3EA1-518F-409C-8537-C0813FFAA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D85949-330E-47B3-85DD-31C127898976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2B3EA1-518F-409C-8537-C0813FFAA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D85949-330E-47B3-85DD-31C127898976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2B3EA1-518F-409C-8537-C0813FFAAB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8D85949-330E-47B3-85DD-31C127898976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52B3EA1-518F-409C-8537-C0813FFAA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352839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Деятельность </a:t>
            </a:r>
            <a:br>
              <a:rPr lang="ru-RU" sz="40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РМО учителей физики </a:t>
            </a:r>
            <a:br>
              <a:rPr lang="ru-RU" sz="40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в 2013-2014 учебном году:</a:t>
            </a:r>
            <a:br>
              <a:rPr lang="ru-RU" sz="40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цифры и факты</a:t>
            </a:r>
            <a:br>
              <a:rPr lang="ru-RU" sz="40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D:\фото\РМО\DSCN2024.JPG"/>
          <p:cNvPicPr>
            <a:picLocks noChangeAspect="1" noChangeArrowheads="1"/>
          </p:cNvPicPr>
          <p:nvPr/>
        </p:nvPicPr>
        <p:blipFill>
          <a:blip r:embed="rId2" cstate="screen"/>
          <a:srcRect r="-253"/>
          <a:stretch>
            <a:fillRect/>
          </a:stretch>
        </p:blipFill>
        <p:spPr bwMode="auto">
          <a:xfrm>
            <a:off x="2555776" y="3861048"/>
            <a:ext cx="3744416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\Downloads\Шестаков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404664"/>
            <a:ext cx="1944216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699792" y="62068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Шестакова Т.А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- учитель физики МКОУ СОШ № 10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победитель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номинации «Лучшее внеклассное мероприятие»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school61.ucoz.org/uchitelya/4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236296" y="1340768"/>
            <a:ext cx="1191609" cy="184158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699792" y="1916832"/>
            <a:ext cx="44675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Титова Г.Б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учитель физики МАОУ СОШ № 61-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победитель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номинации «Лучший урок»;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584" y="3284984"/>
            <a:ext cx="658699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Лауреатами конкурса стали: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Петрова Ю.В.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учитель начальных классов МКОУ СОШ № 10;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Заровская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И.В.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учитель физики МБОУ СОШ № 2;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Кузнецова Н.И.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учитель физики МБОУ СОШ № 18;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Воронцова Н.А.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учитель физики МБОУ СОШ № 22;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Лучина Т.В.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учитель физики МБОУ лицей.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1658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Всероссийского марафона учебных предметов</a:t>
            </a:r>
            <a:endParaRPr lang="ru-RU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D:\фото\РМО\марафон 2014\2014-04-05 10.22.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1628800"/>
            <a:ext cx="3472359" cy="2604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D:\фото\РМО\марафон 2014\2014-04-05 09.37.0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48064" y="1628800"/>
            <a:ext cx="3419872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3" name="Picture 5" descr="D:\фото\РМО\марафон 2014\DSCN262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915816" y="4005064"/>
            <a:ext cx="3024336" cy="2268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183880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Региональный этап Всероссийского конкурса «Учитель года-2014» - учитель физики МБОУ лицея – Лучина Т.В.</a:t>
            </a:r>
            <a:endParaRPr lang="ru-RU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D:\фото\Учитель года 2014\bc26c46c-e3fa-4e29-b606-261fc6bb297d_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1772816"/>
            <a:ext cx="3487337" cy="2315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D:\фото\Учитель года 2014\IMG_141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8024" y="1772816"/>
            <a:ext cx="3456384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D:\фото\Учитель года 2014\закрытие регионального учителя года 2014\DSCN504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987824" y="3933056"/>
            <a:ext cx="316835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58981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Методическая копилка РМО пополнилась: </a:t>
            </a:r>
            <a:endParaRPr lang="ru-RU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340768"/>
            <a:ext cx="8183880" cy="4187952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Разработки уроков  и внеклассных мероприятий «Космос человечеству»;</a:t>
            </a:r>
          </a:p>
          <a:p>
            <a:pPr lvl="0"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Обобщение опыта работы по проблеме «Рефлексивно - деятельностный подход как основа формирования готовности к саморазвитию учащихся»;</a:t>
            </a:r>
          </a:p>
          <a:p>
            <a:pPr lvl="0"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Методическая разработка мастер-класса: «А вы знаете, где живет физика?»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91264" cy="16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Основные задачи </a:t>
            </a:r>
            <a:r>
              <a:rPr lang="ru-RU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работы </a:t>
            </a:r>
            <a:r>
              <a:rPr lang="ru-RU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РМО </a:t>
            </a:r>
            <a:br>
              <a:rPr lang="ru-RU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 2014-2015 </a:t>
            </a:r>
            <a:r>
              <a:rPr lang="ru-RU" dirty="0" err="1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уч</a:t>
            </a:r>
            <a:r>
              <a:rPr lang="ru-RU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. год: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060848"/>
            <a:ext cx="8183880" cy="1512168"/>
          </a:xfrm>
        </p:spPr>
        <p:txBody>
          <a:bodyPr>
            <a:normAutofit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использование ЭОР на уроках физики;</a:t>
            </a:r>
          </a:p>
          <a:p>
            <a:pPr lvl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подготовка к введению ФГОС ООО.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62684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6000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Спасибо </a:t>
            </a:r>
            <a:r>
              <a:rPr lang="ru-RU" sz="600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за внимание!</a:t>
            </a:r>
            <a:endParaRPr lang="ru-RU" sz="6000" dirty="0" smtClean="0">
              <a:solidFill>
                <a:srgbClr val="C00000"/>
              </a:solidFill>
              <a:latin typeface="Monotype Corsiva" pitchFamily="66" charset="0"/>
              <a:cs typeface="Times New Roman" pitchFamily="18" charset="0"/>
            </a:endParaRPr>
          </a:p>
          <a:p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Желаю всем успешного прохождения учащимися итоговой аттестации в этом году и бодрости духа на следующий год.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Задачи РМО 2013-2014 </a:t>
            </a:r>
            <a:r>
              <a:rPr lang="ru-RU" sz="4000" dirty="0" err="1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уч</a:t>
            </a:r>
            <a:r>
              <a:rPr lang="ru-RU" sz="40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. год</a:t>
            </a:r>
            <a:r>
              <a:rPr lang="ru-RU" sz="40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183880" cy="4187952"/>
          </a:xfrm>
        </p:spPr>
        <p:txBody>
          <a:bodyPr/>
          <a:lstStyle/>
          <a:p>
            <a:pPr lvl="0"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создание условий для успешной сдачи выпускниками ЕГЭ по физике;</a:t>
            </a:r>
          </a:p>
          <a:p>
            <a:pPr lvl="0" algn="just"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подготовка к введению ФГОС ООО.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D:\фото\РМО\DSCN202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48064" y="3717032"/>
            <a:ext cx="3312368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683568" y="332656"/>
            <a:ext cx="7560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"Использование возможностей робототехники в преподавании физики"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D:\фото\РМО\DSCN201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552" y="1340768"/>
            <a:ext cx="3384376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4139952" y="1844824"/>
            <a:ext cx="4392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Гладких И.Ю. - аспирант ТГПУ: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рассмотрел вопросы внедрения в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образование робототехники.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1560" y="4149080"/>
            <a:ext cx="4069256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Заровская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И.В. – учитель физики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МБОУ СОШ № 2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участие в региональном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конкурсе «Педагогический дебют»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2013 года – лауреат конкурса.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фото\РМО\DSCN201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11960" y="2924944"/>
            <a:ext cx="4536504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2132856"/>
            <a:ext cx="4392488" cy="3294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754424" y="404664"/>
            <a:ext cx="752430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Круглый стол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«Преподавание физики в условиях перехода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ФГОС ООО. Повышение эффективности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образовательного процесса на уроке».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6021288"/>
            <a:ext cx="5688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31 января 2014г. в МАОУ СОШ № 61 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1196752"/>
            <a:ext cx="5447576" cy="2088232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Доцент кафедры психолого-педагогического сопровождения стандартизации образования и частных методик ГОУ ДПО ТО «ИПК и ППРО ТО»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В.Е. Котов</a:t>
            </a:r>
            <a:endParaRPr lang="ru-RU" sz="24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фото\РМО\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1340768"/>
            <a:ext cx="2304256" cy="1962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755576" y="620688"/>
            <a:ext cx="7491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Курсы повышения квалификации учителей физики</a:t>
            </a:r>
            <a:endParaRPr lang="ru-RU" sz="2400" b="1" dirty="0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2987824" y="3356992"/>
          <a:ext cx="5112568" cy="2815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Адресная работа  учителей физики 11 классов:</a:t>
            </a:r>
            <a:endParaRPr lang="ru-RU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772816"/>
            <a:ext cx="8183880" cy="3240360"/>
          </a:xfrm>
        </p:spPr>
        <p:txBody>
          <a:bodyPr>
            <a:normAutofit/>
          </a:bodyPr>
          <a:lstStyle/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семинар-практикум «Готовимся к ЕГЭ по физике: сравнительный анализ результатов ЕГЭ»;</a:t>
            </a:r>
          </a:p>
          <a:p>
            <a:pPr lvl="0"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семинар-практикум «Решение задач повышенной сложности» (провел Котов В.Е., учитель физики лицея г. Тулы);</a:t>
            </a:r>
          </a:p>
          <a:p>
            <a:pPr lvl="0"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183880" cy="2101984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b="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2 мастер-класса «Подготовка к ЕГЭ по физике»  провел </a:t>
            </a:r>
            <a:r>
              <a:rPr lang="ru-RU" b="0" dirty="0" err="1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Черниенко</a:t>
            </a:r>
            <a:r>
              <a:rPr lang="ru-RU" b="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Ю.Г., учитель физики гимназии высшей категории.</a:t>
            </a:r>
            <a:r>
              <a:rPr lang="ru-RU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C00000"/>
              </a:solidFill>
              <a:effectLst/>
            </a:endParaRPr>
          </a:p>
        </p:txBody>
      </p:sp>
      <p:pic>
        <p:nvPicPr>
          <p:cNvPr id="4098" name="Picture 2" descr="D:\фото\РМО\DSCN25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1988840"/>
            <a:ext cx="324036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D:\фото\РМО\DSCN258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4008" y="2060848"/>
            <a:ext cx="3278392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9" name="Диаграмма 8"/>
          <p:cNvGraphicFramePr/>
          <p:nvPr/>
        </p:nvGraphicFramePr>
        <p:xfrm>
          <a:off x="2627784" y="4221088"/>
          <a:ext cx="3744416" cy="2023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18388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Факты из жизни РМО в 2013-2014 </a:t>
            </a:r>
            <a:r>
              <a:rPr lang="ru-RU" dirty="0" err="1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уч.году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96752"/>
            <a:ext cx="8183880" cy="2376264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«Помните, мы это сделали первыми!»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базе МБОУ лицея (Лучина Т.В. – учитель высшей категории) и МБОУ СОШ №22 (Воронцова Н.А. учитель высшей категории) прошло районное мероприятие.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3356992"/>
            <a:ext cx="3306840" cy="2478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60032" y="3429000"/>
            <a:ext cx="3672408" cy="2429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Викторина для учащихся </a:t>
            </a:r>
            <a:br>
              <a:rPr lang="ru-RU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«Терешкова – первая женщина космонавт»</a:t>
            </a:r>
            <a:endParaRPr lang="ru-RU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84784"/>
            <a:ext cx="8183880" cy="4187952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Приняли участие 30 учащихся: 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МБОУ лицей, МБОУ СОШ № 22, ОУ 18, 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МКОУ СОШ №23, гимназия, МБОУ СОШ № 2.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D:\фото\фото Терешкова РМО\DSC_008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3068960"/>
            <a:ext cx="2401876" cy="2020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D:\фото\фото Терешкова РМО\DSC_008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868144" y="2996952"/>
            <a:ext cx="2699792" cy="2026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D:\фото\фото Терешкова РМО\DSC_009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131840" y="3933056"/>
            <a:ext cx="2592288" cy="2020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455</TotalTime>
  <Words>439</Words>
  <Application>Microsoft Office PowerPoint</Application>
  <PresentationFormat>Экран (4:3)</PresentationFormat>
  <Paragraphs>60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Аспект</vt:lpstr>
      <vt:lpstr>Деятельность  РМО учителей физики  в 2013-2014 учебном году:  цифры и факты </vt:lpstr>
      <vt:lpstr>    Задачи РМО 2013-2014 уч. год </vt:lpstr>
      <vt:lpstr>Слайд 3</vt:lpstr>
      <vt:lpstr>Слайд 4</vt:lpstr>
      <vt:lpstr> Доцент кафедры психолого-педагогического сопровождения стандартизации образования и частных методик ГОУ ДПО ТО «ИПК и ППРО ТО» В.Е. Котов</vt:lpstr>
      <vt:lpstr>Адресная работа  учителей физики 11 классов:</vt:lpstr>
      <vt:lpstr>2 мастер-класса «Подготовка к ЕГЭ по физике»  провел Черниенко Ю.Г., учитель физики гимназии высшей категории. </vt:lpstr>
      <vt:lpstr>Факты из жизни РМО в 2013-2014 уч.году </vt:lpstr>
      <vt:lpstr>Викторина для учащихся  «Терешкова – первая женщина космонавт»</vt:lpstr>
      <vt:lpstr>Слайд 10</vt:lpstr>
      <vt:lpstr>Всероссийского марафона учебных предметов</vt:lpstr>
      <vt:lpstr>Региональный этап Всероссийского конкурса «Учитель года-2014» - учитель физики МБОУ лицея – Лучина Т.В.</vt:lpstr>
      <vt:lpstr>Методическая копилка РМО пополнилась: </vt:lpstr>
      <vt:lpstr>Основные задачи работы РМО  на 2014-2015 уч. год: </vt:lpstr>
      <vt:lpstr>Слайд 15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работы РМО учителей физики 2012-2013учебный год</dc:title>
  <dc:creator>us</dc:creator>
  <cp:lastModifiedBy>us</cp:lastModifiedBy>
  <cp:revision>66</cp:revision>
  <dcterms:created xsi:type="dcterms:W3CDTF">2013-08-18T15:11:34Z</dcterms:created>
  <dcterms:modified xsi:type="dcterms:W3CDTF">2014-08-23T18:09:21Z</dcterms:modified>
</cp:coreProperties>
</file>