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5" r:id="rId3"/>
    <p:sldId id="306" r:id="rId4"/>
    <p:sldId id="307" r:id="rId5"/>
    <p:sldId id="308" r:id="rId6"/>
    <p:sldId id="303" r:id="rId7"/>
    <p:sldId id="302" r:id="rId8"/>
    <p:sldId id="259" r:id="rId9"/>
    <p:sldId id="258" r:id="rId10"/>
    <p:sldId id="280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0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3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0099-C4BD-4A47-B47E-CAEC2F4AE976}" type="datetimeFigureOut">
              <a:rPr lang="ru-RU" smtClean="0"/>
              <a:pPr/>
              <a:t>08.04.2011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F9B92C9-78E7-499F-8A68-F681FB6C4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0099-C4BD-4A47-B47E-CAEC2F4AE976}" type="datetimeFigureOut">
              <a:rPr lang="ru-RU" smtClean="0"/>
              <a:pPr/>
              <a:t>08.04.2011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92C9-78E7-499F-8A68-F681FB6C4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0099-C4BD-4A47-B47E-CAEC2F4AE976}" type="datetimeFigureOut">
              <a:rPr lang="ru-RU" smtClean="0"/>
              <a:pPr/>
              <a:t>08.04.2011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92C9-78E7-499F-8A68-F681FB6C4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0099-C4BD-4A47-B47E-CAEC2F4AE976}" type="datetimeFigureOut">
              <a:rPr lang="ru-RU" smtClean="0"/>
              <a:pPr/>
              <a:t>08.04.2011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F9B92C9-78E7-499F-8A68-F681FB6C4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0099-C4BD-4A47-B47E-CAEC2F4AE976}" type="datetimeFigureOut">
              <a:rPr lang="ru-RU" smtClean="0"/>
              <a:pPr/>
              <a:t>08.04.2011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92C9-78E7-499F-8A68-F681FB6C43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0099-C4BD-4A47-B47E-CAEC2F4AE976}" type="datetimeFigureOut">
              <a:rPr lang="ru-RU" smtClean="0"/>
              <a:pPr/>
              <a:t>08.04.2011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92C9-78E7-499F-8A68-F681FB6C4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0099-C4BD-4A47-B47E-CAEC2F4AE976}" type="datetimeFigureOut">
              <a:rPr lang="ru-RU" smtClean="0"/>
              <a:pPr/>
              <a:t>08.04.2011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F9B92C9-78E7-499F-8A68-F681FB6C43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0099-C4BD-4A47-B47E-CAEC2F4AE976}" type="datetimeFigureOut">
              <a:rPr lang="ru-RU" smtClean="0"/>
              <a:pPr/>
              <a:t>08.04.2011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92C9-78E7-499F-8A68-F681FB6C4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0099-C4BD-4A47-B47E-CAEC2F4AE976}" type="datetimeFigureOut">
              <a:rPr lang="ru-RU" smtClean="0"/>
              <a:pPr/>
              <a:t>08.04.2011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92C9-78E7-499F-8A68-F681FB6C4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0099-C4BD-4A47-B47E-CAEC2F4AE976}" type="datetimeFigureOut">
              <a:rPr lang="ru-RU" smtClean="0"/>
              <a:pPr/>
              <a:t>08.04.2011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92C9-78E7-499F-8A68-F681FB6C4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0099-C4BD-4A47-B47E-CAEC2F4AE976}" type="datetimeFigureOut">
              <a:rPr lang="ru-RU" smtClean="0"/>
              <a:pPr/>
              <a:t>08.04.2011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92C9-78E7-499F-8A68-F681FB6C43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E300099-C4BD-4A47-B47E-CAEC2F4AE976}" type="datetimeFigureOut">
              <a:rPr lang="ru-RU" smtClean="0"/>
              <a:pPr/>
              <a:t>08.04.2011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F9B92C9-78E7-499F-8A68-F681FB6C43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1.xml"/><Relationship Id="rId18" Type="http://schemas.openxmlformats.org/officeDocument/2006/relationships/slide" Target="slide24.xml"/><Relationship Id="rId3" Type="http://schemas.openxmlformats.org/officeDocument/2006/relationships/slide" Target="slide11.xml"/><Relationship Id="rId21" Type="http://schemas.openxmlformats.org/officeDocument/2006/relationships/slide" Target="slide29.xml"/><Relationship Id="rId7" Type="http://schemas.openxmlformats.org/officeDocument/2006/relationships/slide" Target="slide13.xml"/><Relationship Id="rId12" Type="http://schemas.openxmlformats.org/officeDocument/2006/relationships/slide" Target="slide20.xml"/><Relationship Id="rId17" Type="http://schemas.openxmlformats.org/officeDocument/2006/relationships/slide" Target="slide23.xml"/><Relationship Id="rId2" Type="http://schemas.openxmlformats.org/officeDocument/2006/relationships/slide" Target="slide10.xml"/><Relationship Id="rId16" Type="http://schemas.openxmlformats.org/officeDocument/2006/relationships/slide" Target="slide22.xml"/><Relationship Id="rId20" Type="http://schemas.openxmlformats.org/officeDocument/2006/relationships/slide" Target="slide2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11" Type="http://schemas.openxmlformats.org/officeDocument/2006/relationships/slide" Target="slide19.xml"/><Relationship Id="rId5" Type="http://schemas.openxmlformats.org/officeDocument/2006/relationships/slide" Target="slide16.xml"/><Relationship Id="rId15" Type="http://schemas.openxmlformats.org/officeDocument/2006/relationships/slide" Target="slide26.xml"/><Relationship Id="rId10" Type="http://schemas.openxmlformats.org/officeDocument/2006/relationships/slide" Target="slide18.xml"/><Relationship Id="rId19" Type="http://schemas.openxmlformats.org/officeDocument/2006/relationships/slide" Target="slide27.xml"/><Relationship Id="rId4" Type="http://schemas.openxmlformats.org/officeDocument/2006/relationships/slide" Target="slide15.xml"/><Relationship Id="rId9" Type="http://schemas.openxmlformats.org/officeDocument/2006/relationships/slide" Target="slide17.xml"/><Relationship Id="rId14" Type="http://schemas.openxmlformats.org/officeDocument/2006/relationships/slide" Target="slide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Интеллектуальная</a:t>
            </a:r>
            <a:br>
              <a:rPr lang="ru-RU" sz="5400" b="1" dirty="0" smtClean="0"/>
            </a:br>
            <a:r>
              <a:rPr lang="ru-RU" sz="5400" b="1" dirty="0" smtClean="0"/>
              <a:t>               игра </a:t>
            </a:r>
            <a:br>
              <a:rPr lang="ru-RU" sz="5400" b="1" dirty="0" smtClean="0"/>
            </a:br>
            <a:r>
              <a:rPr lang="ru-RU" sz="5400" b="1" dirty="0" smtClean="0"/>
              <a:t> </a:t>
            </a:r>
            <a:br>
              <a:rPr lang="ru-RU" sz="5400" b="1" dirty="0" smtClean="0"/>
            </a:br>
            <a:r>
              <a:rPr lang="ru-RU" sz="5400" b="1" dirty="0" smtClean="0"/>
              <a:t>     «Самый умный»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5214950"/>
            <a:ext cx="8458200" cy="914400"/>
          </a:xfrm>
        </p:spPr>
        <p:txBody>
          <a:bodyPr>
            <a:normAutofit/>
          </a:bodyPr>
          <a:lstStyle/>
          <a:p>
            <a:r>
              <a:rPr lang="ru-RU" sz="4000" b="1" dirty="0"/>
              <a:t>п</a:t>
            </a:r>
            <a:r>
              <a:rPr lang="ru-RU" sz="4000" b="1" dirty="0" smtClean="0"/>
              <a:t>о предметам естественного цикла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 Вопрос 1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/>
          <a:lstStyle/>
          <a:p>
            <a:pPr algn="ctr">
              <a:buNone/>
            </a:pPr>
            <a:r>
              <a:rPr lang="ru-RU" sz="5400" b="1" dirty="0" smtClean="0"/>
              <a:t>  </a:t>
            </a:r>
            <a:r>
              <a:rPr lang="ru-RU" sz="5400" b="1" dirty="0" smtClean="0">
                <a:solidFill>
                  <a:schemeClr val="bg1"/>
                </a:solidFill>
              </a:rPr>
              <a:t>Кто является основоположником эволюционной теории</a:t>
            </a:r>
            <a:r>
              <a:rPr lang="en-US" sz="5400" b="1" dirty="0" smtClean="0">
                <a:solidFill>
                  <a:schemeClr val="bg1"/>
                </a:solidFill>
              </a:rPr>
              <a:t>?</a:t>
            </a:r>
            <a:endParaRPr lang="ru-RU" sz="54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5400" dirty="0" smtClean="0"/>
              <a:t>                    </a:t>
            </a:r>
            <a:r>
              <a:rPr lang="ru-RU" sz="5400" b="1" dirty="0" smtClean="0">
                <a:solidFill>
                  <a:srgbClr val="FFFF00"/>
                </a:solidFill>
              </a:rPr>
              <a:t>Дарвин 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7929586" y="6143644"/>
            <a:ext cx="928694" cy="571504"/>
          </a:xfrm>
          <a:prstGeom prst="actionButtonBeginning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 Вопрос 2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pPr algn="ctr">
              <a:buNone/>
            </a:pPr>
            <a:r>
              <a:rPr lang="ru-RU" sz="5400" dirty="0" smtClean="0"/>
              <a:t>  </a:t>
            </a:r>
            <a:r>
              <a:rPr lang="ru-RU" sz="5400" b="1" dirty="0" smtClean="0">
                <a:solidFill>
                  <a:srgbClr val="7030A0"/>
                </a:solidFill>
              </a:rPr>
              <a:t>Как называют раздел физики, в котором изучают движение тел</a:t>
            </a:r>
            <a:r>
              <a:rPr lang="en-US" sz="5400" b="1" dirty="0" smtClean="0">
                <a:solidFill>
                  <a:srgbClr val="7030A0"/>
                </a:solidFill>
              </a:rPr>
              <a:t>?</a:t>
            </a:r>
            <a:endParaRPr lang="ru-RU" sz="54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5400" dirty="0" smtClean="0"/>
              <a:t>               </a:t>
            </a:r>
            <a:r>
              <a:rPr lang="ru-RU" sz="5400" b="1" dirty="0" smtClean="0">
                <a:solidFill>
                  <a:srgbClr val="FF0000"/>
                </a:solidFill>
              </a:rPr>
              <a:t>механика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7929586" y="6143644"/>
            <a:ext cx="928694" cy="571504"/>
          </a:xfrm>
          <a:prstGeom prst="actionButtonBeginning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 Вопрос 3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/>
              <a:t>  </a:t>
            </a:r>
            <a:r>
              <a:rPr lang="ru-RU" sz="5400" b="1" dirty="0" smtClean="0">
                <a:solidFill>
                  <a:schemeClr val="bg1"/>
                </a:solidFill>
              </a:rPr>
              <a:t>Как называется изменчивость организмов под действием факторов внешней среды</a:t>
            </a:r>
            <a:r>
              <a:rPr lang="en-US" sz="5400" b="1" dirty="0" smtClean="0">
                <a:solidFill>
                  <a:schemeClr val="bg1"/>
                </a:solidFill>
              </a:rPr>
              <a:t>?</a:t>
            </a:r>
            <a:endParaRPr lang="ru-RU" sz="54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5400" dirty="0" smtClean="0"/>
              <a:t>   </a:t>
            </a:r>
            <a:r>
              <a:rPr lang="ru-RU" sz="3900" b="1" dirty="0" err="1" smtClean="0">
                <a:solidFill>
                  <a:srgbClr val="FFFF00"/>
                </a:solidFill>
              </a:rPr>
              <a:t>модификационная</a:t>
            </a:r>
            <a:r>
              <a:rPr lang="ru-RU" sz="3900" b="1" dirty="0" smtClean="0">
                <a:solidFill>
                  <a:srgbClr val="FFFF00"/>
                </a:solidFill>
              </a:rPr>
              <a:t> изменчивость</a:t>
            </a:r>
            <a:r>
              <a:rPr lang="ru-RU" sz="5400" b="1" dirty="0" smtClean="0">
                <a:solidFill>
                  <a:srgbClr val="FFFF00"/>
                </a:solidFill>
              </a:rPr>
              <a:t> 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7929586" y="6143644"/>
            <a:ext cx="928694" cy="571504"/>
          </a:xfrm>
          <a:prstGeom prst="actionButtonBeginning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 Вопрос 4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7030A0"/>
          </a:solidFill>
        </p:spPr>
        <p:txBody>
          <a:bodyPr/>
          <a:lstStyle/>
          <a:p>
            <a:pPr algn="ctr">
              <a:buNone/>
            </a:pPr>
            <a:r>
              <a:rPr lang="ru-RU" sz="5400" dirty="0" smtClean="0"/>
              <a:t>  </a:t>
            </a:r>
            <a:r>
              <a:rPr lang="ru-RU" sz="5400" b="1" dirty="0" smtClean="0">
                <a:solidFill>
                  <a:schemeClr val="bg1"/>
                </a:solidFill>
              </a:rPr>
              <a:t>Какой учёный создал теорию электролитической диссоциации</a:t>
            </a:r>
            <a:r>
              <a:rPr lang="en-US" sz="5400" b="1" dirty="0" smtClean="0">
                <a:solidFill>
                  <a:schemeClr val="bg1"/>
                </a:solidFill>
              </a:rPr>
              <a:t>?</a:t>
            </a:r>
            <a:endParaRPr lang="ru-RU" sz="54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5400" dirty="0" smtClean="0"/>
              <a:t>                 </a:t>
            </a:r>
            <a:r>
              <a:rPr lang="ru-RU" sz="5400" b="1" dirty="0" smtClean="0">
                <a:solidFill>
                  <a:srgbClr val="FFFF00"/>
                </a:solidFill>
              </a:rPr>
              <a:t>Аррениус 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7929586" y="6143644"/>
            <a:ext cx="928694" cy="571504"/>
          </a:xfrm>
          <a:prstGeom prst="actionButtonBeginning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 Вопрос 5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/>
              <a:t>  </a:t>
            </a:r>
            <a:r>
              <a:rPr lang="ru-RU" sz="5400" b="1" dirty="0" smtClean="0">
                <a:solidFill>
                  <a:schemeClr val="bg1"/>
                </a:solidFill>
              </a:rPr>
              <a:t>Сколько субъектов входит в состав России, сколько республик</a:t>
            </a:r>
            <a:r>
              <a:rPr lang="en-US" sz="5400" b="1" dirty="0" smtClean="0">
                <a:solidFill>
                  <a:schemeClr val="bg1"/>
                </a:solidFill>
              </a:rPr>
              <a:t>?</a:t>
            </a:r>
            <a:endParaRPr lang="ru-RU" sz="54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5400" b="1" dirty="0" smtClean="0"/>
              <a:t>       </a:t>
            </a:r>
            <a:r>
              <a:rPr lang="en-US" sz="4000" b="1" dirty="0" smtClean="0">
                <a:solidFill>
                  <a:srgbClr val="FFFF00"/>
                </a:solidFill>
              </a:rPr>
              <a:t>83 </a:t>
            </a:r>
            <a:r>
              <a:rPr lang="ru-RU" sz="4000" b="1" dirty="0" smtClean="0">
                <a:solidFill>
                  <a:srgbClr val="FFFF00"/>
                </a:solidFill>
              </a:rPr>
              <a:t>субъекта, 21 республика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7929586" y="6143644"/>
            <a:ext cx="928694" cy="571504"/>
          </a:xfrm>
          <a:prstGeom prst="actionButtonBeginning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 Вопрос 6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pPr algn="ctr">
              <a:buNone/>
            </a:pPr>
            <a:r>
              <a:rPr lang="ru-RU" sz="5400" dirty="0" smtClean="0"/>
              <a:t>  </a:t>
            </a:r>
            <a:r>
              <a:rPr lang="ru-RU" sz="5400" b="1" dirty="0" smtClean="0">
                <a:solidFill>
                  <a:srgbClr val="7030A0"/>
                </a:solidFill>
              </a:rPr>
              <a:t>Как называется изменение формы и объёма тела</a:t>
            </a:r>
            <a:r>
              <a:rPr lang="en-US" sz="5400" b="1" dirty="0" smtClean="0">
                <a:solidFill>
                  <a:srgbClr val="7030A0"/>
                </a:solidFill>
              </a:rPr>
              <a:t>?</a:t>
            </a:r>
            <a:endParaRPr lang="ru-RU" sz="54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5400" dirty="0" smtClean="0"/>
              <a:t>              </a:t>
            </a:r>
            <a:r>
              <a:rPr lang="ru-RU" sz="5400" b="1" dirty="0" smtClean="0">
                <a:solidFill>
                  <a:srgbClr val="FF0000"/>
                </a:solidFill>
              </a:rPr>
              <a:t>деформация 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7929586" y="6143644"/>
            <a:ext cx="928694" cy="571504"/>
          </a:xfrm>
          <a:prstGeom prst="actionButtonBeginning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 Вопрос 7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7030A0"/>
          </a:solidFill>
        </p:spPr>
        <p:txBody>
          <a:bodyPr/>
          <a:lstStyle/>
          <a:p>
            <a:pPr algn="ctr">
              <a:buNone/>
            </a:pPr>
            <a:r>
              <a:rPr lang="ru-RU" sz="5400" dirty="0" smtClean="0"/>
              <a:t>  </a:t>
            </a:r>
            <a:r>
              <a:rPr lang="ru-RU" sz="5400" b="1" dirty="0" smtClean="0">
                <a:solidFill>
                  <a:schemeClr val="bg1"/>
                </a:solidFill>
              </a:rPr>
              <a:t>Как называются соли азотной кислоты</a:t>
            </a:r>
            <a:r>
              <a:rPr lang="en-US" sz="5400" b="1" dirty="0" smtClean="0">
                <a:solidFill>
                  <a:schemeClr val="bg1"/>
                </a:solidFill>
              </a:rPr>
              <a:t>?</a:t>
            </a:r>
            <a:endParaRPr lang="ru-RU" sz="54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5400" dirty="0" smtClean="0"/>
              <a:t>                  </a:t>
            </a:r>
            <a:r>
              <a:rPr lang="ru-RU" sz="5400" b="1" dirty="0" smtClean="0">
                <a:solidFill>
                  <a:srgbClr val="FFFF00"/>
                </a:solidFill>
              </a:rPr>
              <a:t>нитраты 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7929586" y="6143644"/>
            <a:ext cx="928694" cy="571504"/>
          </a:xfrm>
          <a:prstGeom prst="actionButtonBeginning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 Вопрос 8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/>
          <a:lstStyle/>
          <a:p>
            <a:pPr algn="ctr">
              <a:buNone/>
            </a:pPr>
            <a:r>
              <a:rPr lang="ru-RU" sz="5400" dirty="0" smtClean="0"/>
              <a:t>  </a:t>
            </a:r>
            <a:r>
              <a:rPr lang="ru-RU" sz="5400" b="1" dirty="0" smtClean="0">
                <a:solidFill>
                  <a:schemeClr val="bg1"/>
                </a:solidFill>
              </a:rPr>
              <a:t>Крайняя южная точка России.</a:t>
            </a:r>
          </a:p>
          <a:p>
            <a:pPr>
              <a:buNone/>
            </a:pPr>
            <a:r>
              <a:rPr lang="ru-RU" sz="5400" dirty="0" smtClean="0">
                <a:solidFill>
                  <a:srgbClr val="FFFF00"/>
                </a:solidFill>
              </a:rPr>
              <a:t>              </a:t>
            </a:r>
            <a:r>
              <a:rPr lang="ru-RU" sz="5400" b="1" dirty="0" err="1" smtClean="0">
                <a:solidFill>
                  <a:srgbClr val="FFFF00"/>
                </a:solidFill>
              </a:rPr>
              <a:t>Базардюзю</a:t>
            </a:r>
            <a:r>
              <a:rPr lang="ru-RU" sz="5400" b="1" dirty="0" smtClean="0">
                <a:solidFill>
                  <a:srgbClr val="FFFF00"/>
                </a:solidFill>
              </a:rPr>
              <a:t> 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7929586" y="6143644"/>
            <a:ext cx="928694" cy="571504"/>
          </a:xfrm>
          <a:prstGeom prst="actionButtonBeginning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 Вопрос 9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/>
          <a:lstStyle/>
          <a:p>
            <a:pPr algn="ctr">
              <a:buNone/>
            </a:pPr>
            <a:r>
              <a:rPr lang="ru-RU" sz="5400" b="1" dirty="0" smtClean="0">
                <a:solidFill>
                  <a:schemeClr val="bg1"/>
                </a:solidFill>
              </a:rPr>
              <a:t>Что является главной движущей силой процесса эволюции</a:t>
            </a:r>
            <a:r>
              <a:rPr lang="en-US" sz="5400" b="1" dirty="0" smtClean="0">
                <a:solidFill>
                  <a:schemeClr val="bg1"/>
                </a:solidFill>
              </a:rPr>
              <a:t>?</a:t>
            </a:r>
            <a:endParaRPr lang="ru-RU" sz="54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5400" b="1" dirty="0" smtClean="0">
                <a:solidFill>
                  <a:srgbClr val="FFFF00"/>
                </a:solidFill>
              </a:rPr>
              <a:t>естественный отбор 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7929586" y="6143644"/>
            <a:ext cx="928694" cy="571504"/>
          </a:xfrm>
          <a:prstGeom prst="actionButtonBeginning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 Вопрос 10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pPr algn="ctr">
              <a:buNone/>
            </a:pPr>
            <a:r>
              <a:rPr lang="ru-RU" sz="5400" dirty="0" smtClean="0"/>
              <a:t>  </a:t>
            </a:r>
            <a:r>
              <a:rPr lang="ru-RU" sz="5400" b="1" dirty="0" smtClean="0">
                <a:solidFill>
                  <a:srgbClr val="7030A0"/>
                </a:solidFill>
              </a:rPr>
              <a:t>Сформулируйте кратко , в трёх словах 3 закон Ньютона.</a:t>
            </a:r>
          </a:p>
          <a:p>
            <a:pPr>
              <a:buNone/>
            </a:pPr>
            <a:r>
              <a:rPr lang="ru-RU" sz="5400" dirty="0" smtClean="0"/>
              <a:t>  </a:t>
            </a:r>
            <a:r>
              <a:rPr lang="ru-RU" sz="4000" b="1" dirty="0" smtClean="0">
                <a:solidFill>
                  <a:srgbClr val="FF0000"/>
                </a:solidFill>
              </a:rPr>
              <a:t>действие равно противодействию 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7929586" y="6143644"/>
            <a:ext cx="928694" cy="571504"/>
          </a:xfrm>
          <a:prstGeom prst="actionButtonBeginning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4195762" cy="838200"/>
          </a:xfrm>
        </p:spPr>
        <p:txBody>
          <a:bodyPr/>
          <a:lstStyle/>
          <a:p>
            <a:r>
              <a:rPr lang="ru-RU" b="1" dirty="0" smtClean="0"/>
              <a:t>Отборочный тур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1714488"/>
            <a:ext cx="783214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1. Расположите эти материки в порядке их </a:t>
            </a:r>
          </a:p>
          <a:p>
            <a:r>
              <a:rPr lang="ru-RU" sz="3200" b="1" dirty="0" smtClean="0"/>
              <a:t>     открытия, начиная с самого раннего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71802" y="2928934"/>
            <a:ext cx="24208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Антарктида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071802" y="3643314"/>
            <a:ext cx="16720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Африка</a:t>
            </a:r>
            <a:endParaRPr lang="ru-R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071802" y="4429132"/>
            <a:ext cx="34902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Южная Америка</a:t>
            </a:r>
            <a:endParaRPr lang="ru-R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143240" y="5143512"/>
            <a:ext cx="2223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Австралия</a:t>
            </a:r>
            <a:endParaRPr lang="ru-RU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071802" y="3000372"/>
            <a:ext cx="16720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Африка</a:t>
            </a:r>
            <a:endParaRPr lang="ru-RU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071802" y="3643314"/>
            <a:ext cx="34902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Южная Америка</a:t>
            </a:r>
            <a:endParaRPr lang="ru-RU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214678" y="4429132"/>
            <a:ext cx="2223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Австралия</a:t>
            </a:r>
            <a:endParaRPr lang="ru-RU" sz="3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214678" y="5143512"/>
            <a:ext cx="24208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Антарктида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1" grpId="0"/>
      <p:bldP spid="1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 Вопрос 11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/>
          <a:lstStyle/>
          <a:p>
            <a:pPr algn="ctr">
              <a:buNone/>
            </a:pPr>
            <a:r>
              <a:rPr lang="ru-RU" sz="5400" dirty="0" smtClean="0"/>
              <a:t>  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chemeClr val="bg1"/>
                </a:solidFill>
              </a:rPr>
              <a:t>Столица Мордовии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            </a:t>
            </a:r>
            <a:r>
              <a:rPr lang="ru-RU" sz="5400" b="1" dirty="0" smtClean="0">
                <a:solidFill>
                  <a:srgbClr val="FFFF00"/>
                </a:solidFill>
              </a:rPr>
              <a:t>город   Саранск 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7929586" y="6143644"/>
            <a:ext cx="928694" cy="571504"/>
          </a:xfrm>
          <a:prstGeom prst="actionButtonBeginning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 Вопрос 12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/>
          <a:lstStyle/>
          <a:p>
            <a:pPr algn="ctr">
              <a:buNone/>
            </a:pPr>
            <a:r>
              <a:rPr lang="ru-RU" sz="5400" dirty="0" smtClean="0">
                <a:solidFill>
                  <a:schemeClr val="bg1"/>
                </a:solidFill>
              </a:rPr>
              <a:t>  </a:t>
            </a:r>
            <a:r>
              <a:rPr lang="ru-RU" sz="5400" b="1" dirty="0" smtClean="0">
                <a:solidFill>
                  <a:schemeClr val="bg1"/>
                </a:solidFill>
              </a:rPr>
              <a:t>Как называется индивидуальное развитие организма</a:t>
            </a:r>
            <a:r>
              <a:rPr lang="en-US" sz="5400" b="1" dirty="0" smtClean="0">
                <a:solidFill>
                  <a:schemeClr val="bg1"/>
                </a:solidFill>
              </a:rPr>
              <a:t>?</a:t>
            </a:r>
            <a:endParaRPr lang="ru-RU" sz="54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5400" dirty="0" smtClean="0"/>
              <a:t>                </a:t>
            </a:r>
            <a:r>
              <a:rPr lang="ru-RU" sz="5400" b="1" dirty="0" smtClean="0">
                <a:solidFill>
                  <a:srgbClr val="FFFF00"/>
                </a:solidFill>
              </a:rPr>
              <a:t>онтогенез 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7929586" y="6143644"/>
            <a:ext cx="928694" cy="571504"/>
          </a:xfrm>
          <a:prstGeom prst="actionButtonBeginning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 Вопрос 13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7030A0"/>
          </a:solidFill>
        </p:spPr>
        <p:txBody>
          <a:bodyPr/>
          <a:lstStyle/>
          <a:p>
            <a:pPr algn="ctr">
              <a:buNone/>
            </a:pPr>
            <a:r>
              <a:rPr lang="ru-RU" sz="5400" dirty="0" smtClean="0"/>
              <a:t>  </a:t>
            </a:r>
            <a:r>
              <a:rPr lang="ru-RU" sz="5400" b="1" dirty="0" smtClean="0">
                <a:solidFill>
                  <a:schemeClr val="bg1"/>
                </a:solidFill>
              </a:rPr>
              <a:t>Вещества</a:t>
            </a:r>
            <a:r>
              <a:rPr lang="ru-RU" sz="5400" b="1" dirty="0" smtClean="0">
                <a:solidFill>
                  <a:schemeClr val="bg1"/>
                </a:solidFill>
              </a:rPr>
              <a:t>, </a:t>
            </a:r>
            <a:r>
              <a:rPr lang="ru-RU" sz="5400" b="1" dirty="0" smtClean="0">
                <a:solidFill>
                  <a:schemeClr val="bg1"/>
                </a:solidFill>
              </a:rPr>
              <a:t>замедляющие химическую реакцию</a:t>
            </a:r>
          </a:p>
          <a:p>
            <a:pPr>
              <a:buNone/>
            </a:pPr>
            <a:r>
              <a:rPr lang="ru-RU" sz="5400" dirty="0" smtClean="0"/>
              <a:t>              </a:t>
            </a:r>
            <a:r>
              <a:rPr lang="ru-RU" sz="5400" b="1" dirty="0" smtClean="0">
                <a:solidFill>
                  <a:srgbClr val="FFFF00"/>
                </a:solidFill>
              </a:rPr>
              <a:t>ингибиторы 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7929586" y="6143644"/>
            <a:ext cx="928694" cy="571504"/>
          </a:xfrm>
          <a:prstGeom prst="actionButtonBeginning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 Вопрос 14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pPr algn="ctr">
              <a:buNone/>
            </a:pPr>
            <a:r>
              <a:rPr lang="ru-RU" sz="5400" dirty="0" smtClean="0">
                <a:solidFill>
                  <a:srgbClr val="7030A0"/>
                </a:solidFill>
              </a:rPr>
              <a:t>  </a:t>
            </a:r>
            <a:r>
              <a:rPr lang="ru-RU" sz="5400" b="1" dirty="0" smtClean="0">
                <a:solidFill>
                  <a:srgbClr val="7030A0"/>
                </a:solidFill>
              </a:rPr>
              <a:t>Назовите прибор для измерения давления в газовых баллонах и колёсах</a:t>
            </a:r>
          </a:p>
          <a:p>
            <a:pPr>
              <a:buNone/>
            </a:pPr>
            <a:r>
              <a:rPr lang="ru-RU" sz="5400" dirty="0" smtClean="0"/>
              <a:t>                 </a:t>
            </a:r>
            <a:r>
              <a:rPr lang="ru-RU" sz="5400" b="1" dirty="0" smtClean="0">
                <a:solidFill>
                  <a:srgbClr val="FF0000"/>
                </a:solidFill>
              </a:rPr>
              <a:t>манометр 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7929586" y="6143644"/>
            <a:ext cx="928694" cy="571504"/>
          </a:xfrm>
          <a:prstGeom prst="actionButtonBeginning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 Вопрос 15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/>
          <a:lstStyle/>
          <a:p>
            <a:pPr algn="ctr">
              <a:buNone/>
            </a:pPr>
            <a:r>
              <a:rPr lang="ru-RU" sz="5400" dirty="0" smtClean="0"/>
              <a:t>  </a:t>
            </a:r>
            <a:r>
              <a:rPr lang="ru-RU" sz="5400" b="1" dirty="0" smtClean="0">
                <a:solidFill>
                  <a:schemeClr val="bg1"/>
                </a:solidFill>
              </a:rPr>
              <a:t>Город, выпускающий машины «Нива»</a:t>
            </a:r>
          </a:p>
          <a:p>
            <a:pPr>
              <a:buNone/>
            </a:pPr>
            <a:r>
              <a:rPr lang="ru-RU" sz="5400" dirty="0" smtClean="0"/>
              <a:t>                </a:t>
            </a:r>
            <a:r>
              <a:rPr lang="ru-RU" sz="5400" b="1" dirty="0" smtClean="0">
                <a:solidFill>
                  <a:srgbClr val="FFFF00"/>
                </a:solidFill>
              </a:rPr>
              <a:t>Тольятти 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7929586" y="6143644"/>
            <a:ext cx="928694" cy="571504"/>
          </a:xfrm>
          <a:prstGeom prst="actionButtonBeginning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 Вопрос 16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pPr algn="ctr">
              <a:buNone/>
            </a:pPr>
            <a:r>
              <a:rPr lang="ru-RU" sz="5400" dirty="0" smtClean="0"/>
              <a:t>  </a:t>
            </a:r>
            <a:r>
              <a:rPr lang="ru-RU" sz="5400" b="1" dirty="0" smtClean="0">
                <a:solidFill>
                  <a:srgbClr val="7030A0"/>
                </a:solidFill>
              </a:rPr>
              <a:t>Назовите самую низкую температуру в природе в градусах Цельсия.</a:t>
            </a:r>
          </a:p>
          <a:p>
            <a:pPr>
              <a:buNone/>
            </a:pPr>
            <a:r>
              <a:rPr lang="ru-RU" sz="5400" dirty="0" smtClean="0"/>
              <a:t>              </a:t>
            </a:r>
            <a:r>
              <a:rPr lang="ru-RU" sz="5400" b="1" dirty="0" smtClean="0">
                <a:solidFill>
                  <a:srgbClr val="FF0000"/>
                </a:solidFill>
              </a:rPr>
              <a:t>- 273 градуса 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7929586" y="6143644"/>
            <a:ext cx="928694" cy="571504"/>
          </a:xfrm>
          <a:prstGeom prst="actionButtonBeginning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 Вопрос 17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7030A0"/>
          </a:solidFill>
        </p:spPr>
        <p:txBody>
          <a:bodyPr/>
          <a:lstStyle/>
          <a:p>
            <a:pPr algn="ctr">
              <a:buNone/>
            </a:pPr>
            <a:r>
              <a:rPr lang="ru-RU" sz="5400" dirty="0" smtClean="0"/>
              <a:t>  </a:t>
            </a:r>
            <a:r>
              <a:rPr lang="ru-RU" sz="5400" b="1" dirty="0" smtClean="0">
                <a:solidFill>
                  <a:schemeClr val="bg1"/>
                </a:solidFill>
              </a:rPr>
              <a:t>Какой цвет получается при действии щелочей на фенолфталеин</a:t>
            </a:r>
          </a:p>
          <a:p>
            <a:pPr>
              <a:buNone/>
            </a:pPr>
            <a:r>
              <a:rPr lang="ru-RU" sz="5400" dirty="0" smtClean="0"/>
              <a:t>              </a:t>
            </a:r>
            <a:r>
              <a:rPr lang="ru-RU" sz="5400" b="1" dirty="0" smtClean="0">
                <a:solidFill>
                  <a:srgbClr val="FFFF00"/>
                </a:solidFill>
              </a:rPr>
              <a:t>малиновый 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7929586" y="6143644"/>
            <a:ext cx="928694" cy="571504"/>
          </a:xfrm>
          <a:prstGeom prst="actionButtonBeginning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 Вопрос 18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/>
          <a:lstStyle/>
          <a:p>
            <a:pPr algn="ctr">
              <a:buNone/>
            </a:pPr>
            <a:r>
              <a:rPr lang="ru-RU" sz="5400" dirty="0" smtClean="0"/>
              <a:t>  </a:t>
            </a:r>
            <a:r>
              <a:rPr lang="ru-RU" sz="5400" b="1" dirty="0" smtClean="0">
                <a:solidFill>
                  <a:schemeClr val="bg1"/>
                </a:solidFill>
              </a:rPr>
              <a:t>ввоз товаров в страну из других государств</a:t>
            </a:r>
          </a:p>
          <a:p>
            <a:pPr>
              <a:buNone/>
            </a:pPr>
            <a:r>
              <a:rPr lang="ru-RU" sz="5400" dirty="0" smtClean="0"/>
              <a:t>                 </a:t>
            </a:r>
            <a:r>
              <a:rPr lang="ru-RU" sz="5400" b="1" dirty="0" smtClean="0">
                <a:solidFill>
                  <a:srgbClr val="FFFF00"/>
                </a:solidFill>
              </a:rPr>
              <a:t>импорт 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7929586" y="6143644"/>
            <a:ext cx="928694" cy="571504"/>
          </a:xfrm>
          <a:prstGeom prst="actionButtonBeginning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 Вопрос 19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686800" cy="4525963"/>
          </a:xfrm>
          <a:solidFill>
            <a:srgbClr val="FF0000"/>
          </a:solidFill>
        </p:spPr>
        <p:txBody>
          <a:bodyPr/>
          <a:lstStyle/>
          <a:p>
            <a:pPr algn="ctr">
              <a:buNone/>
            </a:pPr>
            <a:r>
              <a:rPr lang="ru-RU" sz="5400" dirty="0" smtClean="0"/>
              <a:t>  </a:t>
            </a:r>
            <a:r>
              <a:rPr lang="ru-RU" sz="5400" b="1" dirty="0" smtClean="0">
                <a:solidFill>
                  <a:schemeClr val="bg1"/>
                </a:solidFill>
              </a:rPr>
              <a:t>Что является движущей силой антропогенеза</a:t>
            </a:r>
            <a:r>
              <a:rPr lang="en-US" sz="5400" b="1" dirty="0" smtClean="0">
                <a:solidFill>
                  <a:schemeClr val="bg1"/>
                </a:solidFill>
              </a:rPr>
              <a:t>?</a:t>
            </a:r>
            <a:endParaRPr lang="ru-RU" sz="54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5400" dirty="0" smtClean="0">
                <a:solidFill>
                  <a:srgbClr val="FFFF00"/>
                </a:solidFill>
              </a:rPr>
              <a:t>                    </a:t>
            </a:r>
            <a:r>
              <a:rPr lang="ru-RU" sz="5400" b="1" dirty="0" smtClean="0">
                <a:solidFill>
                  <a:srgbClr val="FFFF00"/>
                </a:solidFill>
              </a:rPr>
              <a:t>труд 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7929586" y="6143644"/>
            <a:ext cx="928694" cy="571504"/>
          </a:xfrm>
          <a:prstGeom prst="actionButtonBeginning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 Вопрос 20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7030A0"/>
          </a:solidFill>
        </p:spPr>
        <p:txBody>
          <a:bodyPr/>
          <a:lstStyle/>
          <a:p>
            <a:pPr algn="ctr">
              <a:buNone/>
            </a:pPr>
            <a:r>
              <a:rPr lang="ru-RU" sz="5400" dirty="0" smtClean="0"/>
              <a:t>  </a:t>
            </a:r>
            <a:r>
              <a:rPr lang="ru-RU" sz="5400" b="1" dirty="0" smtClean="0">
                <a:solidFill>
                  <a:schemeClr val="bg1"/>
                </a:solidFill>
              </a:rPr>
              <a:t>Определите тип химической связи у хлорида кальция</a:t>
            </a:r>
          </a:p>
          <a:p>
            <a:pPr>
              <a:buNone/>
            </a:pPr>
            <a:r>
              <a:rPr lang="ru-RU" sz="5400" dirty="0" smtClean="0"/>
              <a:t>                 </a:t>
            </a:r>
            <a:r>
              <a:rPr lang="ru-RU" sz="5400" b="1" dirty="0" smtClean="0">
                <a:solidFill>
                  <a:srgbClr val="FFFF00"/>
                </a:solidFill>
              </a:rPr>
              <a:t>ионная</a:t>
            </a:r>
            <a:r>
              <a:rPr lang="ru-RU" sz="5400" b="1" dirty="0" smtClean="0">
                <a:solidFill>
                  <a:srgbClr val="FF0000"/>
                </a:solidFill>
              </a:rPr>
              <a:t> 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7929586" y="6143644"/>
            <a:ext cx="928694" cy="571504"/>
          </a:xfrm>
          <a:prstGeom prst="actionButtonBeginning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Отборочный тур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1643050"/>
            <a:ext cx="753103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2. Расположите эти планеты в порядке </a:t>
            </a:r>
          </a:p>
          <a:p>
            <a:r>
              <a:rPr lang="ru-RU" sz="3200" b="1" dirty="0" smtClean="0"/>
              <a:t>     удаления от Солнца, начиная с первой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428992" y="2928934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Марс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428992" y="3643314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Венера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428992" y="4429132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Земля</a:t>
            </a:r>
            <a:endParaRPr lang="ru-R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500430" y="5143512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Меркурий</a:t>
            </a:r>
            <a:endParaRPr lang="ru-R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357554" y="2857496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Меркурий</a:t>
            </a:r>
            <a:endParaRPr lang="ru-RU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571868" y="5214950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Марс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7" grpId="0"/>
      <p:bldP spid="8" grpId="0"/>
      <p:bldP spid="8" grpId="1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4338638" cy="838200"/>
          </a:xfrm>
        </p:spPr>
        <p:txBody>
          <a:bodyPr/>
          <a:lstStyle/>
          <a:p>
            <a:r>
              <a:rPr lang="ru-RU" b="1" dirty="0" smtClean="0"/>
              <a:t>Отборочный тур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1357298"/>
            <a:ext cx="726647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3. Расположите эти растения в порядке </a:t>
            </a:r>
          </a:p>
          <a:p>
            <a:r>
              <a:rPr lang="ru-RU" sz="3200" b="1" dirty="0" smtClean="0"/>
              <a:t>     увеличения высоты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71802" y="2643182"/>
            <a:ext cx="19593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эвкалипт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143240" y="3357562"/>
            <a:ext cx="1595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сирень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00430" y="4071942"/>
            <a:ext cx="9653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мак</a:t>
            </a:r>
            <a:endParaRPr lang="ru-R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286116" y="4786322"/>
            <a:ext cx="16033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берёза</a:t>
            </a:r>
            <a:endParaRPr lang="ru-R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00430" y="2643182"/>
            <a:ext cx="9653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мак</a:t>
            </a:r>
            <a:endParaRPr lang="ru-RU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143240" y="4071942"/>
            <a:ext cx="16033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берёза</a:t>
            </a:r>
            <a:endParaRPr lang="ru-RU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000364" y="4857760"/>
            <a:ext cx="19593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эвкалипт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7" grpId="0"/>
      <p:bldP spid="7" grpId="1"/>
      <p:bldP spid="8" grpId="0"/>
      <p:bldP spid="8" grpId="1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4357718" cy="838200"/>
          </a:xfrm>
        </p:spPr>
        <p:txBody>
          <a:bodyPr/>
          <a:lstStyle/>
          <a:p>
            <a:r>
              <a:rPr lang="ru-RU" b="1" dirty="0" smtClean="0"/>
              <a:t>Отборочный тур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1500174"/>
            <a:ext cx="677499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4. Расположите вершины по высоте, </a:t>
            </a:r>
          </a:p>
          <a:p>
            <a:r>
              <a:rPr lang="ru-RU" sz="3200" b="1" dirty="0" smtClean="0"/>
              <a:t>     начиная с наибольшей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428860" y="2786058"/>
            <a:ext cx="29275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Джомолунгма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71736" y="3571876"/>
            <a:ext cx="23152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Косцюшко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571736" y="4429132"/>
            <a:ext cx="15279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Белуха</a:t>
            </a:r>
            <a:endParaRPr lang="ru-R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571736" y="5286388"/>
            <a:ext cx="2195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err="1" smtClean="0"/>
              <a:t>Аконкагуа</a:t>
            </a:r>
            <a:endParaRPr lang="ru-R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643174" y="3571876"/>
            <a:ext cx="2195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err="1" smtClean="0"/>
              <a:t>Аконкагуа</a:t>
            </a:r>
            <a:endParaRPr lang="ru-RU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571736" y="5357826"/>
            <a:ext cx="23152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Косцюшко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7" grpId="0"/>
      <p:bldP spid="8" grpId="0"/>
      <p:bldP spid="8" grpId="1"/>
      <p:bldP spid="9" grpId="0"/>
      <p:bldP spid="1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8926" y="214290"/>
            <a:ext cx="2500330" cy="838200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2  т у </a:t>
            </a:r>
            <a:r>
              <a:rPr lang="ru-RU" sz="5400" b="1" dirty="0" err="1" smtClean="0"/>
              <a:t>р</a:t>
            </a:r>
            <a:endParaRPr lang="ru-RU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1285860"/>
            <a:ext cx="3714776" cy="92333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  ботаника</a:t>
            </a:r>
            <a:endParaRPr lang="ru-RU" sz="5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2500306"/>
            <a:ext cx="3643338" cy="92333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 география</a:t>
            </a:r>
            <a:endParaRPr lang="ru-RU" sz="5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143504" y="2500306"/>
            <a:ext cx="2857520" cy="92333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 </a:t>
            </a:r>
            <a:r>
              <a:rPr lang="ru-RU" sz="5400" b="1" dirty="0" smtClean="0"/>
              <a:t>физика</a:t>
            </a:r>
            <a:endParaRPr lang="ru-RU" sz="5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428860" y="3714752"/>
            <a:ext cx="4143404" cy="92333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 астрономия</a:t>
            </a:r>
            <a:endParaRPr lang="ru-RU" sz="5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714876" y="1285860"/>
            <a:ext cx="3357586" cy="92333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 зоология</a:t>
            </a:r>
            <a:endParaRPr lang="ru-RU" sz="5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71472" y="5072074"/>
            <a:ext cx="3071834" cy="92333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 человек</a:t>
            </a:r>
            <a:endParaRPr lang="ru-RU" sz="5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429124" y="5072074"/>
            <a:ext cx="3357586" cy="92333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 экология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214290"/>
            <a:ext cx="4786346" cy="838200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Ф и </a:t>
            </a:r>
            <a:r>
              <a:rPr lang="ru-RU" sz="5400" b="1" dirty="0" err="1" smtClean="0"/>
              <a:t>н</a:t>
            </a:r>
            <a:r>
              <a:rPr lang="ru-RU" sz="5400" b="1" dirty="0" smtClean="0"/>
              <a:t> а л</a:t>
            </a:r>
            <a:endParaRPr lang="ru-RU" sz="5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928794" y="1357298"/>
            <a:ext cx="5643602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     </a:t>
            </a:r>
            <a:r>
              <a:rPr lang="ru-RU" sz="5400" b="1" dirty="0" smtClean="0">
                <a:solidFill>
                  <a:srgbClr val="FFFF00"/>
                </a:solidFill>
              </a:rPr>
              <a:t>Б и о л о г и я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8794" y="3786190"/>
            <a:ext cx="5643602" cy="9233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    </a:t>
            </a:r>
            <a:r>
              <a:rPr lang="ru-RU" sz="5400" b="1" dirty="0" smtClean="0">
                <a:solidFill>
                  <a:srgbClr val="FFFF00"/>
                </a:solidFill>
              </a:rPr>
              <a:t>Г е о г </a:t>
            </a:r>
            <a:r>
              <a:rPr lang="ru-RU" sz="5400" b="1" dirty="0" err="1" smtClean="0">
                <a:solidFill>
                  <a:srgbClr val="FFFF00"/>
                </a:solidFill>
              </a:rPr>
              <a:t>р</a:t>
            </a:r>
            <a:r>
              <a:rPr lang="ru-RU" sz="5400" b="1" dirty="0" smtClean="0">
                <a:solidFill>
                  <a:srgbClr val="FFFF00"/>
                </a:solidFill>
              </a:rPr>
              <a:t> а </a:t>
            </a:r>
            <a:r>
              <a:rPr lang="ru-RU" sz="5400" b="1" dirty="0" err="1" smtClean="0">
                <a:solidFill>
                  <a:srgbClr val="FFFF00"/>
                </a:solidFill>
              </a:rPr>
              <a:t>ф</a:t>
            </a:r>
            <a:r>
              <a:rPr lang="ru-RU" sz="5400" b="1" dirty="0" smtClean="0">
                <a:solidFill>
                  <a:srgbClr val="FFFF00"/>
                </a:solidFill>
              </a:rPr>
              <a:t> и я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28794" y="2571744"/>
            <a:ext cx="5643602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        </a:t>
            </a:r>
            <a:r>
              <a:rPr lang="ru-RU" sz="5400" b="1" dirty="0" smtClean="0">
                <a:solidFill>
                  <a:srgbClr val="7030A0"/>
                </a:solidFill>
              </a:rPr>
              <a:t>Ф и </a:t>
            </a:r>
            <a:r>
              <a:rPr lang="ru-RU" sz="5400" b="1" dirty="0" err="1" smtClean="0">
                <a:solidFill>
                  <a:srgbClr val="7030A0"/>
                </a:solidFill>
              </a:rPr>
              <a:t>з</a:t>
            </a:r>
            <a:r>
              <a:rPr lang="ru-RU" sz="5400" b="1" dirty="0" smtClean="0">
                <a:solidFill>
                  <a:srgbClr val="7030A0"/>
                </a:solidFill>
              </a:rPr>
              <a:t> </a:t>
            </a:r>
            <a:r>
              <a:rPr lang="ru-RU" sz="5400" b="1" dirty="0" err="1" smtClean="0">
                <a:solidFill>
                  <a:srgbClr val="7030A0"/>
                </a:solidFill>
              </a:rPr>
              <a:t>и</a:t>
            </a:r>
            <a:r>
              <a:rPr lang="ru-RU" sz="5400" b="1" dirty="0" smtClean="0">
                <a:solidFill>
                  <a:srgbClr val="7030A0"/>
                </a:solidFill>
              </a:rPr>
              <a:t> к а</a:t>
            </a:r>
            <a:endParaRPr lang="ru-RU" sz="5400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8794" y="5143512"/>
            <a:ext cx="5572164" cy="92333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        </a:t>
            </a:r>
            <a:r>
              <a:rPr lang="ru-RU" sz="5400" b="1" dirty="0" smtClean="0">
                <a:solidFill>
                  <a:schemeClr val="bg1"/>
                </a:solidFill>
              </a:rPr>
              <a:t>Х и м и я</a:t>
            </a:r>
            <a:endParaRPr lang="ru-RU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7145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17145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7145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17145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7145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7145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7145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7145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>
            <a:hlinkClick r:id="rId2" action="ppaction://hlinksldjump"/>
          </p:cNvPr>
          <p:cNvSpPr txBox="1"/>
          <p:nvPr/>
        </p:nvSpPr>
        <p:spPr>
          <a:xfrm>
            <a:off x="571472" y="214290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/>
              <a:t>1</a:t>
            </a:r>
            <a:endParaRPr lang="ru-RU" sz="8800" b="1" dirty="0"/>
          </a:p>
        </p:txBody>
      </p:sp>
      <p:sp>
        <p:nvSpPr>
          <p:cNvPr id="18" name="TextBox 17">
            <a:hlinkClick r:id="rId3" action="ppaction://hlinksldjump"/>
          </p:cNvPr>
          <p:cNvSpPr txBox="1"/>
          <p:nvPr/>
        </p:nvSpPr>
        <p:spPr>
          <a:xfrm>
            <a:off x="2357422" y="214290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/>
              <a:t>2</a:t>
            </a:r>
            <a:endParaRPr lang="ru-RU" sz="8800" b="1" dirty="0"/>
          </a:p>
        </p:txBody>
      </p:sp>
      <p:sp>
        <p:nvSpPr>
          <p:cNvPr id="19" name="TextBox 18">
            <a:hlinkClick r:id="rId4" action="ppaction://hlinksldjump"/>
          </p:cNvPr>
          <p:cNvSpPr txBox="1"/>
          <p:nvPr/>
        </p:nvSpPr>
        <p:spPr>
          <a:xfrm>
            <a:off x="500034" y="1857364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/>
              <a:t>6</a:t>
            </a:r>
          </a:p>
        </p:txBody>
      </p:sp>
      <p:sp>
        <p:nvSpPr>
          <p:cNvPr id="20" name="TextBox 19">
            <a:hlinkClick r:id="rId5" action="ppaction://hlinksldjump"/>
          </p:cNvPr>
          <p:cNvSpPr txBox="1"/>
          <p:nvPr/>
        </p:nvSpPr>
        <p:spPr>
          <a:xfrm>
            <a:off x="2357422" y="1785926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/>
              <a:t>7</a:t>
            </a:r>
          </a:p>
        </p:txBody>
      </p:sp>
      <p:sp>
        <p:nvSpPr>
          <p:cNvPr id="21" name="TextBox 20">
            <a:hlinkClick r:id="rId6" action="ppaction://hlinksldjump"/>
          </p:cNvPr>
          <p:cNvSpPr txBox="1"/>
          <p:nvPr/>
        </p:nvSpPr>
        <p:spPr>
          <a:xfrm>
            <a:off x="4143372" y="214290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/>
              <a:t>3</a:t>
            </a:r>
          </a:p>
        </p:txBody>
      </p:sp>
      <p:sp>
        <p:nvSpPr>
          <p:cNvPr id="22" name="TextBox 21">
            <a:hlinkClick r:id="rId7" action="ppaction://hlinksldjump"/>
          </p:cNvPr>
          <p:cNvSpPr txBox="1"/>
          <p:nvPr/>
        </p:nvSpPr>
        <p:spPr>
          <a:xfrm>
            <a:off x="5857884" y="214290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/>
              <a:t>4</a:t>
            </a:r>
          </a:p>
        </p:txBody>
      </p:sp>
      <p:sp>
        <p:nvSpPr>
          <p:cNvPr id="23" name="TextBox 22">
            <a:hlinkClick r:id="rId8" action="ppaction://hlinksldjump"/>
          </p:cNvPr>
          <p:cNvSpPr txBox="1"/>
          <p:nvPr/>
        </p:nvSpPr>
        <p:spPr>
          <a:xfrm>
            <a:off x="7858148" y="214290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/>
              <a:t>5</a:t>
            </a:r>
          </a:p>
        </p:txBody>
      </p:sp>
      <p:sp>
        <p:nvSpPr>
          <p:cNvPr id="24" name="TextBox 23">
            <a:hlinkClick r:id="rId9" action="ppaction://hlinksldjump"/>
          </p:cNvPr>
          <p:cNvSpPr txBox="1"/>
          <p:nvPr/>
        </p:nvSpPr>
        <p:spPr>
          <a:xfrm>
            <a:off x="4214810" y="1857364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/>
              <a:t>8</a:t>
            </a:r>
            <a:endParaRPr lang="ru-RU" sz="8800" b="1" dirty="0"/>
          </a:p>
        </p:txBody>
      </p:sp>
      <p:sp>
        <p:nvSpPr>
          <p:cNvPr id="25" name="TextBox 24">
            <a:hlinkClick r:id="rId10" action="ppaction://hlinksldjump"/>
          </p:cNvPr>
          <p:cNvSpPr txBox="1"/>
          <p:nvPr/>
        </p:nvSpPr>
        <p:spPr>
          <a:xfrm>
            <a:off x="6072198" y="1857364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/>
              <a:t>9</a:t>
            </a:r>
          </a:p>
        </p:txBody>
      </p:sp>
      <p:sp>
        <p:nvSpPr>
          <p:cNvPr id="26" name="TextBox 25">
            <a:hlinkClick r:id="rId11" action="ppaction://hlinksldjump"/>
          </p:cNvPr>
          <p:cNvSpPr txBox="1"/>
          <p:nvPr/>
        </p:nvSpPr>
        <p:spPr>
          <a:xfrm>
            <a:off x="7429520" y="1857364"/>
            <a:ext cx="17144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/>
              <a:t>10</a:t>
            </a:r>
            <a:endParaRPr lang="ru-RU" sz="8800" b="1" dirty="0"/>
          </a:p>
        </p:txBody>
      </p:sp>
      <p:sp>
        <p:nvSpPr>
          <p:cNvPr id="27" name="TextBox 26">
            <a:hlinkClick r:id="rId12" action="ppaction://hlinksldjump"/>
          </p:cNvPr>
          <p:cNvSpPr txBox="1"/>
          <p:nvPr/>
        </p:nvSpPr>
        <p:spPr>
          <a:xfrm>
            <a:off x="0" y="3571876"/>
            <a:ext cx="164304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/>
              <a:t>11</a:t>
            </a:r>
            <a:endParaRPr lang="ru-RU" sz="8800" b="1" dirty="0"/>
          </a:p>
        </p:txBody>
      </p:sp>
      <p:sp>
        <p:nvSpPr>
          <p:cNvPr id="28" name="TextBox 27">
            <a:hlinkClick r:id="rId13" action="ppaction://hlinksldjump"/>
          </p:cNvPr>
          <p:cNvSpPr txBox="1"/>
          <p:nvPr/>
        </p:nvSpPr>
        <p:spPr>
          <a:xfrm>
            <a:off x="1928794" y="3571876"/>
            <a:ext cx="16430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/>
              <a:t>12</a:t>
            </a:r>
            <a:endParaRPr lang="ru-RU" sz="8800" b="1" dirty="0"/>
          </a:p>
        </p:txBody>
      </p:sp>
      <p:sp>
        <p:nvSpPr>
          <p:cNvPr id="29" name="TextBox 28">
            <a:hlinkClick r:id="rId14" action="ppaction://hlinksldjump"/>
          </p:cNvPr>
          <p:cNvSpPr txBox="1"/>
          <p:nvPr/>
        </p:nvSpPr>
        <p:spPr>
          <a:xfrm>
            <a:off x="0" y="5214950"/>
            <a:ext cx="17859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/>
              <a:t>16</a:t>
            </a:r>
            <a:endParaRPr lang="ru-RU" sz="8800" b="1" dirty="0"/>
          </a:p>
        </p:txBody>
      </p:sp>
      <p:sp>
        <p:nvSpPr>
          <p:cNvPr id="30" name="TextBox 29">
            <a:hlinkClick r:id="rId15" action="ppaction://hlinksldjump"/>
          </p:cNvPr>
          <p:cNvSpPr txBox="1"/>
          <p:nvPr/>
        </p:nvSpPr>
        <p:spPr>
          <a:xfrm>
            <a:off x="1928794" y="5214950"/>
            <a:ext cx="16430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/>
              <a:t>17</a:t>
            </a:r>
            <a:endParaRPr lang="ru-RU" sz="8800" b="1" dirty="0"/>
          </a:p>
        </p:txBody>
      </p:sp>
      <p:sp>
        <p:nvSpPr>
          <p:cNvPr id="31" name="TextBox 30">
            <a:hlinkClick r:id="rId16" action="ppaction://hlinksldjump"/>
          </p:cNvPr>
          <p:cNvSpPr txBox="1"/>
          <p:nvPr/>
        </p:nvSpPr>
        <p:spPr>
          <a:xfrm>
            <a:off x="3714744" y="3571876"/>
            <a:ext cx="17145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/>
              <a:t>13</a:t>
            </a:r>
            <a:endParaRPr lang="ru-RU" sz="8800" b="1" dirty="0"/>
          </a:p>
        </p:txBody>
      </p:sp>
      <p:sp>
        <p:nvSpPr>
          <p:cNvPr id="32" name="TextBox 31">
            <a:hlinkClick r:id="rId17" action="ppaction://hlinksldjump"/>
          </p:cNvPr>
          <p:cNvSpPr txBox="1"/>
          <p:nvPr/>
        </p:nvSpPr>
        <p:spPr>
          <a:xfrm>
            <a:off x="5643570" y="3571876"/>
            <a:ext cx="15716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/>
              <a:t>14</a:t>
            </a:r>
            <a:endParaRPr lang="ru-RU" sz="8800" b="1" dirty="0"/>
          </a:p>
        </p:txBody>
      </p:sp>
      <p:sp>
        <p:nvSpPr>
          <p:cNvPr id="33" name="TextBox 32">
            <a:hlinkClick r:id="rId18" action="ppaction://hlinksldjump"/>
          </p:cNvPr>
          <p:cNvSpPr txBox="1"/>
          <p:nvPr/>
        </p:nvSpPr>
        <p:spPr>
          <a:xfrm>
            <a:off x="7358082" y="3571876"/>
            <a:ext cx="17859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/>
              <a:t>15</a:t>
            </a:r>
            <a:endParaRPr lang="ru-RU" sz="8800" b="1" dirty="0"/>
          </a:p>
        </p:txBody>
      </p:sp>
      <p:sp>
        <p:nvSpPr>
          <p:cNvPr id="34" name="TextBox 33">
            <a:hlinkClick r:id="rId19" action="ppaction://hlinksldjump"/>
          </p:cNvPr>
          <p:cNvSpPr txBox="1"/>
          <p:nvPr/>
        </p:nvSpPr>
        <p:spPr>
          <a:xfrm>
            <a:off x="3786182" y="5214950"/>
            <a:ext cx="16430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/>
              <a:t>18</a:t>
            </a:r>
            <a:endParaRPr lang="ru-RU" sz="8800" b="1" dirty="0"/>
          </a:p>
        </p:txBody>
      </p:sp>
      <p:sp>
        <p:nvSpPr>
          <p:cNvPr id="35" name="TextBox 34">
            <a:hlinkClick r:id="rId20" action="ppaction://hlinksldjump"/>
          </p:cNvPr>
          <p:cNvSpPr txBox="1"/>
          <p:nvPr/>
        </p:nvSpPr>
        <p:spPr>
          <a:xfrm>
            <a:off x="5643570" y="5214950"/>
            <a:ext cx="15716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/>
              <a:t>19</a:t>
            </a:r>
            <a:endParaRPr lang="ru-RU" sz="8800" b="1" dirty="0"/>
          </a:p>
        </p:txBody>
      </p:sp>
      <p:sp>
        <p:nvSpPr>
          <p:cNvPr id="36" name="TextBox 35">
            <a:hlinkClick r:id="rId21" action="ppaction://hlinksldjump"/>
          </p:cNvPr>
          <p:cNvSpPr txBox="1"/>
          <p:nvPr/>
        </p:nvSpPr>
        <p:spPr>
          <a:xfrm>
            <a:off x="7429520" y="5214950"/>
            <a:ext cx="15716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/>
              <a:t>20</a:t>
            </a:r>
            <a:endParaRPr lang="ru-RU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274</TotalTime>
  <Words>446</Words>
  <Application>Microsoft Office PowerPoint</Application>
  <PresentationFormat>Экран (4:3)</PresentationFormat>
  <Paragraphs>135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Трек</vt:lpstr>
      <vt:lpstr>Интеллектуальная                игра         «Самый умный»</vt:lpstr>
      <vt:lpstr>Отборочный тур</vt:lpstr>
      <vt:lpstr>Отборочный тур</vt:lpstr>
      <vt:lpstr>Отборочный тур</vt:lpstr>
      <vt:lpstr>Отборочный тур</vt:lpstr>
      <vt:lpstr>2  т у р</vt:lpstr>
      <vt:lpstr>Ф и н а л</vt:lpstr>
      <vt:lpstr>Слайд 8</vt:lpstr>
      <vt:lpstr>Слайд 9</vt:lpstr>
      <vt:lpstr> Вопрос 1</vt:lpstr>
      <vt:lpstr> Вопрос 2</vt:lpstr>
      <vt:lpstr> Вопрос 3</vt:lpstr>
      <vt:lpstr> Вопрос 4</vt:lpstr>
      <vt:lpstr> Вопрос 5</vt:lpstr>
      <vt:lpstr> Вопрос 6</vt:lpstr>
      <vt:lpstr> Вопрос 7</vt:lpstr>
      <vt:lpstr> Вопрос 8</vt:lpstr>
      <vt:lpstr> Вопрос 9</vt:lpstr>
      <vt:lpstr> Вопрос 10</vt:lpstr>
      <vt:lpstr> Вопрос 11</vt:lpstr>
      <vt:lpstr> Вопрос 12</vt:lpstr>
      <vt:lpstr> Вопрос 13</vt:lpstr>
      <vt:lpstr> Вопрос 14</vt:lpstr>
      <vt:lpstr> Вопрос 15</vt:lpstr>
      <vt:lpstr> Вопрос 16</vt:lpstr>
      <vt:lpstr> Вопрос 17</vt:lpstr>
      <vt:lpstr> Вопрос 18</vt:lpstr>
      <vt:lpstr> Вопрос 19</vt:lpstr>
      <vt:lpstr> Вопрос 20</vt:lpstr>
    </vt:vector>
  </TitlesOfParts>
  <Company>школа 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Интеллектуальная                игра         «Самый умный»</dc:title>
  <dc:creator>кабинет физики</dc:creator>
  <cp:lastModifiedBy>кабинет физики</cp:lastModifiedBy>
  <cp:revision>9</cp:revision>
  <dcterms:created xsi:type="dcterms:W3CDTF">2011-04-05T12:47:43Z</dcterms:created>
  <dcterms:modified xsi:type="dcterms:W3CDTF">2011-04-08T11:20:30Z</dcterms:modified>
</cp:coreProperties>
</file>