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9" r:id="rId5"/>
    <p:sldId id="284" r:id="rId6"/>
    <p:sldId id="260" r:id="rId7"/>
    <p:sldId id="281" r:id="rId8"/>
    <p:sldId id="283" r:id="rId9"/>
    <p:sldId id="282" r:id="rId10"/>
    <p:sldId id="286" r:id="rId11"/>
    <p:sldId id="269" r:id="rId12"/>
    <p:sldId id="270" r:id="rId13"/>
    <p:sldId id="271" r:id="rId14"/>
    <p:sldId id="272" r:id="rId15"/>
    <p:sldId id="273" r:id="rId16"/>
    <p:sldId id="274" r:id="rId17"/>
    <p:sldId id="285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FB48-994F-4A5E-8E91-63B63D29638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B225B-D19A-425B-8388-B363E8C32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B225B-D19A-425B-8388-B363E8C32FF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7CAE-C536-4EAB-8415-298D1AAF7503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C3BFF-5541-4C66-903D-0833FE3A6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" Target="slide17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ell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  <a:cs typeface="Browallia New" pitchFamily="34" charset="-34"/>
              </a:rPr>
              <a:t>Реактивное движение.</a:t>
            </a:r>
            <a:endParaRPr lang="ru-RU" sz="5400" b="1" i="1" dirty="0">
              <a:solidFill>
                <a:srgbClr val="FFFF00"/>
              </a:solidFill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200025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071813"/>
            <a:ext cx="58578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00313" y="285750"/>
            <a:ext cx="592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увеличения скорости ракеты с тем же  запасом топлива ее делают многоступенчатой. Первая и вторая ступени – это баки с горючим.  Когда топливо сгорает, резервуар отбрасывается в полете и сгорает в атмосфере из-за трения о воздух. При этом масса ракеты уменьшается, а скорость соответственно увеличивается.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ltGray">
          <a:xfrm>
            <a:off x="5562600" y="304800"/>
            <a:ext cx="320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Первым проектом пилотируемой ракеты был в 1881 году проект ракеты с пороховым двигателем известного революционера Николая Ивановича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Кибальчича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(1853-1881).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ltGray">
          <a:xfrm>
            <a:off x="609600" y="4495800"/>
            <a:ext cx="8229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Будучи осужденным царским судом за участие в убийстве императора Александра II,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Кибальчич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камере смертников за 10 дней до казни подал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тюрьмы записку с описанием своего изобретения. Но царские чиновники скрыли от ученых этот проект. О нем стало известно только в 1916 году.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60424" name="Picture 8" descr="C:\Documents and Settings\Slushatel-4-1\Мои документы\KozlovaEA\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43434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ltGray">
          <a:xfrm>
            <a:off x="285720" y="285728"/>
            <a:ext cx="822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Циолковский К. Э.</a:t>
            </a:r>
          </a:p>
          <a:p>
            <a:pPr algn="ctr">
              <a:spcBef>
                <a:spcPct val="50000"/>
              </a:spcBef>
            </a:pPr>
            <a:endParaRPr lang="ru-RU" dirty="0" smtClean="0"/>
          </a:p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1903 году Константин Эдуардович Циолковский предложил первую конструкцию ракеты для космических полетов на жидком топливе и вывел формулу скорости движения ракеты.</a:t>
            </a:r>
          </a:p>
        </p:txBody>
      </p:sp>
      <p:pic>
        <p:nvPicPr>
          <p:cNvPr id="67588" name="Picture 4" descr="C:\Documents and Settings\Slushatel-4-1\Мои документы\KozlovaEA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667000"/>
            <a:ext cx="3725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ltGray">
          <a:xfrm>
            <a:off x="381000" y="4038600"/>
            <a:ext cx="3733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1929 году ученый предложил идею создания ракетных поездов (многоступенчатых ракет).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Slushatel-4-1\Мои документы\KozlovaEA\21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30972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ltGray">
          <a:xfrm>
            <a:off x="642910" y="214290"/>
            <a:ext cx="4419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ru-RU" sz="3600" b="1" dirty="0" smtClean="0"/>
              <a:t>Королёв С. П.</a:t>
            </a:r>
          </a:p>
          <a:p>
            <a:pPr algn="ctr">
              <a:spcBef>
                <a:spcPct val="50000"/>
              </a:spcBef>
            </a:pPr>
            <a:endParaRPr lang="ru-RU" sz="3600" b="1" dirty="0" smtClean="0"/>
          </a:p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Павлович Королев был крупнейшим конструктором ракетно-космических систем. Под его руководством были осуществлены запуски первых в мире искусственных спутников Земли, Луны и Солнца, первых пилотируемых космических кораблей и первый выход человека из спутника в открытый космос.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ltGray">
          <a:xfrm>
            <a:off x="3581400" y="381000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октября 1957 года в нашей стране был запущен первый в мире искусственный спутник Земли.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ltGray">
          <a:xfrm>
            <a:off x="3657600" y="2438400"/>
            <a:ext cx="464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ноября 1957 года в космос был запущен спутник с собакой Лайкой на борту.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ltGray">
          <a:xfrm>
            <a:off x="685800" y="4648200"/>
            <a:ext cx="7086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января 1959 года была запущена первая автоматическая межпланетная станция "Луна-1", которая стала первым искусственным спутником Солнца.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70661" name="Picture 5" descr="C:\Documents and Settings\Slushatel-4-1\Мои документы\Космос-1\earth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211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autoUpdateAnimBg="0"/>
      <p:bldP spid="706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Slushatel-4-1\Мои документы\Космос-1\gaga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05000"/>
            <a:ext cx="32527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ltGray">
          <a:xfrm>
            <a:off x="285720" y="142852"/>
            <a:ext cx="8001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Гагарин Ю. А.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апреля 1961 года Юрий Алексеевич Гагарин совершил первый в мире пилотируемый космический полет на корабле-спутнике "Восток-1".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ltGray">
          <a:xfrm>
            <a:off x="381000" y="2362200"/>
            <a:ext cx="5029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о "Востоке-1":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масса......................................4,73 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обращения ...............1 ч. 48 мин.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высота над Землей...............327 км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витков.........................1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длина траектории.................41 000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  <p:bldP spid="7168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Распознавание реактивного движения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5720" y="1000108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Определите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какой из приведенных ниже ситуаций  описывается реактивное движение?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7158" y="178592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включении воды  душевой шланг отклоняется от вертикали. </a:t>
            </a:r>
          </a:p>
          <a:p>
            <a:pPr marL="342900" lvl="0" indent="-342900">
              <a:buFont typeface="+mj-lt"/>
              <a:buAutoNum type="alphaL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Жонглёр на коньках бросает булаву своему партнёру.</a:t>
            </a:r>
          </a:p>
          <a:p>
            <a:pPr marL="342900" lvl="0" indent="-342900">
              <a:buFont typeface="+mj-lt"/>
              <a:buAutoNum type="alphaL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Водомерный катер движется, выбрасывая воду за борт.</a:t>
            </a:r>
          </a:p>
          <a:p>
            <a:pPr marL="342900" lvl="0" indent="-342900">
              <a:buFont typeface="+mj-lt"/>
              <a:buAutoNum type="alphaL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Движении медузы.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76263"/>
            <a:ext cx="3565525" cy="37671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4800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2.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Наберёт он в рот воды  -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Чтобы  не было беды,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Изо всех силёнок дунет,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На врага водою плюнет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И мгновенно удерёт,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Как ракетный самолет!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А. Петров «Кальмар»</a:t>
            </a:r>
          </a:p>
          <a:p>
            <a:pPr>
              <a:spcBef>
                <a:spcPct val="50000"/>
              </a:spcBef>
            </a:pPr>
            <a:endParaRPr lang="ru-RU" b="1" dirty="0"/>
          </a:p>
          <a:p>
            <a:pPr>
              <a:spcBef>
                <a:spcPct val="50000"/>
              </a:spcBef>
            </a:pPr>
            <a:r>
              <a:rPr lang="ru-RU" b="1" dirty="0"/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90600" y="4953000"/>
            <a:ext cx="678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 передвижения кальмара?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714356"/>
            <a:ext cx="7772400" cy="762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3.Расчетная  задача.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1500174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3600" b="1" dirty="0"/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Ракета массой 1 кг., содержащая заряд 200 г, поднялась на высоту 500 м. Определите скорость выхода газов, считая, что сгорание пороха происходит мгновенно. Сопротивление воздуха не учитывать.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463" y="188913"/>
            <a:ext cx="14033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№1</a:t>
            </a:r>
          </a:p>
          <a:p>
            <a:pPr>
              <a:spcBef>
                <a:spcPct val="50000"/>
              </a:spcBef>
            </a:pPr>
            <a:r>
              <a:rPr lang="ru-RU" sz="1800" dirty="0"/>
              <a:t>Дано: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m</a:t>
            </a:r>
            <a:r>
              <a:rPr lang="ru-RU" sz="1800" baseline="-25000" dirty="0"/>
              <a:t> </a:t>
            </a:r>
            <a:r>
              <a:rPr lang="ru-RU" sz="1800" dirty="0"/>
              <a:t>= </a:t>
            </a:r>
            <a:r>
              <a:rPr lang="en-US" sz="1800" dirty="0"/>
              <a:t>1 </a:t>
            </a:r>
            <a:r>
              <a:rPr lang="ru-RU" sz="1800" dirty="0"/>
              <a:t>кг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m</a:t>
            </a:r>
            <a:r>
              <a:rPr lang="ru-RU" sz="1800" baseline="-25000" dirty="0" err="1"/>
              <a:t>п</a:t>
            </a:r>
            <a:r>
              <a:rPr lang="ru-RU" sz="1800" baseline="-25000" dirty="0"/>
              <a:t> </a:t>
            </a:r>
            <a:r>
              <a:rPr lang="ru-RU" sz="1800" dirty="0"/>
              <a:t>= 0.2 кг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H</a:t>
            </a:r>
            <a:r>
              <a:rPr lang="ru-RU" sz="1800" dirty="0"/>
              <a:t> = 500 м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Monotype Corsiva" pitchFamily="66" charset="0"/>
              </a:rPr>
              <a:t>V</a:t>
            </a:r>
            <a:r>
              <a:rPr lang="ru-RU" sz="1800" baseline="-25000" dirty="0">
                <a:latin typeface="Monotype Corsiva" pitchFamily="66" charset="0"/>
              </a:rPr>
              <a:t>г</a:t>
            </a:r>
            <a:r>
              <a:rPr lang="ru-RU" sz="1800" baseline="-25000" dirty="0"/>
              <a:t> </a:t>
            </a:r>
            <a:r>
              <a:rPr lang="ru-RU" sz="1800" dirty="0"/>
              <a:t> = ?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331913" y="404813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0" y="2205038"/>
            <a:ext cx="133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331913" y="574675"/>
            <a:ext cx="345916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Решение:</a:t>
            </a:r>
          </a:p>
          <a:p>
            <a:pPr>
              <a:spcBef>
                <a:spcPct val="50000"/>
              </a:spcBef>
            </a:pPr>
            <a:r>
              <a:rPr lang="ru-RU" sz="1800"/>
              <a:t>Согласно закону сохранения энергии: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331913" y="3305175"/>
            <a:ext cx="39608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ym typeface="MS LineDraw" pitchFamily="49" charset="2"/>
              </a:rPr>
              <a:t>На основании закона сохранения импульса тела:  </a:t>
            </a:r>
          </a:p>
          <a:p>
            <a:pPr>
              <a:spcBef>
                <a:spcPct val="50000"/>
              </a:spcBef>
            </a:pPr>
            <a:endParaRPr lang="ru-RU" sz="1800" baseline="-25000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787900" y="765175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859338" y="620713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Вычисления: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4932363" y="5294313"/>
            <a:ext cx="421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u="sng"/>
              <a:t>Ответ:</a:t>
            </a:r>
            <a:r>
              <a:rPr lang="ru-RU" sz="1800"/>
              <a:t> скорость выхода газов 400м/с</a:t>
            </a:r>
            <a:endParaRPr lang="ru-RU" sz="1800" baseline="-25000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8243888" y="5445125"/>
            <a:ext cx="649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 dirty="0">
                <a:solidFill>
                  <a:schemeClr val="tx2"/>
                </a:solidFill>
                <a:latin typeface="Monotype Corsiva" pitchFamily="66" charset="0"/>
                <a:hlinkClick r:id="rId3" action="ppaction://hlinksldjump"/>
              </a:rPr>
              <a:t>!</a:t>
            </a:r>
            <a:endParaRPr lang="ru-RU" sz="9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79" name="Object 19"/>
          <p:cNvGraphicFramePr>
            <a:graphicFrameLocks noChangeAspect="1"/>
          </p:cNvGraphicFramePr>
          <p:nvPr/>
        </p:nvGraphicFramePr>
        <p:xfrm>
          <a:off x="1476375" y="1412875"/>
          <a:ext cx="3311525" cy="750888"/>
        </p:xfrm>
        <a:graphic>
          <a:graphicData uri="http://schemas.openxmlformats.org/presentationml/2006/ole">
            <p:oleObj spid="_x0000_s3074" name="Формула" r:id="rId4" imgW="1320227" imgH="469696" progId="Equation.3">
              <p:embed/>
            </p:oleObj>
          </a:graphicData>
        </a:graphic>
      </p:graphicFrame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2" name="Object 22"/>
          <p:cNvGraphicFramePr>
            <a:graphicFrameLocks noChangeAspect="1"/>
          </p:cNvGraphicFramePr>
          <p:nvPr/>
        </p:nvGraphicFramePr>
        <p:xfrm>
          <a:off x="1476375" y="2097088"/>
          <a:ext cx="2016125" cy="755650"/>
        </p:xfrm>
        <a:graphic>
          <a:graphicData uri="http://schemas.openxmlformats.org/presentationml/2006/ole">
            <p:oleObj spid="_x0000_s3075" name="Формула" r:id="rId5" imgW="812447" imgH="469696" progId="Equation.3">
              <p:embed/>
            </p:oleObj>
          </a:graphicData>
        </a:graphic>
      </p:graphicFrame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1619250" y="3919538"/>
          <a:ext cx="2232025" cy="446087"/>
        </p:xfrm>
        <a:graphic>
          <a:graphicData uri="http://schemas.openxmlformats.org/presentationml/2006/ole">
            <p:oleObj spid="_x0000_s3076" name="Формула" r:id="rId6" imgW="1028254" imgH="241195" progId="Equation.3">
              <p:embed/>
            </p:oleObj>
          </a:graphicData>
        </a:graphic>
      </p:graphicFrame>
      <p:graphicFrame>
        <p:nvGraphicFramePr>
          <p:cNvPr id="40986" name="Object 26"/>
          <p:cNvGraphicFramePr>
            <a:graphicFrameLocks noChangeAspect="1"/>
          </p:cNvGraphicFramePr>
          <p:nvPr/>
        </p:nvGraphicFramePr>
        <p:xfrm>
          <a:off x="1619250" y="4922838"/>
          <a:ext cx="2881313" cy="882650"/>
        </p:xfrm>
        <a:graphic>
          <a:graphicData uri="http://schemas.openxmlformats.org/presentationml/2006/ole">
            <p:oleObj spid="_x0000_s3077" name="Формула" r:id="rId7" imgW="1524000" imgH="457200" progId="Equation.3">
              <p:embed/>
            </p:oleObj>
          </a:graphicData>
        </a:graphic>
      </p:graphicFrame>
      <p:graphicFrame>
        <p:nvGraphicFramePr>
          <p:cNvPr id="40988" name="Object 28"/>
          <p:cNvGraphicFramePr>
            <a:graphicFrameLocks noChangeAspect="1"/>
          </p:cNvGraphicFramePr>
          <p:nvPr/>
        </p:nvGraphicFramePr>
        <p:xfrm>
          <a:off x="1630363" y="6049963"/>
          <a:ext cx="2354262" cy="784225"/>
        </p:xfrm>
        <a:graphic>
          <a:graphicData uri="http://schemas.openxmlformats.org/presentationml/2006/ole">
            <p:oleObj spid="_x0000_s3078" name="Формула" r:id="rId8" imgW="1295280" imgH="431640" progId="Equation.3">
              <p:embed/>
            </p:oleObj>
          </a:graphicData>
        </a:graphic>
      </p:graphicFrame>
      <p:graphicFrame>
        <p:nvGraphicFramePr>
          <p:cNvPr id="40990" name="Object 30"/>
          <p:cNvGraphicFramePr>
            <a:graphicFrameLocks noChangeAspect="1"/>
          </p:cNvGraphicFramePr>
          <p:nvPr/>
        </p:nvGraphicFramePr>
        <p:xfrm>
          <a:off x="1547813" y="2833688"/>
          <a:ext cx="1511300" cy="450850"/>
        </p:xfrm>
        <a:graphic>
          <a:graphicData uri="http://schemas.openxmlformats.org/presentationml/2006/ole">
            <p:oleObj spid="_x0000_s3079" name="Формула" r:id="rId9" imgW="774364" imgH="266584" progId="Equation.3">
              <p:embed/>
            </p:oleObj>
          </a:graphicData>
        </a:graphic>
      </p:graphicFrame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2" name="Object 32"/>
          <p:cNvGraphicFramePr>
            <a:graphicFrameLocks noChangeAspect="1"/>
          </p:cNvGraphicFramePr>
          <p:nvPr/>
        </p:nvGraphicFramePr>
        <p:xfrm>
          <a:off x="1619250" y="4464050"/>
          <a:ext cx="2547938" cy="836613"/>
        </p:xfrm>
        <a:graphic>
          <a:graphicData uri="http://schemas.openxmlformats.org/presentationml/2006/ole">
            <p:oleObj spid="_x0000_s3080" name="Формула" r:id="rId10" imgW="1015920" imgH="457200" progId="Equation.3">
              <p:embed/>
            </p:oleObj>
          </a:graphicData>
        </a:graphic>
      </p:graphicFrame>
      <p:graphicFrame>
        <p:nvGraphicFramePr>
          <p:cNvPr id="40994" name="Object 34"/>
          <p:cNvGraphicFramePr>
            <a:graphicFrameLocks noChangeAspect="1"/>
          </p:cNvGraphicFramePr>
          <p:nvPr/>
        </p:nvGraphicFramePr>
        <p:xfrm>
          <a:off x="4859338" y="1341438"/>
          <a:ext cx="3889375" cy="647700"/>
        </p:xfrm>
        <a:graphic>
          <a:graphicData uri="http://schemas.openxmlformats.org/presentationml/2006/ole">
            <p:oleObj spid="_x0000_s3081" name="Формула" r:id="rId11" imgW="2222500" imgH="419100" progId="Equation.3">
              <p:embed/>
            </p:oleObj>
          </a:graphicData>
        </a:graphic>
      </p:graphicFrame>
      <p:graphicFrame>
        <p:nvGraphicFramePr>
          <p:cNvPr id="40996" name="Object 36"/>
          <p:cNvGraphicFramePr>
            <a:graphicFrameLocks noChangeAspect="1"/>
          </p:cNvGraphicFramePr>
          <p:nvPr>
            <p:ph idx="1"/>
          </p:nvPr>
        </p:nvGraphicFramePr>
        <p:xfrm>
          <a:off x="5148263" y="2708275"/>
          <a:ext cx="2471737" cy="793750"/>
        </p:xfrm>
        <a:graphic>
          <a:graphicData uri="http://schemas.openxmlformats.org/presentationml/2006/ole">
            <p:oleObj spid="_x0000_s3082" name="Формула" r:id="rId12" imgW="1384200" imgH="444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nimBg="1"/>
      <p:bldP spid="40965" grpId="0" animBg="1"/>
      <p:bldP spid="40966" grpId="0" autoUpdateAnimBg="0"/>
      <p:bldP spid="40968" grpId="0" autoUpdateAnimBg="0"/>
      <p:bldP spid="40971" grpId="0" animBg="1"/>
      <p:bldP spid="40972" grpId="0" autoUpdateAnimBg="0"/>
      <p:bldP spid="40975" grpId="0" autoUpdateAnimBg="0"/>
      <p:bldP spid="409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Сирано де Бержерак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752975" cy="47545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/>
              <a:t>	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XVII веке появился рассказ французского писателя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Сирано де Бержерака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 полёте на Луну. Герой этого рассказа добрался до Луны в железной повозке, над которой он всё время подбрасывал сильный магнит. Притягиваясь к нему, повозка всё выше поднималась над Землёй, пока не достигла Луны. </a:t>
            </a:r>
          </a:p>
        </p:txBody>
      </p:sp>
      <p:pic>
        <p:nvPicPr>
          <p:cNvPr id="22534" name="Picture 6" descr="368px-Cyrano_de_Berger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412875"/>
            <a:ext cx="2876550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HUTT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819400" cy="68580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4282" y="1000108"/>
            <a:ext cx="6019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4.Как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можно затормозить космический корабль?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/>
              <a:t>Барон Мюнхгаузен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5357826"/>
            <a:ext cx="8066088" cy="107157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400" dirty="0"/>
              <a:t>    </a:t>
            </a:r>
            <a:r>
              <a:rPr lang="ru-RU" sz="4000" dirty="0"/>
              <a:t>рассказывал, что забрался на Луну по стеблю боба</a:t>
            </a:r>
            <a:r>
              <a:rPr lang="ru-RU" sz="4400" dirty="0"/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400" dirty="0"/>
              <a:t>     </a:t>
            </a:r>
          </a:p>
        </p:txBody>
      </p:sp>
      <p:pic>
        <p:nvPicPr>
          <p:cNvPr id="23558" name="Picture 6" descr="Безымянны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613150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im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229100"/>
            <a:ext cx="46482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" y="457200"/>
            <a:ext cx="838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В конце первого тысячелетия нашей эры в Китае использовали реактивное движение, которое приводило в действие ракеты - бамбуковые трубки, начиненные порохом, они использовались как забава. 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Один из первых проектов автомобилей был также с реактивным двигателем и принадлежал этот проект Ньютону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0"/>
            <a:ext cx="2701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8" name="Text Box 1034"/>
          <p:cNvSpPr txBox="1">
            <a:spLocks noChangeArrowheads="1"/>
          </p:cNvSpPr>
          <p:nvPr/>
        </p:nvSpPr>
        <p:spPr bwMode="auto">
          <a:xfrm>
            <a:off x="228600" y="3733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Осьминог</a:t>
            </a:r>
          </a:p>
        </p:txBody>
      </p:sp>
      <p:sp>
        <p:nvSpPr>
          <p:cNvPr id="17420" name="Text Box 1036"/>
          <p:cNvSpPr txBox="1">
            <a:spLocks noChangeArrowheads="1"/>
          </p:cNvSpPr>
          <p:nvPr/>
        </p:nvSpPr>
        <p:spPr bwMode="auto">
          <a:xfrm>
            <a:off x="7239000" y="373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Медуза</a:t>
            </a:r>
          </a:p>
        </p:txBody>
      </p:sp>
      <p:sp>
        <p:nvSpPr>
          <p:cNvPr id="17421" name="Text Box 1037"/>
          <p:cNvSpPr txBox="1">
            <a:spLocks noChangeArrowheads="1"/>
          </p:cNvSpPr>
          <p:nvPr/>
        </p:nvSpPr>
        <p:spPr bwMode="auto">
          <a:xfrm>
            <a:off x="3581400" y="4495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Каракатица</a:t>
            </a:r>
          </a:p>
        </p:txBody>
      </p:sp>
      <p:sp>
        <p:nvSpPr>
          <p:cNvPr id="17425" name="Rectangle 104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2391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Реактивное движение в животном мире.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26" name="Object 1042"/>
          <p:cNvGraphicFramePr>
            <a:graphicFrameLocks noChangeAspect="1"/>
          </p:cNvGraphicFramePr>
          <p:nvPr/>
        </p:nvGraphicFramePr>
        <p:xfrm>
          <a:off x="0" y="4162425"/>
          <a:ext cx="2390775" cy="2771775"/>
        </p:xfrm>
        <a:graphic>
          <a:graphicData uri="http://schemas.openxmlformats.org/presentationml/2006/ole">
            <p:oleObj spid="_x0000_s6146" name="Точечный рисунок" r:id="rId4" imgW="1495634" imgH="1733333" progId="PBrush">
              <p:embed/>
            </p:oleObj>
          </a:graphicData>
        </a:graphic>
      </p:graphicFrame>
      <p:graphicFrame>
        <p:nvGraphicFramePr>
          <p:cNvPr id="17427" name="Object 1043"/>
          <p:cNvGraphicFramePr>
            <a:graphicFrameLocks noChangeAspect="1"/>
          </p:cNvGraphicFramePr>
          <p:nvPr/>
        </p:nvGraphicFramePr>
        <p:xfrm>
          <a:off x="6970713" y="4229100"/>
          <a:ext cx="2249487" cy="2705100"/>
        </p:xfrm>
        <a:graphic>
          <a:graphicData uri="http://schemas.openxmlformats.org/presentationml/2006/ole">
            <p:oleObj spid="_x0000_s6147" name="Точечный рисунок" r:id="rId5" imgW="1457143" imgH="175238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utoUpdateAnimBg="0"/>
      <p:bldP spid="17420" grpId="0" autoUpdateAnimBg="0"/>
      <p:bldP spid="17421" grpId="0" autoUpdateAnimBg="0"/>
      <p:bldP spid="174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reactiv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Реактивное движение в растительном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мире.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00034" y="2071678"/>
            <a:ext cx="44291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созревшие плоды “бешеного” огурца при самом лёгком прикосновении отскакивают от плодоножки и из образовавшегося отверстия с силой выбрасывается горькая жидкость с семенами; сами огурцы при этом отлетают в противоположном направлении.</a:t>
            </a:r>
          </a:p>
        </p:txBody>
      </p:sp>
      <p:pic>
        <p:nvPicPr>
          <p:cNvPr id="10244" name="Picture 7" descr="P8130041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9719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 flipH="1">
            <a:off x="838200" y="6858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технике.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598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81000" y="2971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Самолёт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9624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781800" y="30480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Космическая           техника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124200" y="39624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Военная реактивная техника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610600" cy="82391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еактивное движение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1" name="Picture 27" descr="AQUI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057400"/>
            <a:ext cx="3290888" cy="1747838"/>
          </a:xfrm>
          <a:prstGeom prst="rect">
            <a:avLst/>
          </a:prstGeom>
          <a:noFill/>
        </p:spPr>
      </p:pic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276600" y="1447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Водометный катер</a:t>
            </a: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3048000" y="4829175"/>
          <a:ext cx="3352800" cy="2028825"/>
        </p:xfrm>
        <a:graphic>
          <a:graphicData uri="http://schemas.openxmlformats.org/presentationml/2006/ole">
            <p:oleObj spid="_x0000_s5122" name="Точечный рисунок" r:id="rId5" imgW="2000000" imgH="1209524" progId="PBrush">
              <p:embed/>
            </p:oleObj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6781800" y="3886200"/>
          <a:ext cx="2362200" cy="2971800"/>
        </p:xfrm>
        <a:graphic>
          <a:graphicData uri="http://schemas.openxmlformats.org/presentationml/2006/ole">
            <p:oleObj spid="_x0000_s5123" name="Точечный рисунок" r:id="rId6" imgW="1704762" imgH="2029108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utoUpdateAnimBg="0"/>
      <p:bldP spid="16397" grpId="0" autoUpdateAnimBg="0"/>
      <p:bldP spid="16401" grpId="0" autoUpdateAnimBg="0"/>
      <p:bldP spid="16408" grpId="0" autoUpdateAnimBg="0"/>
      <p:bldP spid="16400" grpId="0" autoUpdateAnimBg="0"/>
      <p:bldP spid="164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292893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070225"/>
            <a:ext cx="51816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875" y="214313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Реактивные двигатели также ставят на самолеты – военные и пассажирские.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4071938"/>
            <a:ext cx="3500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также на гоночные автомобили, скорость которых достигает 1000 км/ч.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651</Words>
  <Application>Microsoft Office PowerPoint</Application>
  <PresentationFormat>Экран (4:3)</PresentationFormat>
  <Paragraphs>77</Paragraphs>
  <Slides>20</Slides>
  <Notes>1</Notes>
  <HiddenSlides>5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Точечный рисунок</vt:lpstr>
      <vt:lpstr>Формула</vt:lpstr>
      <vt:lpstr>Слайд 1</vt:lpstr>
      <vt:lpstr>Сирано де Бержерак</vt:lpstr>
      <vt:lpstr>Барон Мюнхгаузен</vt:lpstr>
      <vt:lpstr>Слайд 4</vt:lpstr>
      <vt:lpstr>Реактивное движение в животном мире.</vt:lpstr>
      <vt:lpstr>Слайд 6</vt:lpstr>
      <vt:lpstr>Слайд 7</vt:lpstr>
      <vt:lpstr>   Реактивное движение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Распознавание реактивного движения</vt:lpstr>
      <vt:lpstr>Слайд 17</vt:lpstr>
      <vt:lpstr>3.Расчетная  задача.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14</cp:revision>
  <dcterms:created xsi:type="dcterms:W3CDTF">2011-11-15T15:21:05Z</dcterms:created>
  <dcterms:modified xsi:type="dcterms:W3CDTF">2011-11-15T17:20:15Z</dcterms:modified>
</cp:coreProperties>
</file>