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4" r:id="rId2"/>
    <p:sldId id="313" r:id="rId3"/>
    <p:sldId id="312" r:id="rId4"/>
    <p:sldId id="311" r:id="rId5"/>
    <p:sldId id="310" r:id="rId6"/>
    <p:sldId id="309" r:id="rId7"/>
    <p:sldId id="308" r:id="rId8"/>
    <p:sldId id="307" r:id="rId9"/>
    <p:sldId id="306" r:id="rId10"/>
    <p:sldId id="305" r:id="rId11"/>
    <p:sldId id="304" r:id="rId12"/>
    <p:sldId id="30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0BCC1-BB26-4923-B831-EE22B5F89A49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87DB0-1225-4BF7-9F77-72ECE4703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6ADEB-642A-40D9-8AD8-77910B85E38F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4022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D663-5C09-4F5B-989F-EF1A8B8A05C5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082D-AA78-4060-9CCD-3B48A2E3BD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D663-5C09-4F5B-989F-EF1A8B8A05C5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082D-AA78-4060-9CCD-3B48A2E3BD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D663-5C09-4F5B-989F-EF1A8B8A05C5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082D-AA78-4060-9CCD-3B48A2E3BD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D663-5C09-4F5B-989F-EF1A8B8A05C5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082D-AA78-4060-9CCD-3B48A2E3BD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D663-5C09-4F5B-989F-EF1A8B8A05C5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082D-AA78-4060-9CCD-3B48A2E3BD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D663-5C09-4F5B-989F-EF1A8B8A05C5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082D-AA78-4060-9CCD-3B48A2E3BD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D663-5C09-4F5B-989F-EF1A8B8A05C5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082D-AA78-4060-9CCD-3B48A2E3BD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D663-5C09-4F5B-989F-EF1A8B8A05C5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082D-AA78-4060-9CCD-3B48A2E3BD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D663-5C09-4F5B-989F-EF1A8B8A05C5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082D-AA78-4060-9CCD-3B48A2E3BD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D663-5C09-4F5B-989F-EF1A8B8A05C5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082D-AA78-4060-9CCD-3B48A2E3BD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3D663-5C09-4F5B-989F-EF1A8B8A05C5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082D-AA78-4060-9CCD-3B48A2E3BD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3D663-5C09-4F5B-989F-EF1A8B8A05C5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1082D-AA78-4060-9CCD-3B48A2E3BD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0800000" flipV="1">
            <a:off x="539552" y="2058567"/>
            <a:ext cx="8604448" cy="1649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Урок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по физике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8 классе</a:t>
            </a:r>
            <a:br>
              <a:rPr lang="ru-RU" sz="2000" dirty="0">
                <a:latin typeface="Times New Roman"/>
                <a:ea typeface="Times New Roman"/>
                <a:cs typeface="Times New Roman"/>
              </a:rPr>
            </a:br>
            <a:r>
              <a:rPr lang="ru-RU" sz="20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000" dirty="0">
                <a:latin typeface="Times New Roman"/>
                <a:ea typeface="Times New Roman"/>
                <a:cs typeface="Times New Roman"/>
              </a:rPr>
            </a:br>
            <a:r>
              <a:rPr lang="ru-RU" sz="2400" dirty="0">
                <a:solidFill>
                  <a:srgbClr val="000000"/>
                </a:solidFill>
                <a:latin typeface="Times New Roman"/>
                <a:cs typeface="Times New Roman"/>
              </a:rPr>
              <a:t>«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Теплопроводность</a:t>
            </a:r>
            <a:r>
              <a:rPr lang="ru-RU" sz="2400" dirty="0">
                <a:solidFill>
                  <a:srgbClr val="000000"/>
                </a:solidFill>
                <a:latin typeface="Times New Roman"/>
                <a:cs typeface="Times New Roman"/>
              </a:rPr>
              <a:t>»</a:t>
            </a:r>
            <a:endParaRPr lang="ru-RU" sz="12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i="1" dirty="0">
                <a:latin typeface="Times New Roman"/>
                <a:ea typeface="Calibri"/>
                <a:cs typeface="Times New Roman"/>
              </a:rPr>
              <a:t> </a:t>
            </a:r>
            <a:endParaRPr lang="ru-RU" sz="1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7647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6050" y="1628800"/>
            <a:ext cx="4572000" cy="166738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969895" algn="ctr"/>
                <a:tab pos="4819650" algn="l"/>
              </a:tabLst>
            </a:pPr>
            <a:r>
              <a:rPr lang="ru-RU" sz="2800" u="sng" dirty="0">
                <a:latin typeface="Times New Roman" pitchFamily="18" charset="0"/>
                <a:ea typeface="Times New Roman"/>
                <a:cs typeface="Times New Roman" pitchFamily="18" charset="0"/>
              </a:rPr>
              <a:t>Домашнее </a:t>
            </a:r>
            <a:r>
              <a:rPr lang="ru-RU" sz="2800" u="sng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задание.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457200" algn="ctr">
              <a:lnSpc>
                <a:spcPct val="115000"/>
              </a:lnSpc>
              <a:spcAft>
                <a:spcPts val="0"/>
              </a:spcAft>
              <a:tabLst>
                <a:tab pos="2969895" algn="ctr"/>
                <a:tab pos="4819650" algn="l"/>
              </a:tabLst>
            </a:pPr>
            <a:r>
              <a:rPr lang="ru-RU" sz="2800" dirty="0"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457200" algn="ctr">
              <a:lnSpc>
                <a:spcPct val="115000"/>
              </a:lnSpc>
              <a:spcAft>
                <a:spcPts val="1000"/>
              </a:spcAft>
              <a:tabLst>
                <a:tab pos="2969895" algn="ctr"/>
                <a:tab pos="4819650" algn="l"/>
              </a:tabLst>
            </a:pPr>
            <a:r>
              <a:rPr lang="ru-RU" sz="2800" dirty="0">
                <a:latin typeface="Times New Roman" pitchFamily="18" charset="0"/>
                <a:ea typeface="Times New Roman"/>
                <a:cs typeface="Times New Roman" pitchFamily="18" charset="0"/>
              </a:rPr>
              <a:t>§ 4, Упр.1   № 1 – 3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17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08720"/>
            <a:ext cx="7848872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2969895" algn="ctr"/>
                <a:tab pos="4819650" algn="l"/>
              </a:tabLst>
            </a:pP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Литература:</a:t>
            </a:r>
            <a:endParaRPr lang="ru-RU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2969895" algn="ctr"/>
                <a:tab pos="4819650" algn="l"/>
              </a:tabLst>
            </a:pP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1. </a:t>
            </a:r>
            <a:r>
              <a:rPr lang="ru-RU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Перышкин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А.В. Физика 8 </a:t>
            </a:r>
            <a:r>
              <a:rPr lang="ru-RU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.- Москва: Дрофа, 2010.</a:t>
            </a:r>
            <a:endParaRPr lang="ru-RU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2969895" algn="ctr"/>
                <a:tab pos="4819650" algn="l"/>
              </a:tabLst>
            </a:pP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ea typeface="Times New Roman"/>
                <a:cs typeface="Times New Roman" pitchFamily="18" charset="0"/>
              </a:rPr>
              <a:t>Лукашик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 В.И., Иванова Е.В. Сборник задач по физике 7-9.- Москва: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  Просвещение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, 2008.  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039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</a:t>
            </a:r>
            <a:r>
              <a:rPr lang="ru-RU" smtClean="0"/>
              <a:t>за внимание!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412776"/>
            <a:ext cx="6297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теплопроводность</a:t>
            </a:r>
            <a:endParaRPr lang="ru-RU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996952"/>
            <a:ext cx="7344816" cy="2195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200000"/>
              </a:lnSpc>
            </a:pPr>
            <a:r>
              <a:rPr lang="ru-RU" sz="2400" dirty="0" smtClean="0">
                <a:solidFill>
                  <a:prstClr val="black"/>
                </a:solidFill>
                <a:latin typeface="Times New Roman"/>
              </a:rPr>
              <a:t>   - явление передачи внутренней энергии от одной части тела к другой или от одного тела к другому при их непосредственном контакте</a:t>
            </a:r>
            <a:endParaRPr lang="ru-RU" sz="3200" b="1" i="1" dirty="0">
              <a:solidFill>
                <a:srgbClr val="C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181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47933"/>
            <a:ext cx="4822825" cy="2627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030475" y="2492093"/>
            <a:ext cx="25020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20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Металлы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обладают </a:t>
            </a:r>
            <a:r>
              <a:rPr lang="ru-RU" sz="2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большой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теплопроводностью</a:t>
            </a:r>
          </a:p>
          <a:p>
            <a:pPr lvl="0" algn="ctr">
              <a:lnSpc>
                <a:spcPct val="150000"/>
              </a:lnSpc>
            </a:pP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313526"/>
            <a:ext cx="6393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Теплопроводность твердых тел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891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99729"/>
            <a:ext cx="5913437" cy="269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15616" y="404664"/>
            <a:ext cx="6624736" cy="11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ТЕПЛОПРОВОДНОСТЬ  У  РАЗЛИЧНЫХ МЕТАЛЛОВ  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НЕОДИНАКОВАЯ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54771" y="2564904"/>
            <a:ext cx="17333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Наибольшую имеют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серебро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медь</a:t>
            </a:r>
          </a:p>
        </p:txBody>
      </p:sp>
    </p:spTree>
    <p:extLst>
      <p:ext uri="{BB962C8B-B14F-4D97-AF65-F5344CB8AC3E}">
        <p14:creationId xmlns="" xmlns:p14="http://schemas.microsoft.com/office/powerpoint/2010/main" val="233416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548680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Теплопроводность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жидкостей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 rotWithShape="1">
          <a:blip r:embed="rId2"/>
          <a:srcRect l="7466" t="6188" r="65837" b="78274"/>
          <a:stretch/>
        </p:blipFill>
        <p:spPr bwMode="auto">
          <a:xfrm>
            <a:off x="1331640" y="2204864"/>
            <a:ext cx="2160240" cy="251244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39952" y="2204864"/>
            <a:ext cx="38884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Теплопроводность жидкостей небольшая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Исключение :</a:t>
            </a:r>
          </a:p>
          <a:p>
            <a:pPr algn="ctr"/>
            <a:r>
              <a:rPr lang="ru-RU" dirty="0"/>
              <a:t>р</a:t>
            </a:r>
            <a:r>
              <a:rPr lang="ru-RU" dirty="0" smtClean="0"/>
              <a:t>туть и расплавленные металлы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566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060848"/>
            <a:ext cx="2811726" cy="2060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63688" y="692695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Теплопроводность газов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63588" y="1944153"/>
            <a:ext cx="3528392" cy="1307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Т</a:t>
            </a: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еплопроводность газов мала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5068634"/>
            <a:ext cx="6264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Почему вакуум обладает самой низкой теплопроводностью?</a:t>
            </a: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334946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908720"/>
            <a:ext cx="6480720" cy="2897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Прочитать два последних абзаца из параграфа 4 на странице 13 и ответить на вопрос.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latin typeface="Times New Roman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Почему мех, пух, перья на теле животных и птиц, а также одежда человека защищают от холода?</a:t>
            </a:r>
            <a:endParaRPr lang="ru-RU" sz="2400" dirty="0">
              <a:solidFill>
                <a:schemeClr val="accent6">
                  <a:lumMod val="50000"/>
                </a:schemeClr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347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764704"/>
            <a:ext cx="7416824" cy="4587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В стакан налит горячий чай. Как осуществляется теплообмен между чаем и стенками стакана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?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latin typeface="Times New Roman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Почему нагретые детали охлаждаются в воде быстрее, чем на воздухе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?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latin typeface="Times New Roman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Зачем ствол винтовки покрывают деревянной накладкой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?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latin typeface="Times New Roman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Почему вы обжигаете губы, когда пьете чай из металлической кружки, и не обжигаете, когда пьете чай из фарфоровой кружки? (Температура чая одинаковая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.)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latin typeface="Times New Roman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Если температура в комнате 16 °С, то нам не холодно, но если войти в воду, температура которой 20 °С, то мы ощущаем довольно сильный холод. Почему?</a:t>
            </a:r>
            <a:endParaRPr lang="ru-RU" sz="1400" dirty="0">
              <a:effectLst/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7403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10896923"/>
              </p:ext>
            </p:extLst>
          </p:nvPr>
        </p:nvGraphicFramePr>
        <p:xfrm>
          <a:off x="1115616" y="1124744"/>
          <a:ext cx="7056784" cy="4498720"/>
        </p:xfrm>
        <a:graphic>
          <a:graphicData uri="http://schemas.openxmlformats.org/drawingml/2006/table">
            <a:tbl>
              <a:tblPr firstRow="1" firstCol="1" bandRow="1"/>
              <a:tblGrid>
                <a:gridCol w="3542531"/>
                <a:gridCol w="3514253"/>
              </a:tblGrid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Вариант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Вариант 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47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Какое из перечисленных ниже веществ имеет наибольшую теплопроводность?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А. Мех.      Б. Дерево.    В.   Сталь.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Какое из перечисленных ниже веществ имеет наименьшую теплопроводность?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А. Воздух.   Б. Чугун.  В. Алюминий.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17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Какое из перечисленных ниже веществ имеет наименьшую теплопроводность?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А.  Опилки.    Б. Свинец.   В. Медь.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Какое из перечисленных ниже веществ имеет наибольшую теплопроводность?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А. Солома.   Б. Вата.   В. Железо.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7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3.В каком доме теплее зимой при одинаковой толщине стен: деревянном или кирпичном?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 В какой одежде человеку теплее: хлопчатобумажной или шерстяной?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388741" y="371654"/>
            <a:ext cx="43665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Самостоятельная работа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72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371</Words>
  <Application>Microsoft Office PowerPoint</Application>
  <PresentationFormat>Экран (4:3)</PresentationFormat>
  <Paragraphs>52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Valued Acer Customer</dc:creator>
  <cp:lastModifiedBy>User</cp:lastModifiedBy>
  <cp:revision>47</cp:revision>
  <dcterms:created xsi:type="dcterms:W3CDTF">2012-11-18T19:34:29Z</dcterms:created>
  <dcterms:modified xsi:type="dcterms:W3CDTF">2014-01-12T14:17:00Z</dcterms:modified>
</cp:coreProperties>
</file>