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7" r:id="rId7"/>
    <p:sldId id="268" r:id="rId8"/>
    <p:sldId id="269" r:id="rId9"/>
    <p:sldId id="270" r:id="rId10"/>
    <p:sldId id="271" r:id="rId11"/>
    <p:sldId id="278" r:id="rId12"/>
    <p:sldId id="261" r:id="rId13"/>
    <p:sldId id="273" r:id="rId14"/>
    <p:sldId id="274" r:id="rId15"/>
    <p:sldId id="275" r:id="rId16"/>
    <p:sldId id="276" r:id="rId17"/>
    <p:sldId id="26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1F0-853F-4086-8DA3-B0FA5EF71CBF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1F740-3771-4CD2-B9AE-29B147A33C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FB0B-D2DE-4912-BE30-DDE299740F77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261E-6A7E-4FFB-9499-AE26D702A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FB0B-D2DE-4912-BE30-DDE299740F77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261E-6A7E-4FFB-9499-AE26D702A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FB0B-D2DE-4912-BE30-DDE299740F77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261E-6A7E-4FFB-9499-AE26D702A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FB0B-D2DE-4912-BE30-DDE299740F77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261E-6A7E-4FFB-9499-AE26D702A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FB0B-D2DE-4912-BE30-DDE299740F77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261E-6A7E-4FFB-9499-AE26D702A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FB0B-D2DE-4912-BE30-DDE299740F77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261E-6A7E-4FFB-9499-AE26D702A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FB0B-D2DE-4912-BE30-DDE299740F77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261E-6A7E-4FFB-9499-AE26D702A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FB0B-D2DE-4912-BE30-DDE299740F77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261E-6A7E-4FFB-9499-AE26D702A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FB0B-D2DE-4912-BE30-DDE299740F77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261E-6A7E-4FFB-9499-AE26D702A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FB0B-D2DE-4912-BE30-DDE299740F77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261E-6A7E-4FFB-9499-AE26D702A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FB0B-D2DE-4912-BE30-DDE299740F77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261E-6A7E-4FFB-9499-AE26D702A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FB0B-D2DE-4912-BE30-DDE299740F77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261E-6A7E-4FFB-9499-AE26D702A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FB0B-D2DE-4912-BE30-DDE299740F77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261E-6A7E-4FFB-9499-AE26D702A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FB0B-D2DE-4912-BE30-DDE299740F77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261E-6A7E-4FFB-9499-AE26D702A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FB0B-D2DE-4912-BE30-DDE299740F77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261E-6A7E-4FFB-9499-AE26D702A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FB0B-D2DE-4912-BE30-DDE299740F77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261E-6A7E-4FFB-9499-AE26D702A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FB0B-D2DE-4912-BE30-DDE299740F77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261E-6A7E-4FFB-9499-AE26D702A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FB0B-D2DE-4912-BE30-DDE299740F77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261E-6A7E-4FFB-9499-AE26D702A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FB0B-D2DE-4912-BE30-DDE299740F77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261E-6A7E-4FFB-9499-AE26D702A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FB0B-D2DE-4912-BE30-DDE299740F77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261E-6A7E-4FFB-9499-AE26D702A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FB0B-D2DE-4912-BE30-DDE299740F77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261E-6A7E-4FFB-9499-AE26D702A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FB0B-D2DE-4912-BE30-DDE299740F77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261E-6A7E-4FFB-9499-AE26D702A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BFB0B-D2DE-4912-BE30-DDE299740F77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3261E-6A7E-4FFB-9499-AE26D702A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BFB0B-D2DE-4912-BE30-DDE299740F77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3261E-6A7E-4FFB-9499-AE26D702A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рисунки\3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4600583"/>
          </a:xfrm>
        </p:spPr>
        <p:txBody>
          <a:bodyPr>
            <a:normAutofit/>
          </a:bodyPr>
          <a:lstStyle/>
          <a:p>
            <a:r>
              <a:rPr lang="ru-RU" sz="89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Объяснение электризации тел.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Эксперемент-исследование.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/>
              <a:t>План:</a:t>
            </a:r>
          </a:p>
          <a:p>
            <a:pPr>
              <a:buNone/>
            </a:pPr>
            <a:endParaRPr lang="ru-RU" sz="2800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Гипотеза.</a:t>
            </a:r>
          </a:p>
          <a:p>
            <a:pPr>
              <a:buFont typeface="Wingdings" pitchFamily="2" charset="2"/>
              <a:buChar char="v"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Что наблюдали.</a:t>
            </a:r>
          </a:p>
          <a:p>
            <a:pPr>
              <a:buFont typeface="Wingdings" pitchFamily="2" charset="2"/>
              <a:buChar char="v"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Почему так происходит?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6858048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n>
                  <a:gradFill>
                    <a:gsLst>
                      <a:gs pos="0">
                        <a:srgbClr val="000082"/>
                      </a:gs>
                      <a:gs pos="13000">
                        <a:srgbClr val="0047FF"/>
                      </a:gs>
                      <a:gs pos="28000">
                        <a:srgbClr val="000082"/>
                      </a:gs>
                      <a:gs pos="42999">
                        <a:srgbClr val="0047FF"/>
                      </a:gs>
                      <a:gs pos="58000">
                        <a:srgbClr val="000082"/>
                      </a:gs>
                      <a:gs pos="72000">
                        <a:srgbClr val="0047FF"/>
                      </a:gs>
                      <a:gs pos="87000">
                        <a:srgbClr val="000082"/>
                      </a:gs>
                      <a:gs pos="100000">
                        <a:srgbClr val="0047FF"/>
                      </a:gs>
                    </a:gsLst>
                    <a:lin ang="5400000" scaled="0"/>
                  </a:gradFill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4900" b="1" dirty="0" smtClean="0">
                <a:ln>
                  <a:gradFill>
                    <a:gsLst>
                      <a:gs pos="0">
                        <a:srgbClr val="000082"/>
                      </a:gs>
                      <a:gs pos="13000">
                        <a:srgbClr val="0047FF"/>
                      </a:gs>
                      <a:gs pos="28000">
                        <a:srgbClr val="000082"/>
                      </a:gs>
                      <a:gs pos="42999">
                        <a:srgbClr val="0047FF"/>
                      </a:gs>
                      <a:gs pos="58000">
                        <a:srgbClr val="000082"/>
                      </a:gs>
                      <a:gs pos="72000">
                        <a:srgbClr val="0047FF"/>
                      </a:gs>
                      <a:gs pos="87000">
                        <a:srgbClr val="000082"/>
                      </a:gs>
                      <a:gs pos="100000">
                        <a:srgbClr val="0047FF"/>
                      </a:gs>
                    </a:gsLst>
                    <a:lin ang="5400000" scaled="0"/>
                  </a:gradFill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 smtClean="0">
                <a:ln>
                  <a:gradFill>
                    <a:gsLst>
                      <a:gs pos="0">
                        <a:srgbClr val="000082"/>
                      </a:gs>
                      <a:gs pos="13000">
                        <a:srgbClr val="0047FF"/>
                      </a:gs>
                      <a:gs pos="28000">
                        <a:srgbClr val="000082"/>
                      </a:gs>
                      <a:gs pos="42999">
                        <a:srgbClr val="0047FF"/>
                      </a:gs>
                      <a:gs pos="58000">
                        <a:srgbClr val="000082"/>
                      </a:gs>
                      <a:gs pos="72000">
                        <a:srgbClr val="0047FF"/>
                      </a:gs>
                      <a:gs pos="87000">
                        <a:srgbClr val="000082"/>
                      </a:gs>
                      <a:gs pos="100000">
                        <a:srgbClr val="0047FF"/>
                      </a:gs>
                    </a:gsLst>
                    <a:lin ang="5400000" scaled="0"/>
                  </a:gradFill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Здоровье сберегающие технологии</a:t>
            </a:r>
            <a:r>
              <a:rPr lang="ru-RU" dirty="0" smtClean="0">
                <a:ln>
                  <a:gradFill>
                    <a:gsLst>
                      <a:gs pos="0">
                        <a:srgbClr val="000082"/>
                      </a:gs>
                      <a:gs pos="13000">
                        <a:srgbClr val="0047FF"/>
                      </a:gs>
                      <a:gs pos="28000">
                        <a:srgbClr val="000082"/>
                      </a:gs>
                      <a:gs pos="42999">
                        <a:srgbClr val="0047FF"/>
                      </a:gs>
                      <a:gs pos="58000">
                        <a:srgbClr val="000082"/>
                      </a:gs>
                      <a:gs pos="72000">
                        <a:srgbClr val="0047FF"/>
                      </a:gs>
                      <a:gs pos="87000">
                        <a:srgbClr val="000082"/>
                      </a:gs>
                      <a:gs pos="100000">
                        <a:srgbClr val="0047FF"/>
                      </a:gs>
                    </a:gsLst>
                    <a:lin ang="5400000" scaled="0"/>
                  </a:gradFill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r>
              <a:rPr lang="ru-RU" dirty="0" smtClean="0">
                <a:ln>
                  <a:gradFill>
                    <a:gsLst>
                      <a:gs pos="0">
                        <a:srgbClr val="000082"/>
                      </a:gs>
                      <a:gs pos="13000">
                        <a:srgbClr val="0047FF"/>
                      </a:gs>
                      <a:gs pos="28000">
                        <a:srgbClr val="000082"/>
                      </a:gs>
                      <a:gs pos="42999">
                        <a:srgbClr val="0047FF"/>
                      </a:gs>
                      <a:gs pos="58000">
                        <a:srgbClr val="000082"/>
                      </a:gs>
                      <a:gs pos="72000">
                        <a:srgbClr val="0047FF"/>
                      </a:gs>
                      <a:gs pos="87000">
                        <a:srgbClr val="000082"/>
                      </a:gs>
                      <a:gs pos="100000">
                        <a:srgbClr val="0047FF"/>
                      </a:gs>
                    </a:gsLst>
                    <a:lin ang="5400000" scaled="0"/>
                  </a:gra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dirty="0" smtClean="0">
                <a:ln>
                  <a:gradFill>
                    <a:gsLst>
                      <a:gs pos="0">
                        <a:srgbClr val="000082"/>
                      </a:gs>
                      <a:gs pos="13000">
                        <a:srgbClr val="0047FF"/>
                      </a:gs>
                      <a:gs pos="28000">
                        <a:srgbClr val="000082"/>
                      </a:gs>
                      <a:gs pos="42999">
                        <a:srgbClr val="0047FF"/>
                      </a:gs>
                      <a:gs pos="58000">
                        <a:srgbClr val="000082"/>
                      </a:gs>
                      <a:gs pos="72000">
                        <a:srgbClr val="0047FF"/>
                      </a:gs>
                      <a:gs pos="87000">
                        <a:srgbClr val="000082"/>
                      </a:gs>
                      <a:gs pos="100000">
                        <a:srgbClr val="0047FF"/>
                      </a:gs>
                    </a:gsLst>
                    <a:lin ang="5400000" scaled="0"/>
                  </a:gra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dirty="0">
              <a:ln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sz="3500" b="1" dirty="0" smtClean="0">
                <a:solidFill>
                  <a:srgbClr val="7030A0"/>
                </a:solidFill>
              </a:rPr>
              <a:t>Надо встать и одновременно отдать честь правой рукой, а левую вытянуть вдоль туловища. Затем, подняв большой палец ладони левой руки, сказать «Во!». Затем хлопнуть в ладоши и сделать то же, но другими руками. </a:t>
            </a:r>
          </a:p>
          <a:p>
            <a:r>
              <a:rPr lang="ru-RU" sz="3500" b="1" dirty="0" smtClean="0">
                <a:solidFill>
                  <a:srgbClr val="7030A0"/>
                </a:solidFill>
              </a:rPr>
              <a:t> Сидя. Взяться правой рукой за левое ухо, а левой рукой взяться за кончик носа. Хлопнуть в ладоши и быстро поменять руки: левой рукой – правое ухо, правой - кончик носа.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D:\Работа\Курсы 2007г\курсы по информатике\07-Графика\Анимашки\2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-714404"/>
            <a:ext cx="3286148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Работа с кейсами</a:t>
            </a:r>
            <a:br>
              <a:rPr lang="ru-RU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9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987" name="Содержимое 2"/>
          <p:cNvSpPr>
            <a:spLocks noGrp="1"/>
          </p:cNvSpPr>
          <p:nvPr>
            <p:ph sz="quarter" idx="1"/>
          </p:nvPr>
        </p:nvSpPr>
        <p:spPr>
          <a:xfrm>
            <a:off x="1258888" y="2057400"/>
            <a:ext cx="7499350" cy="25241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2800" b="1" dirty="0" smtClean="0"/>
              <a:t>Прочтите внимательно кейс. </a:t>
            </a:r>
          </a:p>
          <a:p>
            <a:pPr eaLnBrk="1" hangingPunct="1"/>
            <a:endParaRPr lang="ru-RU" sz="2800" b="1" dirty="0" smtClean="0"/>
          </a:p>
          <a:p>
            <a:pPr eaLnBrk="1" hangingPunct="1"/>
            <a:r>
              <a:rPr lang="ru-RU" sz="2800" b="1" dirty="0" smtClean="0"/>
              <a:t>Обсудите реальность данного кейса.</a:t>
            </a:r>
          </a:p>
          <a:p>
            <a:pPr eaLnBrk="1" hangingPunct="1">
              <a:buNone/>
            </a:pPr>
            <a:endParaRPr lang="ru-RU" sz="2800" b="1" dirty="0" smtClean="0"/>
          </a:p>
          <a:p>
            <a:pPr eaLnBrk="1" hangingPunct="1"/>
            <a:r>
              <a:rPr lang="ru-RU" sz="2800" b="1" dirty="0" smtClean="0"/>
              <a:t>Ответьте на вопросы после кейса.</a:t>
            </a:r>
          </a:p>
        </p:txBody>
      </p:sp>
      <p:pic>
        <p:nvPicPr>
          <p:cNvPr id="1026" name="Picture 2" descr="F:\Курсы 2007г\курсы по информатике\07-Графика\Анимашки\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653136"/>
            <a:ext cx="2583160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/>
              <a:t>Кейс 1</a:t>
            </a:r>
            <a:endParaRPr lang="ru-RU" b="1" dirty="0"/>
          </a:p>
        </p:txBody>
      </p:sp>
      <p:sp>
        <p:nvSpPr>
          <p:cNvPr id="43011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000" b="1" dirty="0" smtClean="0"/>
              <a:t>Мастеру прядильного цеха </a:t>
            </a:r>
            <a:r>
              <a:rPr lang="ru-RU" sz="3000" b="1" dirty="0" err="1" smtClean="0"/>
              <a:t>Волохову</a:t>
            </a:r>
            <a:r>
              <a:rPr lang="ru-RU" sz="3000" b="1" dirty="0" smtClean="0"/>
              <a:t> Степану Ивановичу был объявлен выговор за то, что он не следил за влажностным режимом в цеху. По его вине, нити при электризации друг о друга и о детали станка,  путались и рвались. Степан Иванович с выговором был не согласен. Он считал, что в разрыве нитей виноваты работницы, которые плохо следили за работой станка.</a:t>
            </a:r>
          </a:p>
          <a:p>
            <a:r>
              <a:rPr lang="ru-RU" sz="3000" b="1" dirty="0" smtClean="0"/>
              <a:t>Вопросы к кейсу:</a:t>
            </a:r>
          </a:p>
          <a:p>
            <a:r>
              <a:rPr lang="ru-RU" sz="3000" b="1" dirty="0" smtClean="0"/>
              <a:t> - Почему так важен влажностный режим в цехах текстильной промышленности</a:t>
            </a:r>
          </a:p>
          <a:p>
            <a:r>
              <a:rPr lang="ru-RU" sz="3000" b="1" dirty="0" smtClean="0"/>
              <a:t>- Справедливо ли был наказан мастер Степан Иванович?</a:t>
            </a:r>
          </a:p>
          <a:p>
            <a:r>
              <a:rPr lang="ru-RU" sz="3000" b="1" dirty="0" smtClean="0"/>
              <a:t>- Могли ли быть последствия при трении нитей и не соблюдении влажностного режима более серьёзными?</a:t>
            </a:r>
          </a:p>
          <a:p>
            <a:pPr>
              <a:buFont typeface="Wingdings 2" pitchFamily="18" charset="2"/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467600" cy="1143000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/>
              <a:t>Кейс 2</a:t>
            </a:r>
            <a:endParaRPr lang="ru-RU" b="1" dirty="0"/>
          </a:p>
        </p:txBody>
      </p:sp>
      <p:sp>
        <p:nvSpPr>
          <p:cNvPr id="44035" name="Содержимое 2"/>
          <p:cNvSpPr>
            <a:spLocks noGrp="1"/>
          </p:cNvSpPr>
          <p:nvPr>
            <p:ph sz="quarter" idx="1"/>
          </p:nvPr>
        </p:nvSpPr>
        <p:spPr>
          <a:xfrm>
            <a:off x="1571625" y="1071563"/>
            <a:ext cx="7362825" cy="5176837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/>
              <a:t>Комиссия, проверяющая работу в типографии была возмущена тем, что несколько раз в день печатные (ротационные) машины отключались, для проведения в цеху влажной уборки. Это, по их мнению, снижало производительность труда, повышало себестоимость печатной продукции. Мастер цеха Петров Иван Иванович объяснил, что это необходимо делать для того, чтобы снять статическое электричество с бумаги и машины, для предотвращения </a:t>
            </a:r>
            <a:r>
              <a:rPr lang="ru-RU" sz="2400" b="1" dirty="0" err="1" smtClean="0"/>
              <a:t>заминания</a:t>
            </a:r>
            <a:r>
              <a:rPr lang="ru-RU" sz="2400" b="1" dirty="0" smtClean="0"/>
              <a:t> и порыва бумаги и возможности пожара.</a:t>
            </a:r>
          </a:p>
          <a:p>
            <a:pPr>
              <a:buFont typeface="Wingdings 2" pitchFamily="18" charset="2"/>
              <a:buNone/>
            </a:pPr>
            <a:r>
              <a:rPr lang="ru-RU" sz="2400" b="1" dirty="0" smtClean="0"/>
              <a:t> </a:t>
            </a:r>
          </a:p>
          <a:p>
            <a:pPr>
              <a:buFont typeface="Wingdings 2" pitchFamily="18" charset="2"/>
              <a:buNone/>
            </a:pPr>
            <a:r>
              <a:rPr lang="ru-RU" sz="2400" b="1" dirty="0" smtClean="0"/>
              <a:t>Вопросы к кейсу:</a:t>
            </a:r>
          </a:p>
          <a:p>
            <a:r>
              <a:rPr lang="ru-RU" sz="2400" b="1" dirty="0" smtClean="0"/>
              <a:t> - Кто прав?  Иван Иванович или комиссия?</a:t>
            </a:r>
          </a:p>
          <a:p>
            <a:r>
              <a:rPr lang="ru-RU" sz="2400" b="1" dirty="0" smtClean="0"/>
              <a:t>- Как повысить производительность труда и себестоимость печатной продукции?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b="1" dirty="0" smtClean="0"/>
              <a:t>Кейс 3</a:t>
            </a:r>
            <a:endParaRPr lang="ru-RU" b="1" dirty="0"/>
          </a:p>
        </p:txBody>
      </p:sp>
      <p:sp>
        <p:nvSpPr>
          <p:cNvPr id="45059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b="1" dirty="0" smtClean="0"/>
              <a:t>Механик автоколонны по перевозке нефти Сидоров Пётр Кузьмич не подписал путёвку в рейс </a:t>
            </a:r>
            <a:r>
              <a:rPr lang="ru-RU" sz="2400" b="1" dirty="0" err="1" smtClean="0"/>
              <a:t>Синицину</a:t>
            </a:r>
            <a:r>
              <a:rPr lang="ru-RU" sz="2400" b="1" dirty="0" smtClean="0"/>
              <a:t> Дмитрию Викторовичу, так как на его бензовозе цепь утратила несколько звеньев и была недостаточно длинной. Однако </a:t>
            </a:r>
            <a:r>
              <a:rPr lang="ru-RU" sz="2400" b="1" dirty="0" err="1" smtClean="0"/>
              <a:t>Синицин</a:t>
            </a:r>
            <a:r>
              <a:rPr lang="ru-RU" sz="2400" b="1" dirty="0" smtClean="0"/>
              <a:t> самовольно покинул </a:t>
            </a:r>
            <a:r>
              <a:rPr lang="ru-RU" sz="2400" b="1" dirty="0" err="1" smtClean="0"/>
              <a:t>автогараж</a:t>
            </a:r>
            <a:r>
              <a:rPr lang="ru-RU" sz="2400" b="1" dirty="0" smtClean="0"/>
              <a:t> и уехал в рейс, так как не хотел, чтобы пропал рабочий день. На посту ДПС бензовоз был остановлен и отправлен на принудительную стоянку за несоблюдение правил перевозки опасных грузов. По решению суда </a:t>
            </a:r>
            <a:r>
              <a:rPr lang="ru-RU" sz="2400" b="1" dirty="0" err="1" smtClean="0"/>
              <a:t>Синицин</a:t>
            </a:r>
            <a:r>
              <a:rPr lang="ru-RU" sz="2400" b="1" dirty="0" smtClean="0"/>
              <a:t> был лишён водительских прав сроком на 1 год. </a:t>
            </a:r>
          </a:p>
          <a:p>
            <a:pPr>
              <a:buFont typeface="Wingdings 2" pitchFamily="18" charset="2"/>
              <a:buNone/>
            </a:pPr>
            <a:r>
              <a:rPr lang="ru-RU" sz="2400" b="1" dirty="0" smtClean="0"/>
              <a:t>Вопросы к кейсу: </a:t>
            </a:r>
          </a:p>
          <a:p>
            <a:r>
              <a:rPr lang="ru-RU" sz="2400" b="1" dirty="0" smtClean="0"/>
              <a:t>- Зачем к бензовозам прицепляют цепь до земли?</a:t>
            </a:r>
          </a:p>
          <a:p>
            <a:r>
              <a:rPr lang="ru-RU" sz="2400" b="1" dirty="0" smtClean="0"/>
              <a:t>- Прав ли был механик автоколонны?</a:t>
            </a:r>
          </a:p>
          <a:p>
            <a:r>
              <a:rPr lang="ru-RU" sz="2400" b="1" dirty="0" smtClean="0"/>
              <a:t>- Не слишком ли суровое наказание понёс </a:t>
            </a:r>
            <a:r>
              <a:rPr lang="ru-RU" sz="2400" b="1" dirty="0" err="1" smtClean="0"/>
              <a:t>Синицин</a:t>
            </a:r>
            <a:r>
              <a:rPr lang="ru-RU" sz="2400" b="1" dirty="0" smtClean="0"/>
              <a:t>?</a:t>
            </a:r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16" cy="1143000"/>
          </a:xfrm>
        </p:spPr>
        <p:txBody>
          <a:bodyPr/>
          <a:lstStyle/>
          <a:p>
            <a:r>
              <a:rPr lang="ru-RU" dirty="0" smtClean="0"/>
              <a:t>Составление </a:t>
            </a:r>
            <a:r>
              <a:rPr lang="ru-RU" dirty="0" err="1" smtClean="0"/>
              <a:t>синквейнов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D:\Работа\Курсы 2007г\курсы по информатике\07-Графика\Анимашки\3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428604"/>
            <a:ext cx="1514480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Ключевые слова: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электризация</a:t>
            </a:r>
            <a:r>
              <a:rPr lang="ru-RU" b="1" dirty="0"/>
              <a:t>, заряды( положительный и отрицательный), взаимодействие, электроскоп, электрометр, проводники, диэлектрики, заряд, электрическое поле, электрическая сила, электрон, ион, протон, нейтрон. </a:t>
            </a:r>
          </a:p>
          <a:p>
            <a:pPr>
              <a:buNone/>
            </a:pPr>
            <a:r>
              <a:rPr lang="ru-RU" dirty="0"/>
              <a:t> </a:t>
            </a:r>
          </a:p>
        </p:txBody>
      </p:sp>
      <p:pic>
        <p:nvPicPr>
          <p:cNvPr id="2050" name="Picture 2" descr="D:\Работа\Курсы 2007г\курсы по информатике\07-Графика\Анимашки\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5357826"/>
            <a:ext cx="1876429" cy="10429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9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5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7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1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err="1" smtClean="0"/>
              <a:t>Инсерт</a:t>
            </a:r>
            <a:r>
              <a:rPr lang="ru-RU" sz="6000" b="1" dirty="0" smtClean="0"/>
              <a:t>.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ru-RU" sz="2400" b="1" dirty="0"/>
              <a:t>Прочитайте текст 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“V”</a:t>
            </a:r>
            <a:r>
              <a:rPr lang="ru-RU" sz="2400" b="1" dirty="0"/>
              <a:t> - поставьте эту пометку на полях, если то, что вы читаете, </a:t>
            </a:r>
            <a:r>
              <a:rPr lang="ru-RU" sz="2400" b="1" dirty="0">
                <a:solidFill>
                  <a:srgbClr val="FF0000"/>
                </a:solidFill>
              </a:rPr>
              <a:t>соответствует тому</a:t>
            </a:r>
            <a:r>
              <a:rPr lang="ru-RU" sz="2400" b="1" dirty="0"/>
              <a:t>, что вы знаете, или думали, что знаете;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“– “</a:t>
            </a:r>
            <a:r>
              <a:rPr lang="ru-RU" sz="2400" b="1" dirty="0"/>
              <a:t> - поставьте эту пометку на полях, если то, что вы читаете, </a:t>
            </a:r>
            <a:r>
              <a:rPr lang="ru-RU" sz="2400" b="1" dirty="0">
                <a:solidFill>
                  <a:srgbClr val="FF0000"/>
                </a:solidFill>
              </a:rPr>
              <a:t>противоречит тому</a:t>
            </a:r>
            <a:r>
              <a:rPr lang="ru-RU" sz="2400" b="1" dirty="0"/>
              <a:t>, что вы знаете, или думали, что знаете;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“+”</a:t>
            </a:r>
            <a:r>
              <a:rPr lang="ru-RU" sz="2400" b="1" dirty="0"/>
              <a:t> - поставьте эту пометку на полях, если то, что вы читаете, </a:t>
            </a:r>
            <a:r>
              <a:rPr lang="ru-RU" sz="2400" b="1" dirty="0">
                <a:solidFill>
                  <a:srgbClr val="FF0000"/>
                </a:solidFill>
              </a:rPr>
              <a:t>является для вас новым</a:t>
            </a:r>
            <a:r>
              <a:rPr lang="ru-RU" sz="2400" b="1" dirty="0"/>
              <a:t>; 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“?”</a:t>
            </a:r>
            <a:r>
              <a:rPr lang="ru-RU" sz="2400" b="1" dirty="0"/>
              <a:t> - поставьте эту пометку на полях, если то, что вы читаете</a:t>
            </a:r>
            <a:r>
              <a:rPr lang="ru-RU" sz="2400" b="1" dirty="0">
                <a:solidFill>
                  <a:srgbClr val="FF0000"/>
                </a:solidFill>
              </a:rPr>
              <a:t>, непонятно</a:t>
            </a:r>
            <a:r>
              <a:rPr lang="ru-RU" sz="2400" b="1" dirty="0"/>
              <a:t>, или вы хотели бы получить </a:t>
            </a:r>
            <a:r>
              <a:rPr lang="ru-RU" sz="2400" b="1" dirty="0">
                <a:solidFill>
                  <a:srgbClr val="FF0000"/>
                </a:solidFill>
              </a:rPr>
              <a:t>более подробные сведения по данному вопросу.</a:t>
            </a:r>
          </a:p>
          <a:p>
            <a:pPr>
              <a:buNone/>
            </a:pPr>
            <a:endParaRPr lang="ru-RU" sz="2400" b="1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Сумма всех отрицательных зарядов в теле = по абсолютному значению сумме всех положительных зарядов и тело в целом не имеет заряда. Оно электрически нейтрально.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D:\Работа\Курсы 2007г\курсы по информатике\07-Графика\Анимашки\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57166"/>
            <a:ext cx="1928826" cy="142876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23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b="1" dirty="0" smtClean="0"/>
              <a:t>Повторим!</a:t>
            </a:r>
            <a:endParaRPr lang="ru-RU" sz="4000" b="1" dirty="0"/>
          </a:p>
        </p:txBody>
      </p:sp>
      <p:pic>
        <p:nvPicPr>
          <p:cNvPr id="1075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57290" y="1643050"/>
            <a:ext cx="1085850" cy="2390775"/>
          </a:xfrm>
          <a:noFill/>
        </p:spPr>
      </p:pic>
      <p:pic>
        <p:nvPicPr>
          <p:cNvPr id="1075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1785926"/>
            <a:ext cx="16764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13" y="4143375"/>
            <a:ext cx="13430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48" y="4143380"/>
            <a:ext cx="1385887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0.18959 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" y="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-0.2342 7.40741E-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9 -0.00162 L -0.24011 -0.0016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539750" y="3789363"/>
            <a:ext cx="8050213" cy="2735262"/>
          </a:xfrm>
          <a:prstGeom prst="rect">
            <a:avLst/>
          </a:prstGeom>
          <a:solidFill>
            <a:srgbClr val="92D050"/>
          </a:solidFill>
          <a:ln w="28575" algn="ctr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2275" name="WordArt 3"/>
          <p:cNvSpPr>
            <a:spLocks noChangeArrowheads="1" noChangeShapeType="1" noTextEdit="1"/>
          </p:cNvSpPr>
          <p:nvPr/>
        </p:nvSpPr>
        <p:spPr bwMode="auto">
          <a:xfrm>
            <a:off x="728663" y="3162300"/>
            <a:ext cx="76866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Взаимодействие заряжённых тел</a:t>
            </a: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684213" y="333375"/>
            <a:ext cx="8064500" cy="2663825"/>
          </a:xfrm>
          <a:prstGeom prst="rect">
            <a:avLst/>
          </a:prstGeom>
          <a:solidFill>
            <a:srgbClr val="92D050"/>
          </a:solidFill>
          <a:ln w="2857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2277" name="Text Box 5"/>
          <p:cNvSpPr txBox="1">
            <a:spLocks noChangeArrowheads="1"/>
          </p:cNvSpPr>
          <p:nvPr/>
        </p:nvSpPr>
        <p:spPr bwMode="auto">
          <a:xfrm>
            <a:off x="827088" y="2608263"/>
            <a:ext cx="7704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008000"/>
                </a:solidFill>
              </a:rPr>
              <a:t>Заряды одинакового знака взаимно </a:t>
            </a:r>
            <a:r>
              <a:rPr lang="ru-RU" sz="2000" b="1" i="1" dirty="0">
                <a:solidFill>
                  <a:srgbClr val="008000"/>
                </a:solidFill>
              </a:rPr>
              <a:t>отталкиваются</a:t>
            </a:r>
          </a:p>
        </p:txBody>
      </p:sp>
      <p:sp>
        <p:nvSpPr>
          <p:cNvPr id="182278" name="Text Box 6"/>
          <p:cNvSpPr txBox="1">
            <a:spLocks noChangeArrowheads="1"/>
          </p:cNvSpPr>
          <p:nvPr/>
        </p:nvSpPr>
        <p:spPr bwMode="auto">
          <a:xfrm>
            <a:off x="1042988" y="3789363"/>
            <a:ext cx="7345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8000"/>
                </a:solidFill>
              </a:rPr>
              <a:t>Заряды разноимённого знака взаимно</a:t>
            </a:r>
            <a:r>
              <a:rPr lang="ru-RU" sz="2000" b="1" i="1" dirty="0">
                <a:solidFill>
                  <a:srgbClr val="008000"/>
                </a:solidFill>
              </a:rPr>
              <a:t> притягиваются</a:t>
            </a:r>
          </a:p>
        </p:txBody>
      </p:sp>
      <p:sp>
        <p:nvSpPr>
          <p:cNvPr id="182279" name="Line 7"/>
          <p:cNvSpPr>
            <a:spLocks noChangeShapeType="1"/>
          </p:cNvSpPr>
          <p:nvPr/>
        </p:nvSpPr>
        <p:spPr bwMode="auto">
          <a:xfrm>
            <a:off x="900113" y="692150"/>
            <a:ext cx="215900" cy="0"/>
          </a:xfrm>
          <a:prstGeom prst="line">
            <a:avLst/>
          </a:prstGeom>
          <a:noFill/>
          <a:ln w="38100">
            <a:solidFill>
              <a:srgbClr val="29292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82280" name="Line 8"/>
          <p:cNvSpPr>
            <a:spLocks noChangeShapeType="1"/>
          </p:cNvSpPr>
          <p:nvPr/>
        </p:nvSpPr>
        <p:spPr bwMode="auto">
          <a:xfrm flipH="1">
            <a:off x="798513" y="692150"/>
            <a:ext cx="173037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82281" name="Rectangle 9"/>
          <p:cNvSpPr>
            <a:spLocks noChangeArrowheads="1"/>
          </p:cNvSpPr>
          <p:nvPr/>
        </p:nvSpPr>
        <p:spPr bwMode="auto">
          <a:xfrm>
            <a:off x="900113" y="1844675"/>
            <a:ext cx="215900" cy="5048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2282" name="Text Box 10"/>
          <p:cNvSpPr txBox="1">
            <a:spLocks noChangeArrowheads="1"/>
          </p:cNvSpPr>
          <p:nvPr/>
        </p:nvSpPr>
        <p:spPr bwMode="auto">
          <a:xfrm>
            <a:off x="627063" y="1989138"/>
            <a:ext cx="2159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/>
              <a:t>?</a:t>
            </a:r>
          </a:p>
        </p:txBody>
      </p:sp>
      <p:sp>
        <p:nvSpPr>
          <p:cNvPr id="182283" name="Oval 11"/>
          <p:cNvSpPr>
            <a:spLocks noChangeArrowheads="1"/>
          </p:cNvSpPr>
          <p:nvPr/>
        </p:nvSpPr>
        <p:spPr bwMode="auto">
          <a:xfrm>
            <a:off x="2843213" y="2060575"/>
            <a:ext cx="431800" cy="431800"/>
          </a:xfrm>
          <a:prstGeom prst="ellipse">
            <a:avLst/>
          </a:prstGeom>
          <a:solidFill>
            <a:srgbClr val="99663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2284" name="Oval 12" descr="Гранит"/>
          <p:cNvSpPr>
            <a:spLocks noChangeArrowheads="1"/>
          </p:cNvSpPr>
          <p:nvPr/>
        </p:nvSpPr>
        <p:spPr bwMode="auto">
          <a:xfrm>
            <a:off x="3649663" y="1470025"/>
            <a:ext cx="719137" cy="744538"/>
          </a:xfrm>
          <a:prstGeom prst="ellipse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2285" name="Text Box 13"/>
          <p:cNvSpPr txBox="1">
            <a:spLocks noChangeArrowheads="1"/>
          </p:cNvSpPr>
          <p:nvPr/>
        </p:nvSpPr>
        <p:spPr bwMode="auto">
          <a:xfrm>
            <a:off x="2901950" y="2070100"/>
            <a:ext cx="2159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82286" name="Text Box 14"/>
          <p:cNvSpPr txBox="1">
            <a:spLocks noChangeArrowheads="1"/>
          </p:cNvSpPr>
          <p:nvPr/>
        </p:nvSpPr>
        <p:spPr bwMode="auto">
          <a:xfrm>
            <a:off x="3665538" y="1671638"/>
            <a:ext cx="2159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/>
              <a:t>?</a:t>
            </a:r>
          </a:p>
        </p:txBody>
      </p:sp>
      <p:sp>
        <p:nvSpPr>
          <p:cNvPr id="182287" name="Oval 15" descr="Гранит"/>
          <p:cNvSpPr>
            <a:spLocks noChangeArrowheads="1"/>
          </p:cNvSpPr>
          <p:nvPr/>
        </p:nvSpPr>
        <p:spPr bwMode="auto">
          <a:xfrm>
            <a:off x="3635375" y="1484313"/>
            <a:ext cx="747713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2288" name="Line 16"/>
          <p:cNvSpPr>
            <a:spLocks noChangeShapeType="1"/>
          </p:cNvSpPr>
          <p:nvPr/>
        </p:nvSpPr>
        <p:spPr bwMode="auto">
          <a:xfrm flipH="1">
            <a:off x="1008063" y="692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2289" name="Rectangle 17"/>
          <p:cNvSpPr>
            <a:spLocks noChangeArrowheads="1"/>
          </p:cNvSpPr>
          <p:nvPr/>
        </p:nvSpPr>
        <p:spPr bwMode="auto">
          <a:xfrm>
            <a:off x="900113" y="1844675"/>
            <a:ext cx="215900" cy="50482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2290" name="Line 18"/>
          <p:cNvSpPr>
            <a:spLocks noChangeShapeType="1"/>
          </p:cNvSpPr>
          <p:nvPr/>
        </p:nvSpPr>
        <p:spPr bwMode="auto">
          <a:xfrm>
            <a:off x="5795963" y="692150"/>
            <a:ext cx="360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2291" name="Line 19"/>
          <p:cNvSpPr>
            <a:spLocks noChangeShapeType="1"/>
          </p:cNvSpPr>
          <p:nvPr/>
        </p:nvSpPr>
        <p:spPr bwMode="auto">
          <a:xfrm>
            <a:off x="6054725" y="7207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2292" name="Oval 20"/>
          <p:cNvSpPr>
            <a:spLocks noChangeArrowheads="1"/>
          </p:cNvSpPr>
          <p:nvPr/>
        </p:nvSpPr>
        <p:spPr bwMode="auto">
          <a:xfrm>
            <a:off x="5838825" y="1700213"/>
            <a:ext cx="431800" cy="433387"/>
          </a:xfrm>
          <a:prstGeom prst="ellipse">
            <a:avLst/>
          </a:prstGeom>
          <a:noFill/>
          <a:ln w="9525" algn="ctr">
            <a:solidFill>
              <a:srgbClr val="292929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2293" name="Line 21"/>
          <p:cNvSpPr>
            <a:spLocks noChangeShapeType="1"/>
          </p:cNvSpPr>
          <p:nvPr/>
        </p:nvSpPr>
        <p:spPr bwMode="auto">
          <a:xfrm flipH="1">
            <a:off x="5651500" y="692150"/>
            <a:ext cx="360363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2294" name="Text Box 22"/>
          <p:cNvSpPr txBox="1">
            <a:spLocks noChangeArrowheads="1"/>
          </p:cNvSpPr>
          <p:nvPr/>
        </p:nvSpPr>
        <p:spPr bwMode="auto">
          <a:xfrm>
            <a:off x="5480050" y="1730375"/>
            <a:ext cx="1873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/>
              <a:t>+</a:t>
            </a:r>
          </a:p>
        </p:txBody>
      </p:sp>
      <p:sp>
        <p:nvSpPr>
          <p:cNvPr id="182295" name="Rectangle 23" descr="Папирус"/>
          <p:cNvSpPr>
            <a:spLocks noChangeArrowheads="1"/>
          </p:cNvSpPr>
          <p:nvPr/>
        </p:nvSpPr>
        <p:spPr bwMode="auto">
          <a:xfrm rot="3163097">
            <a:off x="7489825" y="295275"/>
            <a:ext cx="71438" cy="1296988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2296" name="Text Box 24"/>
          <p:cNvSpPr txBox="1">
            <a:spLocks noChangeArrowheads="1"/>
          </p:cNvSpPr>
          <p:nvPr/>
        </p:nvSpPr>
        <p:spPr bwMode="auto">
          <a:xfrm>
            <a:off x="6588125" y="1038225"/>
            <a:ext cx="2873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/>
              <a:t>?</a:t>
            </a:r>
          </a:p>
        </p:txBody>
      </p:sp>
      <p:sp>
        <p:nvSpPr>
          <p:cNvPr id="182297" name="Text Box 25"/>
          <p:cNvSpPr txBox="1">
            <a:spLocks noChangeArrowheads="1"/>
          </p:cNvSpPr>
          <p:nvPr/>
        </p:nvSpPr>
        <p:spPr bwMode="auto">
          <a:xfrm>
            <a:off x="1476375" y="692150"/>
            <a:ext cx="2159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1600" b="1" dirty="0"/>
          </a:p>
        </p:txBody>
      </p:sp>
      <p:sp>
        <p:nvSpPr>
          <p:cNvPr id="182298" name="Rectangle 26"/>
          <p:cNvSpPr>
            <a:spLocks noChangeArrowheads="1"/>
          </p:cNvSpPr>
          <p:nvPr/>
        </p:nvSpPr>
        <p:spPr bwMode="auto">
          <a:xfrm>
            <a:off x="1476375" y="620713"/>
            <a:ext cx="358775" cy="2873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/>
              <a:t>1.</a:t>
            </a:r>
          </a:p>
        </p:txBody>
      </p:sp>
      <p:sp>
        <p:nvSpPr>
          <p:cNvPr id="182299" name="Rectangle 27"/>
          <p:cNvSpPr>
            <a:spLocks noChangeArrowheads="1"/>
          </p:cNvSpPr>
          <p:nvPr/>
        </p:nvSpPr>
        <p:spPr bwMode="auto">
          <a:xfrm>
            <a:off x="3862388" y="635000"/>
            <a:ext cx="358775" cy="2873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/>
              <a:t>2.</a:t>
            </a:r>
          </a:p>
        </p:txBody>
      </p:sp>
      <p:sp>
        <p:nvSpPr>
          <p:cNvPr id="182300" name="Rectangle 28"/>
          <p:cNvSpPr>
            <a:spLocks noChangeArrowheads="1"/>
          </p:cNvSpPr>
          <p:nvPr/>
        </p:nvSpPr>
        <p:spPr bwMode="auto">
          <a:xfrm>
            <a:off x="6673850" y="635000"/>
            <a:ext cx="358775" cy="2873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/>
              <a:t>3.</a:t>
            </a:r>
          </a:p>
        </p:txBody>
      </p:sp>
      <p:sp>
        <p:nvSpPr>
          <p:cNvPr id="182301" name="Oval 29"/>
          <p:cNvSpPr>
            <a:spLocks noChangeArrowheads="1"/>
          </p:cNvSpPr>
          <p:nvPr/>
        </p:nvSpPr>
        <p:spPr bwMode="auto">
          <a:xfrm>
            <a:off x="6084888" y="5157788"/>
            <a:ext cx="431800" cy="430212"/>
          </a:xfrm>
          <a:prstGeom prst="ellipse">
            <a:avLst/>
          </a:prstGeom>
          <a:solidFill>
            <a:srgbClr val="CCFFCC"/>
          </a:solidFill>
          <a:ln w="9525" algn="ctr">
            <a:solidFill>
              <a:srgbClr val="29292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2302" name="Line 30"/>
          <p:cNvSpPr>
            <a:spLocks noChangeShapeType="1"/>
          </p:cNvSpPr>
          <p:nvPr/>
        </p:nvSpPr>
        <p:spPr bwMode="auto">
          <a:xfrm>
            <a:off x="900113" y="4292600"/>
            <a:ext cx="287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2303" name="Line 31"/>
          <p:cNvSpPr>
            <a:spLocks noChangeShapeType="1"/>
          </p:cNvSpPr>
          <p:nvPr/>
        </p:nvSpPr>
        <p:spPr bwMode="auto">
          <a:xfrm flipH="1">
            <a:off x="1028700" y="430688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2304" name="Line 32"/>
          <p:cNvSpPr>
            <a:spLocks noChangeShapeType="1"/>
          </p:cNvSpPr>
          <p:nvPr/>
        </p:nvSpPr>
        <p:spPr bwMode="auto">
          <a:xfrm>
            <a:off x="1042988" y="4292600"/>
            <a:ext cx="433387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2305" name="Rectangle 33"/>
          <p:cNvSpPr>
            <a:spLocks noChangeArrowheads="1"/>
          </p:cNvSpPr>
          <p:nvPr/>
        </p:nvSpPr>
        <p:spPr bwMode="auto">
          <a:xfrm>
            <a:off x="900113" y="5387975"/>
            <a:ext cx="214312" cy="503238"/>
          </a:xfrm>
          <a:prstGeom prst="rect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2306" name="Rectangle 34"/>
          <p:cNvSpPr>
            <a:spLocks noChangeArrowheads="1"/>
          </p:cNvSpPr>
          <p:nvPr/>
        </p:nvSpPr>
        <p:spPr bwMode="auto">
          <a:xfrm rot="3163097">
            <a:off x="2160588" y="4545013"/>
            <a:ext cx="71437" cy="1296987"/>
          </a:xfrm>
          <a:prstGeom prst="rect">
            <a:avLst/>
          </a:prstGeom>
          <a:solidFill>
            <a:srgbClr val="93CED3"/>
          </a:solidFill>
          <a:ln w="9525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2307" name="Text Box 35"/>
          <p:cNvSpPr txBox="1">
            <a:spLocks noChangeArrowheads="1"/>
          </p:cNvSpPr>
          <p:nvPr/>
        </p:nvSpPr>
        <p:spPr bwMode="auto">
          <a:xfrm>
            <a:off x="1316038" y="5502275"/>
            <a:ext cx="3079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/>
              <a:t>?</a:t>
            </a:r>
          </a:p>
        </p:txBody>
      </p:sp>
      <p:sp>
        <p:nvSpPr>
          <p:cNvPr id="182308" name="AutoShape 36" descr="Зеленый мрамор"/>
          <p:cNvSpPr>
            <a:spLocks noChangeArrowheads="1"/>
          </p:cNvSpPr>
          <p:nvPr/>
        </p:nvSpPr>
        <p:spPr bwMode="auto">
          <a:xfrm>
            <a:off x="3678238" y="4414838"/>
            <a:ext cx="504825" cy="385762"/>
          </a:xfrm>
          <a:prstGeom prst="hexagon">
            <a:avLst>
              <a:gd name="adj" fmla="val 32716"/>
              <a:gd name="vf" fmla="val 115470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2309" name="Text Box 37"/>
          <p:cNvSpPr txBox="1">
            <a:spLocks noChangeArrowheads="1"/>
          </p:cNvSpPr>
          <p:nvPr/>
        </p:nvSpPr>
        <p:spPr bwMode="auto">
          <a:xfrm>
            <a:off x="3708400" y="4422775"/>
            <a:ext cx="431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82310" name="Oval 38"/>
          <p:cNvSpPr>
            <a:spLocks noChangeArrowheads="1"/>
          </p:cNvSpPr>
          <p:nvPr/>
        </p:nvSpPr>
        <p:spPr bwMode="auto">
          <a:xfrm>
            <a:off x="4325938" y="4895850"/>
            <a:ext cx="792162" cy="792163"/>
          </a:xfrm>
          <a:prstGeom prst="ellipse">
            <a:avLst/>
          </a:prstGeom>
          <a:noFill/>
          <a:ln w="9525" algn="ctr">
            <a:solidFill>
              <a:srgbClr val="292929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>
                <a:solidFill>
                  <a:srgbClr val="FFCCCC"/>
                </a:solidFill>
              </a:rPr>
              <a:t>?</a:t>
            </a:r>
          </a:p>
        </p:txBody>
      </p:sp>
      <p:sp>
        <p:nvSpPr>
          <p:cNvPr id="182311" name="Oval 39"/>
          <p:cNvSpPr>
            <a:spLocks noChangeArrowheads="1"/>
          </p:cNvSpPr>
          <p:nvPr/>
        </p:nvSpPr>
        <p:spPr bwMode="auto">
          <a:xfrm>
            <a:off x="4313238" y="4878388"/>
            <a:ext cx="804862" cy="812800"/>
          </a:xfrm>
          <a:prstGeom prst="ellipse">
            <a:avLst/>
          </a:prstGeom>
          <a:solidFill>
            <a:srgbClr val="FFCCCC"/>
          </a:solidFill>
          <a:ln w="9525" algn="ctr">
            <a:solidFill>
              <a:srgbClr val="29292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>
                <a:solidFill>
                  <a:srgbClr val="FFCCCC"/>
                </a:solidFill>
              </a:rPr>
              <a:t>?</a:t>
            </a:r>
            <a:endParaRPr lang="ru-RU" sz="1600" b="1" dirty="0"/>
          </a:p>
        </p:txBody>
      </p:sp>
      <p:sp>
        <p:nvSpPr>
          <p:cNvPr id="182312" name="Text Box 40"/>
          <p:cNvSpPr txBox="1">
            <a:spLocks noChangeArrowheads="1"/>
          </p:cNvSpPr>
          <p:nvPr/>
        </p:nvSpPr>
        <p:spPr bwMode="auto">
          <a:xfrm>
            <a:off x="4643438" y="5229225"/>
            <a:ext cx="3603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/>
              <a:t>?</a:t>
            </a:r>
          </a:p>
        </p:txBody>
      </p:sp>
      <p:sp>
        <p:nvSpPr>
          <p:cNvPr id="182313" name="Line 41"/>
          <p:cNvSpPr>
            <a:spLocks noChangeShapeType="1"/>
          </p:cNvSpPr>
          <p:nvPr/>
        </p:nvSpPr>
        <p:spPr bwMode="auto">
          <a:xfrm>
            <a:off x="6156325" y="4292600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2314" name="Line 42"/>
          <p:cNvSpPr>
            <a:spLocks noChangeShapeType="1"/>
          </p:cNvSpPr>
          <p:nvPr/>
        </p:nvSpPr>
        <p:spPr bwMode="auto">
          <a:xfrm>
            <a:off x="6300788" y="429260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2315" name="Oval 43"/>
          <p:cNvSpPr>
            <a:spLocks noChangeArrowheads="1"/>
          </p:cNvSpPr>
          <p:nvPr/>
        </p:nvSpPr>
        <p:spPr bwMode="auto">
          <a:xfrm>
            <a:off x="6084888" y="5157788"/>
            <a:ext cx="431800" cy="431800"/>
          </a:xfrm>
          <a:prstGeom prst="ellipse">
            <a:avLst/>
          </a:prstGeom>
          <a:noFill/>
          <a:ln w="9525" algn="ctr">
            <a:solidFill>
              <a:srgbClr val="292929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2316" name="Line 44"/>
          <p:cNvSpPr>
            <a:spLocks noChangeShapeType="1"/>
          </p:cNvSpPr>
          <p:nvPr/>
        </p:nvSpPr>
        <p:spPr bwMode="auto">
          <a:xfrm>
            <a:off x="6300788" y="4292600"/>
            <a:ext cx="366712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2317" name="Text Box 45"/>
          <p:cNvSpPr txBox="1">
            <a:spLocks noChangeArrowheads="1"/>
          </p:cNvSpPr>
          <p:nvPr/>
        </p:nvSpPr>
        <p:spPr bwMode="auto">
          <a:xfrm>
            <a:off x="6646863" y="5000625"/>
            <a:ext cx="2873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/>
              <a:t>?</a:t>
            </a:r>
          </a:p>
        </p:txBody>
      </p:sp>
      <p:sp>
        <p:nvSpPr>
          <p:cNvPr id="182318" name="Rectangle 46" descr="Циновка"/>
          <p:cNvSpPr>
            <a:spLocks noChangeArrowheads="1"/>
          </p:cNvSpPr>
          <p:nvPr/>
        </p:nvSpPr>
        <p:spPr bwMode="auto">
          <a:xfrm rot="3163097">
            <a:off x="7848600" y="3895725"/>
            <a:ext cx="71438" cy="1296988"/>
          </a:xfrm>
          <a:prstGeom prst="rect">
            <a:avLst/>
          </a:prstGeom>
          <a:blipFill dpi="0" rotWithShape="1">
            <a:blip r:embed="rId6" cstate="print"/>
            <a:srcRect/>
            <a:tile tx="0" ty="0" sx="100000" sy="100000" flip="none" algn="tl"/>
          </a:blipFill>
          <a:ln w="9525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2319" name="Rectangle 47"/>
          <p:cNvSpPr>
            <a:spLocks noChangeArrowheads="1"/>
          </p:cNvSpPr>
          <p:nvPr/>
        </p:nvSpPr>
        <p:spPr bwMode="auto">
          <a:xfrm>
            <a:off x="1835150" y="6021388"/>
            <a:ext cx="358775" cy="2873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/>
              <a:t>1.</a:t>
            </a:r>
          </a:p>
        </p:txBody>
      </p:sp>
      <p:sp>
        <p:nvSpPr>
          <p:cNvPr id="182320" name="Rectangle 48"/>
          <p:cNvSpPr>
            <a:spLocks noChangeArrowheads="1"/>
          </p:cNvSpPr>
          <p:nvPr/>
        </p:nvSpPr>
        <p:spPr bwMode="auto">
          <a:xfrm>
            <a:off x="4137025" y="6021388"/>
            <a:ext cx="358775" cy="2873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/>
              <a:t>2.</a:t>
            </a:r>
          </a:p>
        </p:txBody>
      </p:sp>
      <p:sp>
        <p:nvSpPr>
          <p:cNvPr id="182321" name="Rectangle 49"/>
          <p:cNvSpPr>
            <a:spLocks noChangeArrowheads="1"/>
          </p:cNvSpPr>
          <p:nvPr/>
        </p:nvSpPr>
        <p:spPr bwMode="auto">
          <a:xfrm>
            <a:off x="6443663" y="6021388"/>
            <a:ext cx="358775" cy="2873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/>
              <a:t>3.</a:t>
            </a:r>
          </a:p>
        </p:txBody>
      </p:sp>
      <p:sp>
        <p:nvSpPr>
          <p:cNvPr id="182322" name="Rectangle 50"/>
          <p:cNvSpPr>
            <a:spLocks noChangeArrowheads="1"/>
          </p:cNvSpPr>
          <p:nvPr/>
        </p:nvSpPr>
        <p:spPr bwMode="auto">
          <a:xfrm>
            <a:off x="900113" y="5402263"/>
            <a:ext cx="201612" cy="474662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5795963" y="1700213"/>
            <a:ext cx="474662" cy="433387"/>
            <a:chOff x="3651" y="1071"/>
            <a:chExt cx="299" cy="273"/>
          </a:xfrm>
        </p:grpSpPr>
        <p:sp>
          <p:nvSpPr>
            <p:cNvPr id="182324" name="Oval 52"/>
            <p:cNvSpPr>
              <a:spLocks noChangeArrowheads="1"/>
            </p:cNvSpPr>
            <p:nvPr/>
          </p:nvSpPr>
          <p:spPr bwMode="auto">
            <a:xfrm>
              <a:off x="3651" y="1071"/>
              <a:ext cx="299" cy="273"/>
            </a:xfrm>
            <a:prstGeom prst="ellipse">
              <a:avLst/>
            </a:prstGeom>
            <a:solidFill>
              <a:srgbClr val="CCFFCC"/>
            </a:solidFill>
            <a:ln w="9525" algn="ctr">
              <a:solidFill>
                <a:srgbClr val="29292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82325" name="Text Box 53"/>
            <p:cNvSpPr txBox="1">
              <a:spLocks noChangeArrowheads="1"/>
            </p:cNvSpPr>
            <p:nvPr/>
          </p:nvSpPr>
          <p:spPr bwMode="auto">
            <a:xfrm>
              <a:off x="3740" y="1099"/>
              <a:ext cx="136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600" b="1" dirty="0"/>
                <a:t>+</a:t>
              </a:r>
            </a:p>
          </p:txBody>
        </p:sp>
      </p:grpSp>
      <p:grpSp>
        <p:nvGrpSpPr>
          <p:cNvPr id="3" name="Group 54"/>
          <p:cNvGrpSpPr>
            <a:grpSpLocks/>
          </p:cNvGrpSpPr>
          <p:nvPr/>
        </p:nvGrpSpPr>
        <p:grpSpPr bwMode="auto">
          <a:xfrm rot="443264">
            <a:off x="1908175" y="981075"/>
            <a:ext cx="1368425" cy="366713"/>
            <a:chOff x="975" y="572"/>
            <a:chExt cx="862" cy="231"/>
          </a:xfrm>
        </p:grpSpPr>
        <p:sp>
          <p:nvSpPr>
            <p:cNvPr id="182327" name="Rectangle 55"/>
            <p:cNvSpPr>
              <a:spLocks noChangeArrowheads="1"/>
            </p:cNvSpPr>
            <p:nvPr/>
          </p:nvSpPr>
          <p:spPr bwMode="auto">
            <a:xfrm rot="3163097">
              <a:off x="1406" y="323"/>
              <a:ext cx="45" cy="817"/>
            </a:xfrm>
            <a:prstGeom prst="rect">
              <a:avLst/>
            </a:prstGeom>
            <a:solidFill>
              <a:srgbClr val="663300"/>
            </a:solidFill>
            <a:ln w="9525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82328" name="Text Box 56"/>
            <p:cNvSpPr txBox="1">
              <a:spLocks noChangeArrowheads="1"/>
            </p:cNvSpPr>
            <p:nvPr/>
          </p:nvSpPr>
          <p:spPr bwMode="auto">
            <a:xfrm rot="-2211914">
              <a:off x="975" y="572"/>
              <a:ext cx="81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dirty="0"/>
                <a:t>-   -   -   -</a:t>
              </a:r>
            </a:p>
          </p:txBody>
        </p:sp>
      </p:grpSp>
      <p:sp>
        <p:nvSpPr>
          <p:cNvPr id="182329" name="Text Box 57"/>
          <p:cNvSpPr txBox="1">
            <a:spLocks noChangeArrowheads="1"/>
          </p:cNvSpPr>
          <p:nvPr/>
        </p:nvSpPr>
        <p:spPr bwMode="auto">
          <a:xfrm rot="-2200461">
            <a:off x="1476375" y="4868863"/>
            <a:ext cx="12954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/>
              <a:t>+   +   +   +</a:t>
            </a:r>
          </a:p>
        </p:txBody>
      </p:sp>
      <p:sp>
        <p:nvSpPr>
          <p:cNvPr id="182330" name="Text Box 58"/>
          <p:cNvSpPr txBox="1">
            <a:spLocks noChangeArrowheads="1"/>
          </p:cNvSpPr>
          <p:nvPr/>
        </p:nvSpPr>
        <p:spPr bwMode="auto">
          <a:xfrm rot="-2170826">
            <a:off x="7235825" y="4292600"/>
            <a:ext cx="10810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-   -   -   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33 0.06591 C -0.0625 0.07007 -0.054 0.06475 -0.06094 0.07423 C -0.06407 0.0784 -0.06632 0.07863 -0.07032 0.08025 C -0.07535 0.08487 -0.08091 0.08903 -0.08559 0.09458 " pathEditMode="relative" ptsTypes="fffA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07407E-6 L -0.02361 -4.07407E-6 " pathEditMode="relative" ptsTypes="AA">
                                      <p:cBhvr>
                                        <p:cTn id="17" dur="2000" fill="hold"/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6.2963E-6 L 0.03941 -0.03149 " pathEditMode="relative" ptsTypes="AA">
                                      <p:cBhvr>
                                        <p:cTn id="21" dur="2000" fill="hold"/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04 0.05787 L -0.07118 0.0729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82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94 0.01203 C -0.0243 0.00208 -0.0375 -0.00763 -0.04166 -0.0104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22222E-6 L 0.04983 -0.0071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82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6 L -0.02361 -0.04213 " pathEditMode="relative" ptsTypes="AA">
                                      <p:cBhvr>
                                        <p:cTn id="44" dur="2000" fill="hold"/>
                                        <p:tgtEl>
                                          <p:spTgt spid="1823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023 L 0.04722 -0.02083 " pathEditMode="relative" ptsTypes="AA">
                                      <p:cBhvr>
                                        <p:cTn id="48" dur="2000" fill="hold"/>
                                        <p:tgtEl>
                                          <p:spTgt spid="182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animBg="1"/>
      <p:bldP spid="182281" grpId="0" animBg="1"/>
      <p:bldP spid="182284" grpId="0" animBg="1"/>
      <p:bldP spid="182295" grpId="0" animBg="1"/>
      <p:bldP spid="182301" grpId="0" animBg="1"/>
      <p:bldP spid="182305" grpId="0" animBg="1"/>
      <p:bldP spid="1823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b="1" dirty="0" smtClean="0"/>
              <a:t>Проверь себя!</a:t>
            </a:r>
            <a:endParaRPr lang="ru-RU" sz="4000" b="1" dirty="0"/>
          </a:p>
        </p:txBody>
      </p:sp>
      <p:sp>
        <p:nvSpPr>
          <p:cNvPr id="30723" name="Содержимое 4"/>
          <p:cNvSpPr>
            <a:spLocks noGrp="1"/>
          </p:cNvSpPr>
          <p:nvPr>
            <p:ph sz="quarter" idx="1"/>
          </p:nvPr>
        </p:nvSpPr>
        <p:spPr>
          <a:xfrm>
            <a:off x="1357313" y="1643063"/>
            <a:ext cx="7499350" cy="4800600"/>
          </a:xfrm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ru-RU" dirty="0" smtClean="0"/>
              <a:t>Пробковые шарики, подвешенные на нитях, заряжены. Какого знака заряды на шариках?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57438" y="3286125"/>
            <a:ext cx="500062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875" y="3286125"/>
            <a:ext cx="500063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9" name="Прямая соединительная линия 8"/>
          <p:cNvCxnSpPr>
            <a:stCxn id="6" idx="2"/>
          </p:cNvCxnSpPr>
          <p:nvPr/>
        </p:nvCxnSpPr>
        <p:spPr>
          <a:xfrm rot="5400000">
            <a:off x="2017713" y="3554413"/>
            <a:ext cx="785812" cy="392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7" idx="2"/>
          </p:cNvCxnSpPr>
          <p:nvPr/>
        </p:nvCxnSpPr>
        <p:spPr>
          <a:xfrm rot="5400000">
            <a:off x="3267870" y="3590131"/>
            <a:ext cx="785812" cy="320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2071688" y="4071938"/>
            <a:ext cx="357187" cy="357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3286125" y="4071938"/>
            <a:ext cx="357188" cy="357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2571750" y="4357688"/>
            <a:ext cx="571500" cy="5715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857500" y="4929188"/>
            <a:ext cx="46038" cy="5715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 flipV="1">
            <a:off x="2571750" y="5429250"/>
            <a:ext cx="571500" cy="16351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2713832" y="4644231"/>
            <a:ext cx="285750" cy="15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714625" y="4643438"/>
            <a:ext cx="285750" cy="15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735" name="TextBox 28"/>
          <p:cNvSpPr txBox="1">
            <a:spLocks noChangeArrowheads="1"/>
          </p:cNvSpPr>
          <p:nvPr/>
        </p:nvSpPr>
        <p:spPr bwMode="auto">
          <a:xfrm>
            <a:off x="1857375" y="4429125"/>
            <a:ext cx="409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30736" name="TextBox 29"/>
          <p:cNvSpPr txBox="1">
            <a:spLocks noChangeArrowheads="1"/>
          </p:cNvSpPr>
          <p:nvPr/>
        </p:nvSpPr>
        <p:spPr bwMode="auto">
          <a:xfrm>
            <a:off x="3571875" y="4429125"/>
            <a:ext cx="336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Б</a:t>
            </a:r>
          </a:p>
        </p:txBody>
      </p:sp>
      <p:sp>
        <p:nvSpPr>
          <p:cNvPr id="30737" name="TextBox 30"/>
          <p:cNvSpPr txBox="1">
            <a:spLocks noChangeArrowheads="1"/>
          </p:cNvSpPr>
          <p:nvPr/>
        </p:nvSpPr>
        <p:spPr bwMode="auto">
          <a:xfrm>
            <a:off x="5143500" y="3500438"/>
            <a:ext cx="23050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dirty="0">
                <a:hlinkClick r:id="rId3" action="ppaction://hlinksldjump"/>
              </a:rPr>
              <a:t>На А  +, </a:t>
            </a:r>
            <a:r>
              <a:rPr lang="ru-RU" dirty="0" err="1">
                <a:hlinkClick r:id="rId3" action="ppaction://hlinksldjump"/>
              </a:rPr>
              <a:t>а</a:t>
            </a:r>
            <a:r>
              <a:rPr lang="ru-RU" dirty="0">
                <a:hlinkClick r:id="rId3" action="ppaction://hlinksldjump"/>
              </a:rPr>
              <a:t> на Б -.</a:t>
            </a:r>
            <a:endParaRPr lang="ru-RU" dirty="0"/>
          </a:p>
          <a:p>
            <a:pPr marL="342900" indent="-342900">
              <a:buFontTx/>
              <a:buAutoNum type="arabicPeriod"/>
            </a:pPr>
            <a:r>
              <a:rPr lang="ru-RU" dirty="0">
                <a:hlinkClick r:id="rId4" action="ppaction://hlinksldjump"/>
              </a:rPr>
              <a:t>На А -, </a:t>
            </a:r>
            <a:r>
              <a:rPr lang="ru-RU" dirty="0" err="1">
                <a:hlinkClick r:id="rId4" action="ppaction://hlinksldjump"/>
              </a:rPr>
              <a:t>а</a:t>
            </a:r>
            <a:r>
              <a:rPr lang="ru-RU" dirty="0">
                <a:hlinkClick r:id="rId4" action="ppaction://hlinksldjump"/>
              </a:rPr>
              <a:t> на Б +.</a:t>
            </a:r>
            <a:endParaRPr lang="ru-RU" dirty="0"/>
          </a:p>
          <a:p>
            <a:pPr marL="342900" indent="-342900">
              <a:buFontTx/>
              <a:buAutoNum type="arabicPeriod"/>
            </a:pPr>
            <a:r>
              <a:rPr lang="ru-RU" dirty="0">
                <a:hlinkClick r:id="rId4" action="ppaction://hlinksldjump"/>
              </a:rPr>
              <a:t>На А + и на Б +.</a:t>
            </a:r>
            <a:endParaRPr lang="ru-RU" dirty="0"/>
          </a:p>
          <a:p>
            <a:pPr marL="342900" indent="-342900">
              <a:buFontTx/>
              <a:buAutoNum type="arabicPeriod"/>
            </a:pPr>
            <a:r>
              <a:rPr lang="ru-RU" dirty="0">
                <a:hlinkClick r:id="rId4" action="ppaction://hlinksldjump"/>
              </a:rPr>
              <a:t>На А - и на Б -.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49935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b="1" dirty="0" smtClean="0"/>
              <a:t>Какой знак заряда на шариках?</a:t>
            </a:r>
            <a:endParaRPr lang="ru-RU" sz="3200" b="1" dirty="0"/>
          </a:p>
        </p:txBody>
      </p:sp>
      <p:sp>
        <p:nvSpPr>
          <p:cNvPr id="33795" name="Содержимое 26"/>
          <p:cNvSpPr>
            <a:spLocks noGrp="1"/>
          </p:cNvSpPr>
          <p:nvPr>
            <p:ph sz="quarter" idx="1"/>
          </p:nvPr>
        </p:nvSpPr>
        <p:spPr>
          <a:xfrm>
            <a:off x="928662" y="1500174"/>
            <a:ext cx="3657600" cy="4664075"/>
          </a:xfrm>
          <a:solidFill>
            <a:srgbClr val="92D050"/>
          </a:solidFill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3808" name="Содержимое 28"/>
          <p:cNvSpPr>
            <a:spLocks noGrp="1"/>
          </p:cNvSpPr>
          <p:nvPr>
            <p:ph sz="quarter" idx="2"/>
          </p:nvPr>
        </p:nvSpPr>
        <p:spPr>
          <a:xfrm>
            <a:off x="5276850" y="1524000"/>
            <a:ext cx="2916238" cy="2046288"/>
          </a:xfrm>
          <a:solidFill>
            <a:srgbClr val="92D050"/>
          </a:solidFill>
        </p:spPr>
        <p:txBody>
          <a:bodyPr wrap="none">
            <a:spAutoFit/>
          </a:bodyPr>
          <a:lstStyle/>
          <a:p>
            <a:pPr marL="342900" indent="-342900" eaLnBrk="1" hangingPunct="1">
              <a:buFont typeface="Wingdings 2" pitchFamily="18" charset="2"/>
              <a:buAutoNum type="arabicPeriod"/>
            </a:pPr>
            <a:r>
              <a:rPr lang="ru-RU" dirty="0" smtClean="0">
                <a:hlinkClick r:id="" action="ppaction://noaction"/>
              </a:rPr>
              <a:t>На А  +, </a:t>
            </a:r>
            <a:r>
              <a:rPr lang="ru-RU" dirty="0" err="1" smtClean="0">
                <a:hlinkClick r:id="" action="ppaction://noaction"/>
              </a:rPr>
              <a:t>а</a:t>
            </a:r>
            <a:r>
              <a:rPr lang="ru-RU" dirty="0" smtClean="0">
                <a:hlinkClick r:id="" action="ppaction://noaction"/>
              </a:rPr>
              <a:t> на Б -.</a:t>
            </a:r>
            <a:endParaRPr lang="ru-RU" dirty="0" smtClean="0"/>
          </a:p>
          <a:p>
            <a:pPr marL="342900" indent="-342900" eaLnBrk="1" hangingPunct="1">
              <a:buFont typeface="Wingdings 2" pitchFamily="18" charset="2"/>
              <a:buAutoNum type="arabicPeriod"/>
            </a:pPr>
            <a:r>
              <a:rPr lang="ru-RU" dirty="0" smtClean="0">
                <a:hlinkClick r:id="" action="ppaction://noaction"/>
              </a:rPr>
              <a:t>На А -, </a:t>
            </a:r>
            <a:r>
              <a:rPr lang="ru-RU" dirty="0" err="1" smtClean="0">
                <a:hlinkClick r:id="" action="ppaction://noaction"/>
              </a:rPr>
              <a:t>а</a:t>
            </a:r>
            <a:r>
              <a:rPr lang="ru-RU" dirty="0" smtClean="0">
                <a:hlinkClick r:id="" action="ppaction://noaction"/>
              </a:rPr>
              <a:t> на Б +.</a:t>
            </a:r>
            <a:endParaRPr lang="ru-RU" dirty="0" smtClean="0"/>
          </a:p>
          <a:p>
            <a:pPr marL="342900" indent="-342900" eaLnBrk="1" hangingPunct="1">
              <a:buFont typeface="Wingdings 2" pitchFamily="18" charset="2"/>
              <a:buAutoNum type="arabicPeriod"/>
            </a:pPr>
            <a:r>
              <a:rPr lang="ru-RU" dirty="0" smtClean="0">
                <a:hlinkClick r:id="" action="ppaction://noaction"/>
              </a:rPr>
              <a:t>На А + и на Б +.</a:t>
            </a:r>
            <a:endParaRPr lang="ru-RU" dirty="0" smtClean="0"/>
          </a:p>
          <a:p>
            <a:pPr marL="342900" indent="-342900" eaLnBrk="1" hangingPunct="1">
              <a:buFont typeface="Wingdings 2" pitchFamily="18" charset="2"/>
              <a:buAutoNum type="arabicPeriod"/>
            </a:pPr>
            <a:r>
              <a:rPr lang="ru-RU" dirty="0" smtClean="0">
                <a:hlinkClick r:id="rId3" action="ppaction://hlinksldjump"/>
              </a:rPr>
              <a:t>На А - и на Б -.</a:t>
            </a: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75" y="2500313"/>
            <a:ext cx="500063" cy="4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57500" y="2500313"/>
            <a:ext cx="500063" cy="4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1481932" y="2732881"/>
            <a:ext cx="857250" cy="392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7" idx="0"/>
            <a:endCxn id="15" idx="0"/>
          </p:cNvCxnSpPr>
          <p:nvPr/>
        </p:nvCxnSpPr>
        <p:spPr>
          <a:xfrm rot="16200000" flipH="1">
            <a:off x="2874963" y="2732088"/>
            <a:ext cx="857250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1500188" y="3357563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357563" y="3357563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214563" y="3429000"/>
            <a:ext cx="914400" cy="914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643188" y="4357688"/>
            <a:ext cx="71437" cy="7143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214563" y="5072063"/>
            <a:ext cx="857250" cy="714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1" name="Прямая соединительная линия 20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46325" y="3790950"/>
            <a:ext cx="652463" cy="184150"/>
          </a:xfrm>
          <a:prstGeom prst="rect">
            <a:avLst/>
          </a:prstGeom>
          <a:noFill/>
        </p:spPr>
      </p:pic>
      <p:sp>
        <p:nvSpPr>
          <p:cNvPr id="33806" name="TextBox 22"/>
          <p:cNvSpPr txBox="1">
            <a:spLocks noChangeArrowheads="1"/>
          </p:cNvSpPr>
          <p:nvPr/>
        </p:nvSpPr>
        <p:spPr bwMode="auto">
          <a:xfrm>
            <a:off x="1285875" y="3643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33807" name="TextBox 24"/>
          <p:cNvSpPr txBox="1">
            <a:spLocks noChangeArrowheads="1"/>
          </p:cNvSpPr>
          <p:nvPr/>
        </p:nvSpPr>
        <p:spPr bwMode="auto">
          <a:xfrm>
            <a:off x="3571875" y="3643313"/>
            <a:ext cx="336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Содержимое 7" descr="sm_pic041127.jpg"/>
          <p:cNvPicPr>
            <a:picLocks noGrp="1" noChangeAspect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785938" y="1773238"/>
            <a:ext cx="5429250" cy="4071937"/>
          </a:xfrm>
        </p:spPr>
      </p:pic>
      <p:sp>
        <p:nvSpPr>
          <p:cNvPr id="7" name="Прямоугольник 6"/>
          <p:cNvSpPr/>
          <p:nvPr/>
        </p:nvSpPr>
        <p:spPr>
          <a:xfrm>
            <a:off x="1285852" y="500042"/>
            <a:ext cx="6715172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МОЛОДЦЫ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!</a:t>
            </a:r>
          </a:p>
        </p:txBody>
      </p: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705</Words>
  <Application>Microsoft Office PowerPoint</Application>
  <PresentationFormat>Экран (4:3)</PresentationFormat>
  <Paragraphs>88</Paragraphs>
  <Slides>16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1_Тема Office</vt:lpstr>
      <vt:lpstr>Объяснение электризации тел.</vt:lpstr>
      <vt:lpstr>Ключевые слова:</vt:lpstr>
      <vt:lpstr>Инсерт.</vt:lpstr>
      <vt:lpstr>Слайд 4</vt:lpstr>
      <vt:lpstr>Повторим!</vt:lpstr>
      <vt:lpstr>Слайд 6</vt:lpstr>
      <vt:lpstr>Проверь себя!</vt:lpstr>
      <vt:lpstr>Какой знак заряда на шариках?</vt:lpstr>
      <vt:lpstr>Слайд 9</vt:lpstr>
      <vt:lpstr>Эксперемент-исследование.</vt:lpstr>
      <vt:lpstr> Здоровье сберегающие технологии. </vt:lpstr>
      <vt:lpstr>Работа с кейсами </vt:lpstr>
      <vt:lpstr>Кейс 1</vt:lpstr>
      <vt:lpstr>Кейс 2</vt:lpstr>
      <vt:lpstr>Кейс 3</vt:lpstr>
      <vt:lpstr>Составление синквейнов.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Объяснение электрических явлений.</dc:title>
  <dc:creator>КОМП</dc:creator>
  <cp:lastModifiedBy>КОМП</cp:lastModifiedBy>
  <cp:revision>16</cp:revision>
  <dcterms:created xsi:type="dcterms:W3CDTF">2011-12-01T10:25:32Z</dcterms:created>
  <dcterms:modified xsi:type="dcterms:W3CDTF">2012-02-04T15:52:55Z</dcterms:modified>
</cp:coreProperties>
</file>