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2" d="100"/>
          <a:sy n="102" d="100"/>
        </p:scale>
        <p:origin x="-2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9163DCD-9B89-42D2-BA2F-DF9240F43FD7}" type="datetimeFigureOut">
              <a:rPr lang="ru-RU" smtClean="0"/>
              <a:pPr/>
              <a:t>29.11.2009</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9A24F7F-C4AC-4F35-9D42-2F7CCFC83EE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9163DCD-9B89-42D2-BA2F-DF9240F43FD7}" type="datetimeFigureOut">
              <a:rPr lang="ru-RU" smtClean="0"/>
              <a:pPr/>
              <a:t>29.11.2009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9A24F7F-C4AC-4F35-9D42-2F7CCFC83EE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9163DCD-9B89-42D2-BA2F-DF9240F43FD7}" type="datetimeFigureOut">
              <a:rPr lang="ru-RU" smtClean="0"/>
              <a:pPr/>
              <a:t>29.11.2009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9A24F7F-C4AC-4F35-9D42-2F7CCFC83EE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9163DCD-9B89-42D2-BA2F-DF9240F43FD7}" type="datetimeFigureOut">
              <a:rPr lang="ru-RU" smtClean="0"/>
              <a:pPr/>
              <a:t>29.11.2009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9A24F7F-C4AC-4F35-9D42-2F7CCFC83EE2}"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9163DCD-9B89-42D2-BA2F-DF9240F43FD7}" type="datetimeFigureOut">
              <a:rPr lang="ru-RU" smtClean="0"/>
              <a:pPr/>
              <a:t>29.11.2009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9A24F7F-C4AC-4F35-9D42-2F7CCFC83EE2}"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9163DCD-9B89-42D2-BA2F-DF9240F43FD7}" type="datetimeFigureOut">
              <a:rPr lang="ru-RU" smtClean="0"/>
              <a:pPr/>
              <a:t>29.11.2009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9A24F7F-C4AC-4F35-9D42-2F7CCFC83EE2}"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9163DCD-9B89-42D2-BA2F-DF9240F43FD7}" type="datetimeFigureOut">
              <a:rPr lang="ru-RU" smtClean="0"/>
              <a:pPr/>
              <a:t>29.11.2009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9A24F7F-C4AC-4F35-9D42-2F7CCFC83EE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9163DCD-9B89-42D2-BA2F-DF9240F43FD7}" type="datetimeFigureOut">
              <a:rPr lang="ru-RU" smtClean="0"/>
              <a:pPr/>
              <a:t>29.11.2009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9A24F7F-C4AC-4F35-9D42-2F7CCFC83EE2}"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9163DCD-9B89-42D2-BA2F-DF9240F43FD7}" type="datetimeFigureOut">
              <a:rPr lang="ru-RU" smtClean="0"/>
              <a:pPr/>
              <a:t>29.11.2009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9A24F7F-C4AC-4F35-9D42-2F7CCFC83EE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9163DCD-9B89-42D2-BA2F-DF9240F43FD7}" type="datetimeFigureOut">
              <a:rPr lang="ru-RU" smtClean="0"/>
              <a:pPr/>
              <a:t>29.11.2009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9A24F7F-C4AC-4F35-9D42-2F7CCFC83EE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9163DCD-9B89-42D2-BA2F-DF9240F43FD7}" type="datetimeFigureOut">
              <a:rPr lang="ru-RU" smtClean="0"/>
              <a:pPr/>
              <a:t>29.11.2009</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9A24F7F-C4AC-4F35-9D42-2F7CCFC83EE2}"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9163DCD-9B89-42D2-BA2F-DF9240F43FD7}" type="datetimeFigureOut">
              <a:rPr lang="ru-RU" smtClean="0"/>
              <a:pPr/>
              <a:t>29.11.2009</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9A24F7F-C4AC-4F35-9D42-2F7CCFC83EE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428604"/>
            <a:ext cx="6715172" cy="829629"/>
          </a:xfrm>
          <a:effectLst>
            <a:glow rad="139700">
              <a:schemeClr val="accent2">
                <a:satMod val="175000"/>
                <a:alpha val="40000"/>
              </a:schemeClr>
            </a:glow>
            <a:outerShdw blurRad="95000" algn="tl" rotWithShape="0">
              <a:srgbClr val="000000">
                <a:alpha val="50000"/>
              </a:srgbClr>
            </a:outerShdw>
            <a:reflection blurRad="6350" stA="50000" endA="275" endPos="40000" dist="101600" dir="5400000" sy="-100000" algn="bl" rotWithShape="0"/>
          </a:effectLst>
        </p:spPr>
        <p:style>
          <a:lnRef idx="0">
            <a:schemeClr val="accent2"/>
          </a:lnRef>
          <a:fillRef idx="3">
            <a:schemeClr val="accent2"/>
          </a:fillRef>
          <a:effectRef idx="3">
            <a:schemeClr val="accent2"/>
          </a:effectRef>
          <a:fontRef idx="minor">
            <a:schemeClr val="lt1"/>
          </a:fontRef>
        </p:style>
        <p:txBody>
          <a:bodyPr/>
          <a:lstStyle/>
          <a:p>
            <a:pPr algn="ctr"/>
            <a:r>
              <a:rPr lang="ru-RU" dirty="0" smtClean="0"/>
              <a:t>Нефть</a:t>
            </a:r>
            <a:endParaRPr lang="ru-RU" dirty="0"/>
          </a:p>
        </p:txBody>
      </p:sp>
      <p:sp>
        <p:nvSpPr>
          <p:cNvPr id="3" name="Подзаголовок 2"/>
          <p:cNvSpPr>
            <a:spLocks noGrp="1"/>
          </p:cNvSpPr>
          <p:nvPr>
            <p:ph type="subTitle" idx="1"/>
          </p:nvPr>
        </p:nvSpPr>
        <p:spPr>
          <a:xfrm>
            <a:off x="357158" y="1857364"/>
            <a:ext cx="7772400" cy="35719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Что же такое нефть? Теплотехник ответит, что это прекрасное, высококалорийное топливо. Но химик возразит: нет!</a:t>
            </a:r>
          </a:p>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Нефть - это сложная смесь жидких углеводородов, в которых растворены газообразные и другие вещества.</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Рисунок 3" descr="oil_big.jpg"/>
          <p:cNvPicPr>
            <a:picLocks noChangeAspect="1"/>
          </p:cNvPicPr>
          <p:nvPr/>
        </p:nvPicPr>
        <p:blipFill>
          <a:blip r:embed="rId2"/>
          <a:stretch>
            <a:fillRect/>
          </a:stretch>
        </p:blipFill>
        <p:spPr>
          <a:xfrm>
            <a:off x="6643702" y="4429132"/>
            <a:ext cx="2071702" cy="20716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solidFill>
                  <a:schemeClr val="accent1">
                    <a:lumMod val="50000"/>
                  </a:schemeClr>
                </a:solidFill>
              </a:rPr>
              <a:t>Нефтехимикаты (пластмассы) </a:t>
            </a:r>
          </a:p>
          <a:p>
            <a:r>
              <a:rPr lang="ru-RU" dirty="0" smtClean="0">
                <a:solidFill>
                  <a:schemeClr val="accent1">
                    <a:lumMod val="50000"/>
                  </a:schemeClr>
                </a:solidFill>
              </a:rPr>
              <a:t>Асфальт </a:t>
            </a:r>
          </a:p>
          <a:p>
            <a:r>
              <a:rPr lang="ru-RU" dirty="0" smtClean="0">
                <a:solidFill>
                  <a:schemeClr val="accent1">
                    <a:lumMod val="50000"/>
                  </a:schemeClr>
                </a:solidFill>
              </a:rPr>
              <a:t>Дизельное топливо</a:t>
            </a:r>
          </a:p>
          <a:p>
            <a:r>
              <a:rPr lang="ru-RU" dirty="0" smtClean="0">
                <a:solidFill>
                  <a:schemeClr val="accent1">
                    <a:lumMod val="50000"/>
                  </a:schemeClr>
                </a:solidFill>
              </a:rPr>
              <a:t>Мазут</a:t>
            </a:r>
          </a:p>
          <a:p>
            <a:r>
              <a:rPr lang="ru-RU" dirty="0" smtClean="0">
                <a:solidFill>
                  <a:schemeClr val="accent1">
                    <a:lumMod val="50000"/>
                  </a:schemeClr>
                </a:solidFill>
              </a:rPr>
              <a:t>Бензин</a:t>
            </a:r>
          </a:p>
          <a:p>
            <a:r>
              <a:rPr lang="ru-RU" dirty="0" smtClean="0">
                <a:solidFill>
                  <a:schemeClr val="accent1">
                    <a:lumMod val="50000"/>
                  </a:schemeClr>
                </a:solidFill>
              </a:rPr>
              <a:t>Керосин</a:t>
            </a:r>
          </a:p>
          <a:p>
            <a:r>
              <a:rPr lang="ru-RU" dirty="0" smtClean="0">
                <a:solidFill>
                  <a:schemeClr val="accent1">
                    <a:lumMod val="50000"/>
                  </a:schemeClr>
                </a:solidFill>
              </a:rPr>
              <a:t>Нефтяные масла</a:t>
            </a:r>
          </a:p>
          <a:p>
            <a:r>
              <a:rPr lang="ru-RU" dirty="0" smtClean="0">
                <a:solidFill>
                  <a:schemeClr val="accent1">
                    <a:lumMod val="50000"/>
                  </a:schemeClr>
                </a:solidFill>
              </a:rPr>
              <a:t>Парафин</a:t>
            </a:r>
          </a:p>
          <a:p>
            <a:r>
              <a:rPr lang="ru-RU" dirty="0" smtClean="0">
                <a:solidFill>
                  <a:schemeClr val="accent1">
                    <a:lumMod val="50000"/>
                  </a:schemeClr>
                </a:solidFill>
              </a:rPr>
              <a:t>Дёготь</a:t>
            </a:r>
          </a:p>
        </p:txBody>
      </p:sp>
      <p:sp>
        <p:nvSpPr>
          <p:cNvPr id="3" name="Заголовок 2"/>
          <p:cNvSpPr>
            <a:spLocks noGrp="1"/>
          </p:cNvSpPr>
          <p:nvPr>
            <p:ph type="title"/>
          </p:nvPr>
        </p:nvSpPr>
        <p:spPr/>
        <p:txBody>
          <a:bodyPr>
            <a:noAutofit/>
          </a:bodyPr>
          <a:lstStyle/>
          <a:p>
            <a:r>
              <a:rPr lang="ru-RU" sz="3200" dirty="0" smtClean="0"/>
              <a:t>Основные продукты нефтепереработки </a:t>
            </a:r>
            <a:endParaRPr lang="ru-RU" sz="3200" dirty="0"/>
          </a:p>
        </p:txBody>
      </p:sp>
      <p:pic>
        <p:nvPicPr>
          <p:cNvPr id="4" name="Рисунок 3" descr="392_300_2253_oil392.jpg"/>
          <p:cNvPicPr>
            <a:picLocks noChangeAspect="1"/>
          </p:cNvPicPr>
          <p:nvPr/>
        </p:nvPicPr>
        <p:blipFill>
          <a:blip r:embed="rId2"/>
          <a:stretch>
            <a:fillRect/>
          </a:stretch>
        </p:blipFill>
        <p:spPr>
          <a:xfrm>
            <a:off x="6215074" y="4286256"/>
            <a:ext cx="2509842" cy="18573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Рисунок 4" descr="smazki.jpg"/>
          <p:cNvPicPr>
            <a:picLocks noChangeAspect="1"/>
          </p:cNvPicPr>
          <p:nvPr/>
        </p:nvPicPr>
        <p:blipFill>
          <a:blip r:embed="rId3"/>
          <a:stretch>
            <a:fillRect/>
          </a:stretch>
        </p:blipFill>
        <p:spPr>
          <a:xfrm>
            <a:off x="4000496" y="3643314"/>
            <a:ext cx="2333628" cy="24050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Рисунок 5" descr="4.jpg"/>
          <p:cNvPicPr>
            <a:picLocks noChangeAspect="1"/>
          </p:cNvPicPr>
          <p:nvPr/>
        </p:nvPicPr>
        <p:blipFill>
          <a:blip r:embed="rId4"/>
          <a:stretch>
            <a:fillRect/>
          </a:stretch>
        </p:blipFill>
        <p:spPr>
          <a:xfrm>
            <a:off x="5929322" y="1142984"/>
            <a:ext cx="2833693" cy="21764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Рисунок 6" descr="dizelnoe_toplivo_14955.jpg"/>
          <p:cNvPicPr>
            <a:picLocks noChangeAspect="1"/>
          </p:cNvPicPr>
          <p:nvPr/>
        </p:nvPicPr>
        <p:blipFill>
          <a:blip r:embed="rId5"/>
          <a:stretch>
            <a:fillRect/>
          </a:stretch>
        </p:blipFill>
        <p:spPr>
          <a:xfrm>
            <a:off x="4071934" y="2214554"/>
            <a:ext cx="2452688" cy="19288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Рисунок 8" descr="92528.gif"/>
          <p:cNvPicPr>
            <a:picLocks noChangeAspect="1"/>
          </p:cNvPicPr>
          <p:nvPr/>
        </p:nvPicPr>
        <p:blipFill>
          <a:blip r:embed="rId6"/>
          <a:stretch>
            <a:fillRect/>
          </a:stretch>
        </p:blipFill>
        <p:spPr>
          <a:xfrm>
            <a:off x="6429388" y="2643182"/>
            <a:ext cx="2519369" cy="21097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642910" y="2000240"/>
            <a:ext cx="8229600" cy="3643338"/>
          </a:xfrm>
        </p:spPr>
        <p:txBody>
          <a:bodyPr/>
          <a:lstStyle/>
          <a:p>
            <a:pPr>
              <a:buNone/>
            </a:pPr>
            <a:r>
              <a:rPr lang="ru-RU" sz="2400" b="1" dirty="0" smtClean="0">
                <a:ln w="19050">
                  <a:solidFill>
                    <a:schemeClr val="tx1">
                      <a:lumMod val="20000"/>
                      <a:lumOff val="80000"/>
                    </a:schemeClr>
                  </a:solidFill>
                  <a:prstDash val="solid"/>
                </a:ln>
                <a:solidFill>
                  <a:schemeClr val="bg2">
                    <a:lumMod val="10000"/>
                  </a:schemeClr>
                </a:solidFill>
                <a:effectLst>
                  <a:outerShdw blurRad="50000" dist="50800" dir="7500000" algn="tl">
                    <a:srgbClr val="000000">
                      <a:shade val="5000"/>
                      <a:alpha val="35000"/>
                    </a:srgbClr>
                  </a:outerShdw>
                </a:effectLst>
                <a:latin typeface="Arial Unicode MS" pitchFamily="34" charset="-128"/>
                <a:ea typeface="Arial Unicode MS" pitchFamily="34" charset="-128"/>
                <a:cs typeface="Arial Unicode MS" pitchFamily="34" charset="-128"/>
              </a:rPr>
              <a:t>     Залежи нефти находятся в недрах Земли на разной глубине, где нефть заполняет свободное пространство между некоторыми породами. Если она находится под давлением газов, то поднимается по скважине на поверхность Земли. По запасам нефти наша страна занимает одно из ведущих мест в мире</a:t>
            </a:r>
            <a:r>
              <a:rPr lang="ru-RU" b="1" dirty="0" smtClean="0">
                <a:ln w="19050">
                  <a:solidFill>
                    <a:schemeClr val="tx1">
                      <a:lumMod val="20000"/>
                      <a:lumOff val="80000"/>
                    </a:schemeClr>
                  </a:solidFill>
                  <a:prstDash val="solid"/>
                </a:ln>
                <a:solidFill>
                  <a:schemeClr val="bg2">
                    <a:lumMod val="10000"/>
                  </a:schemeClr>
                </a:solidFill>
                <a:effectLst>
                  <a:outerShdw blurRad="50000" dist="50800" dir="7500000" algn="tl">
                    <a:srgbClr val="000000">
                      <a:shade val="5000"/>
                      <a:alpha val="35000"/>
                    </a:srgbClr>
                  </a:outerShdw>
                </a:effectLst>
                <a:latin typeface="Arial Unicode MS" pitchFamily="34" charset="-128"/>
                <a:ea typeface="Arial Unicode MS" pitchFamily="34" charset="-128"/>
                <a:cs typeface="Arial Unicode MS" pitchFamily="34" charset="-128"/>
              </a:rPr>
              <a:t>.</a:t>
            </a:r>
            <a:endParaRPr lang="ru-RU" b="1" dirty="0">
              <a:ln w="19050">
                <a:solidFill>
                  <a:schemeClr val="tx1">
                    <a:lumMod val="20000"/>
                    <a:lumOff val="80000"/>
                  </a:schemeClr>
                </a:solidFill>
                <a:prstDash val="solid"/>
              </a:ln>
              <a:solidFill>
                <a:schemeClr val="bg2">
                  <a:lumMod val="10000"/>
                </a:schemeClr>
              </a:solidFill>
              <a:effectLst>
                <a:outerShdw blurRad="50000" dist="50800" dir="7500000" algn="tl">
                  <a:srgbClr val="000000">
                    <a:shade val="5000"/>
                    <a:alpha val="35000"/>
                  </a:srgbClr>
                </a:outerShdw>
              </a:effectLst>
              <a:latin typeface="Arial Unicode MS" pitchFamily="34" charset="-128"/>
              <a:ea typeface="Arial Unicode MS" pitchFamily="34" charset="-128"/>
              <a:cs typeface="Arial Unicode MS" pitchFamily="34" charset="-128"/>
            </a:endParaRPr>
          </a:p>
        </p:txBody>
      </p:sp>
      <p:sp>
        <p:nvSpPr>
          <p:cNvPr id="3" name="Заголовок 2"/>
          <p:cNvSpPr>
            <a:spLocks noGrp="1"/>
          </p:cNvSpPr>
          <p:nvPr>
            <p:ph type="title"/>
          </p:nvPr>
        </p:nvSpPr>
        <p:spPr/>
        <p:txBody>
          <a:bodyPr>
            <a:normAutofit/>
          </a:bodyPr>
          <a:lstStyle/>
          <a:p>
            <a:r>
              <a:rPr lang="ru-RU" dirty="0" smtClean="0"/>
              <a:t>Нахождение в природе</a:t>
            </a:r>
            <a:endParaRPr lang="ru-RU" dirty="0"/>
          </a:p>
        </p:txBody>
      </p:sp>
      <p:pic>
        <p:nvPicPr>
          <p:cNvPr id="4" name="Рисунок 3" descr="IMGR4.jpg"/>
          <p:cNvPicPr>
            <a:picLocks noChangeAspect="1"/>
          </p:cNvPicPr>
          <p:nvPr/>
        </p:nvPicPr>
        <p:blipFill>
          <a:blip r:embed="rId3"/>
          <a:stretch>
            <a:fillRect/>
          </a:stretch>
        </p:blipFill>
        <p:spPr>
          <a:xfrm>
            <a:off x="6786578" y="285728"/>
            <a:ext cx="2238379" cy="1571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descr="99954.jpg"/>
          <p:cNvPicPr>
            <a:picLocks noChangeAspect="1"/>
          </p:cNvPicPr>
          <p:nvPr/>
        </p:nvPicPr>
        <p:blipFill>
          <a:blip r:embed="rId4"/>
          <a:stretch>
            <a:fillRect/>
          </a:stretch>
        </p:blipFill>
        <p:spPr>
          <a:xfrm>
            <a:off x="142844" y="4429132"/>
            <a:ext cx="3000396" cy="186689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785794"/>
            <a:ext cx="8229600" cy="4525963"/>
          </a:xfrm>
        </p:spPr>
        <p:txBody>
          <a:bodyPr>
            <a:normAutofit/>
          </a:bodyPr>
          <a:lstStyle/>
          <a:p>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Нефть - это природная горючая маслянистая жидкость, которая состоит из смеси углеводородов самого разнообразного строения. </a:t>
            </a:r>
          </a:p>
          <a:p>
            <a:r>
              <a:rPr lang="ru-RU" sz="2000" dirty="0" smtClean="0">
                <a:solidFill>
                  <a:schemeClr val="tx1">
                    <a:lumMod val="50000"/>
                  </a:schemeClr>
                </a:solidFill>
              </a:rPr>
              <a:t>Их молекулы представляют собой и короткие цепи атомов углерода, и длинные, и нормальные, и разветвленные, и замкнутые в кольца, и многокольчатые. Кроме углеводородов нефть содержит небольшие количества кислородных и сернистых соединений и совсем немного азотистых. Нефть и горючий газ встречаются в земных недрах как вместе, так и раздельно. Нефть включает в себя большую и сложную группу жидких, газообразных и твердых углеводородов, т.е. соединения углерода и водорода, а также иных примесей</a:t>
            </a:r>
          </a:p>
          <a:p>
            <a:pPr>
              <a:buNone/>
            </a:pPr>
            <a:r>
              <a:rPr lang="ru-RU" sz="2000" b="1" cap="all" dirty="0" smtClean="0">
                <a:ln w="9000" cmpd="sng">
                  <a:solidFill>
                    <a:schemeClr val="bg1">
                      <a:lumMod val="75000"/>
                      <a:lumOff val="25000"/>
                    </a:schemeClr>
                  </a:solidFill>
                  <a:prstDash val="solid"/>
                </a:ln>
                <a:solidFill>
                  <a:schemeClr val="tx1">
                    <a:lumMod val="50000"/>
                  </a:schemeClr>
                </a:solidFill>
                <a:effectLst/>
              </a:rPr>
              <a:t>                                      </a:t>
            </a:r>
            <a:r>
              <a:rPr lang="ru-RU" sz="2000" dirty="0" smtClean="0">
                <a:solidFill>
                  <a:schemeClr val="tx1">
                    <a:lumMod val="50000"/>
                  </a:schemeClr>
                </a:solidFill>
              </a:rPr>
              <a:t>(азот, кислород и серу).</a:t>
            </a:r>
            <a:r>
              <a:rPr lang="ru-RU" sz="2000" b="1" cap="all" dirty="0" smtClean="0">
                <a:ln w="9000" cmpd="sng">
                  <a:solidFill>
                    <a:schemeClr val="bg1">
                      <a:lumMod val="75000"/>
                      <a:lumOff val="25000"/>
                    </a:schemeClr>
                  </a:solidFill>
                  <a:prstDash val="solid"/>
                </a:ln>
                <a:solidFill>
                  <a:schemeClr val="tx1">
                    <a:lumMod val="50000"/>
                  </a:schemeClr>
                </a:solidFill>
                <a:effectLst/>
              </a:rPr>
              <a:t>             </a:t>
            </a:r>
            <a:endParaRPr lang="ru-RU" sz="2000" b="1" cap="all" dirty="0">
              <a:ln w="9000" cmpd="sng">
                <a:solidFill>
                  <a:schemeClr val="bg1">
                    <a:lumMod val="75000"/>
                    <a:lumOff val="25000"/>
                  </a:schemeClr>
                </a:solidFill>
                <a:prstDash val="solid"/>
              </a:ln>
              <a:solidFill>
                <a:schemeClr val="tx1">
                  <a:lumMod val="50000"/>
                </a:schemeClr>
              </a:solidFill>
              <a:effectLst/>
            </a:endParaRPr>
          </a:p>
        </p:txBody>
      </p:sp>
      <p:sp>
        <p:nvSpPr>
          <p:cNvPr id="3" name="Заголовок 2"/>
          <p:cNvSpPr>
            <a:spLocks noGrp="1"/>
          </p:cNvSpPr>
          <p:nvPr>
            <p:ph type="title"/>
          </p:nvPr>
        </p:nvSpPr>
        <p:spPr>
          <a:xfrm>
            <a:off x="0" y="0"/>
            <a:ext cx="1785918" cy="500042"/>
          </a:xfrm>
        </p:spPr>
        <p:txBody>
          <a:bodyPr>
            <a:noAutofit/>
          </a:bodyPr>
          <a:lstStyle/>
          <a:p>
            <a:r>
              <a:rPr lang="ru-RU" sz="2800" dirty="0" smtClean="0">
                <a:solidFill>
                  <a:schemeClr val="bg1">
                    <a:lumMod val="50000"/>
                    <a:lumOff val="50000"/>
                  </a:schemeClr>
                </a:solidFill>
              </a:rPr>
              <a:t>нефть</a:t>
            </a:r>
            <a:endParaRPr lang="ru-RU" sz="2800" dirty="0">
              <a:solidFill>
                <a:schemeClr val="bg1">
                  <a:lumMod val="50000"/>
                  <a:lumOff val="50000"/>
                </a:schemeClr>
              </a:solidFill>
            </a:endParaRPr>
          </a:p>
        </p:txBody>
      </p:sp>
      <p:pic>
        <p:nvPicPr>
          <p:cNvPr id="4" name="Рисунок 3" descr="news-RM2lmX6EqO.jpg"/>
          <p:cNvPicPr>
            <a:picLocks noChangeAspect="1"/>
          </p:cNvPicPr>
          <p:nvPr/>
        </p:nvPicPr>
        <p:blipFill>
          <a:blip r:embed="rId2"/>
          <a:stretch>
            <a:fillRect/>
          </a:stretch>
        </p:blipFill>
        <p:spPr>
          <a:xfrm>
            <a:off x="5786446" y="4429132"/>
            <a:ext cx="2357454" cy="18716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1285860"/>
            <a:ext cx="8229600" cy="4525963"/>
          </a:xfrm>
        </p:spPr>
        <p:txBody>
          <a:bodyPr>
            <a:normAutofit/>
          </a:bodyPr>
          <a:lstStyle/>
          <a:p>
            <a:pPr>
              <a:buNone/>
            </a:pPr>
            <a:r>
              <a:rPr lang="ru-RU" sz="2400" dirty="0" smtClean="0"/>
              <a:t>        </a:t>
            </a:r>
            <a:r>
              <a:rPr lang="ru-RU" sz="2400" dirty="0" smtClean="0">
                <a:solidFill>
                  <a:schemeClr val="tx1">
                    <a:lumMod val="50000"/>
                  </a:schemeClr>
                </a:solidFill>
              </a:rPr>
              <a:t>Нефть – маслянистая жидкость от светло-бурого до черного цвета с характерным запахом. Она немного легче воды и практически в ней не растворяется. Так как нефть – смесь различных углеводородов, то у нее нет определенной температуры кипения (обычно выше 280С). Нефть сильно варьирует по цвету (от светло-коричневой, почти бесцветной, до темно-бурой, почти черной) и по плотности (от легкой 0,65-0,70 г/см3, до тяжелой 0,98-1,05 г/см3).</a:t>
            </a:r>
            <a:endParaRPr lang="ru-RU" sz="2400" dirty="0">
              <a:solidFill>
                <a:schemeClr val="tx1">
                  <a:lumMod val="50000"/>
                </a:schemeClr>
              </a:solidFill>
            </a:endParaRPr>
          </a:p>
        </p:txBody>
      </p:sp>
      <p:sp>
        <p:nvSpPr>
          <p:cNvPr id="3" name="Заголовок 2"/>
          <p:cNvSpPr>
            <a:spLocks noGrp="1"/>
          </p:cNvSpPr>
          <p:nvPr>
            <p:ph type="title"/>
          </p:nvPr>
        </p:nvSpPr>
        <p:spPr/>
        <p:txBody>
          <a:bodyPr>
            <a:normAutofit/>
          </a:bodyPr>
          <a:lstStyle/>
          <a:p>
            <a:r>
              <a:rPr lang="ru-RU" dirty="0" smtClean="0"/>
              <a:t>Физические свойства</a:t>
            </a:r>
            <a:endParaRPr lang="ru-RU" dirty="0"/>
          </a:p>
        </p:txBody>
      </p:sp>
      <p:pic>
        <p:nvPicPr>
          <p:cNvPr id="5" name="Рисунок 4" descr="sheben_otsev_bitum1.jpg"/>
          <p:cNvPicPr>
            <a:picLocks noChangeAspect="1"/>
          </p:cNvPicPr>
          <p:nvPr/>
        </p:nvPicPr>
        <p:blipFill>
          <a:blip r:embed="rId2"/>
          <a:stretch>
            <a:fillRect/>
          </a:stretch>
        </p:blipFill>
        <p:spPr>
          <a:xfrm>
            <a:off x="6357950" y="4357694"/>
            <a:ext cx="2214578" cy="17145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Рисунок 5" descr="picture.jpg"/>
          <p:cNvPicPr>
            <a:picLocks noChangeAspect="1"/>
          </p:cNvPicPr>
          <p:nvPr/>
        </p:nvPicPr>
        <p:blipFill>
          <a:blip r:embed="rId3"/>
          <a:stretch>
            <a:fillRect/>
          </a:stretch>
        </p:blipFill>
        <p:spPr>
          <a:xfrm>
            <a:off x="142844" y="4714884"/>
            <a:ext cx="1928826" cy="183165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142984"/>
            <a:ext cx="8229600" cy="4525963"/>
          </a:xfrm>
        </p:spPr>
        <p:txBody>
          <a:bodyPr>
            <a:normAutofit fontScale="92500" lnSpcReduction="10000"/>
          </a:bodyPr>
          <a:lstStyle/>
          <a:p>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Братья Дубинины впервые создали устройство для перегонки нефти. С 1823 г. Дубинины стали вывозить фотоген (керосин) многими тысячами пудов из Моздока внутрь России. Завод Дубининых был очень прост: котел в печке, из котла идет труба через бочку с водой в пустую бочку. Бочка с водой - холодильник, пустая - приемник для керосина.</a:t>
            </a:r>
          </a:p>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Америке впервые опыты по перегонке нефти осуществил в 1833 г. Силлиман.</a:t>
            </a:r>
            <a:br>
              <a:rPr lang="ru-RU"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 современном заводе вместо котла устраивается ложная трубчатая печь. Вместо трубки для конденсации и разделения паров сооружаются огромные ректификационные колон А для приёма продуктов                                         </a:t>
            </a:r>
          </a:p>
          <a:p>
            <a:pPr>
              <a:buNone/>
            </a:pPr>
            <a:r>
              <a:rPr lang="ru-RU"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перегонки выстраиваются целые </a:t>
            </a:r>
          </a:p>
          <a:p>
            <a:pPr>
              <a:buNone/>
            </a:pPr>
            <a:r>
              <a:rPr lang="ru-RU"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городки резервуаров. </a:t>
            </a:r>
            <a:r>
              <a:rPr lang="ru-RU" dirty="0" smtClean="0"/>
              <a:t/>
            </a:r>
            <a:br>
              <a:rPr lang="ru-RU" dirty="0" smtClean="0"/>
            </a:b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Заголовок 2"/>
          <p:cNvSpPr>
            <a:spLocks noGrp="1"/>
          </p:cNvSpPr>
          <p:nvPr>
            <p:ph type="title"/>
          </p:nvPr>
        </p:nvSpPr>
        <p:spPr>
          <a:xfrm>
            <a:off x="357158" y="142852"/>
            <a:ext cx="8229600" cy="1143000"/>
          </a:xfrm>
        </p:spPr>
        <p:txBody>
          <a:bodyPr/>
          <a:lstStyle/>
          <a:p>
            <a:r>
              <a:rPr lang="ru-RU" dirty="0" smtClean="0"/>
              <a:t>Перегонка нефти</a:t>
            </a:r>
            <a:endParaRPr lang="ru-RU" dirty="0"/>
          </a:p>
        </p:txBody>
      </p:sp>
      <p:pic>
        <p:nvPicPr>
          <p:cNvPr id="4" name="Рисунок 3" descr="img27910078.jpg"/>
          <p:cNvPicPr>
            <a:picLocks noChangeAspect="1"/>
          </p:cNvPicPr>
          <p:nvPr/>
        </p:nvPicPr>
        <p:blipFill>
          <a:blip r:embed="rId2"/>
          <a:stretch>
            <a:fillRect/>
          </a:stretch>
        </p:blipFill>
        <p:spPr>
          <a:xfrm>
            <a:off x="7072330" y="3643314"/>
            <a:ext cx="1928826" cy="2476502"/>
          </a:xfrm>
          <a:prstGeom prst="ellipse">
            <a:avLst/>
          </a:prstGeom>
          <a:ln>
            <a:noFill/>
          </a:ln>
          <a:effectLst>
            <a:softEdge rad="112500"/>
          </a:effectLst>
        </p:spPr>
      </p:pic>
      <p:pic>
        <p:nvPicPr>
          <p:cNvPr id="6" name="Рисунок 5" descr="cvet1.jpg"/>
          <p:cNvPicPr>
            <a:picLocks noChangeAspect="1"/>
          </p:cNvPicPr>
          <p:nvPr/>
        </p:nvPicPr>
        <p:blipFill>
          <a:blip r:embed="rId3" cstate="print"/>
          <a:stretch>
            <a:fillRect/>
          </a:stretch>
        </p:blipFill>
        <p:spPr>
          <a:xfrm>
            <a:off x="428596" y="4786322"/>
            <a:ext cx="1785950" cy="1857364"/>
          </a:xfrm>
          <a:prstGeom prst="roundRect">
            <a:avLst>
              <a:gd name="adj" fmla="val 4167"/>
            </a:avLst>
          </a:prstGeom>
          <a:solidFill>
            <a:srgbClr val="FFFFFF"/>
          </a:solidFill>
          <a:ln w="76200" cap="sq">
            <a:noFill/>
            <a:miter lim="800000"/>
          </a:ln>
          <a:effectLst>
            <a:outerShdw blurRad="225425" dist="50800" dir="5220000" algn="ctr">
              <a:srgbClr val="000000">
                <a:alpha val="33000"/>
              </a:srgbClr>
            </a:outerShdw>
            <a:reflection blurRad="12700" stA="33000" endPos="28000" dist="5000" dir="5400000" sy="-100000" algn="bl" rotWithShape="0"/>
            <a:softEdge rad="6350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2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На трубчатках нефть подогревают до </a:t>
            </a:r>
            <a:r>
              <a:rPr lang="ru-RU" sz="2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300-325</a:t>
            </a:r>
            <a:r>
              <a:rPr lang="en-US" sz="2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C</a:t>
            </a:r>
            <a:r>
              <a:rPr lang="ru-RU" sz="2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 </a:t>
            </a:r>
            <a:r>
              <a:rPr lang="ru-RU" sz="2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При такой температуре более летучие вещества нефти превращаются в пар. При температуре </a:t>
            </a:r>
            <a:r>
              <a:rPr lang="ru-RU" sz="2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300-325С </a:t>
            </a:r>
            <a:r>
              <a:rPr lang="ru-RU" sz="2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нефть перегоняется не полностью. Если температуру перегонки увеличить, углеводороды начинают разлагаться.</a:t>
            </a:r>
            <a:r>
              <a:rPr lang="ru-RU" sz="2000" dirty="0" smtClean="0">
                <a:solidFill>
                  <a:srgbClr val="FFFF00"/>
                </a:solidFill>
              </a:rPr>
              <a:t> </a:t>
            </a:r>
            <a:r>
              <a:rPr lang="ru-RU" sz="2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Нефтяники нашли способ перегонки нефти без разложения углеводородов. Вода кипит при 100о тогда, когда давление равно атмосфере, или 760 мм. </a:t>
            </a:r>
            <a:r>
              <a:rPr lang="ru-RU" sz="2000" b="1" cap="all" dirty="0" err="1"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рт</a:t>
            </a:r>
            <a:r>
              <a:rPr lang="ru-RU" sz="2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 ст. </a:t>
            </a:r>
            <a:endParaRPr lang="ru-RU" sz="20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
        <p:nvSpPr>
          <p:cNvPr id="3" name="Заголовок 2"/>
          <p:cNvSpPr>
            <a:spLocks noGrp="1"/>
          </p:cNvSpPr>
          <p:nvPr>
            <p:ph type="title"/>
          </p:nvPr>
        </p:nvSpPr>
        <p:spPr>
          <a:xfrm>
            <a:off x="0" y="142852"/>
            <a:ext cx="4257676" cy="511156"/>
          </a:xfrm>
        </p:spPr>
        <p:txBody>
          <a:bodyPr>
            <a:normAutofit fontScale="90000"/>
          </a:bodyPr>
          <a:lstStyle/>
          <a:p>
            <a:r>
              <a:rPr lang="ru-RU" dirty="0" smtClean="0"/>
              <a:t>Перегонка нефти</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14290"/>
            <a:ext cx="8229600" cy="6072230"/>
          </a:xfrm>
        </p:spPr>
        <p:txBody>
          <a:bodyPr>
            <a:normAutofit fontScale="47500" lnSpcReduction="20000"/>
          </a:bodyPr>
          <a:lstStyle/>
          <a:p>
            <a:pPr>
              <a:buNone/>
            </a:pPr>
            <a:r>
              <a:rPr lang="ru-RU" dirty="0" smtClean="0">
                <a:solidFill>
                  <a:schemeClr val="tx2">
                    <a:lumMod val="50000"/>
                  </a:schemeClr>
                </a:solidFill>
              </a:rPr>
              <a:t>         </a:t>
            </a:r>
            <a:r>
              <a:rPr lang="ru-RU" dirty="0" smtClean="0">
                <a:solidFill>
                  <a:srgbClr val="FFFF00"/>
                </a:solidFill>
              </a:rPr>
              <a:t>Сложна </a:t>
            </a:r>
            <a:r>
              <a:rPr lang="ru-RU" dirty="0" smtClean="0">
                <a:solidFill>
                  <a:srgbClr val="FFFF00"/>
                </a:solidFill>
              </a:rPr>
              <a:t>и интересна работа ректификационной колонны. В этой колонне происходит не только разделение веществ по их температурам кипения, но одновременно производится дополнительное многократное кипячение конденсирующейся жидкости.</a:t>
            </a:r>
            <a:br>
              <a:rPr lang="ru-RU" dirty="0" smtClean="0">
                <a:solidFill>
                  <a:srgbClr val="FFFF00"/>
                </a:solidFill>
              </a:rPr>
            </a:br>
            <a:r>
              <a:rPr lang="ru-RU" dirty="0" smtClean="0">
                <a:solidFill>
                  <a:srgbClr val="FFFF00"/>
                </a:solidFill>
              </a:rPr>
              <a:t>Колонны делаются очень высокими - до 40 м. Внутри они разделяются горизонтальными перегородками - тарелками - с отверстиями. Над отверстиями устанавливаются колпачки. Смесь углеводородных паров из печи поступает в нижнюю часть колонны. Навстречу неиспарившемуся остатку нефти снизу колонны подаётся перегретый пар. Этот пар прогревает неиспарившийся остаток и увлекает с собой все лёгкие углеводороды вверх колонны. В нижнюю часть колонны стекает освобождённый от лёгких углеводородов тяжёлый остаток - мазут, а пары одолевают тарелку за тарелкой, стремясь к верху колонны.</a:t>
            </a:r>
            <a:br>
              <a:rPr lang="ru-RU" dirty="0" smtClean="0">
                <a:solidFill>
                  <a:srgbClr val="FFFF00"/>
                </a:solidFill>
              </a:rPr>
            </a:br>
            <a:r>
              <a:rPr lang="ru-RU" dirty="0" smtClean="0">
                <a:solidFill>
                  <a:srgbClr val="FFFF00"/>
                </a:solidFill>
              </a:rPr>
              <a:t>Сначала превращаются в жидкость пары с высокими температурами кипения. Это будет соляровая фракция, которая кипит при температуре выше 300о. Жидкий соляр заливает тарелку до отверстий. Парам, идущим из печи, теперь приходится </a:t>
            </a:r>
            <a:r>
              <a:rPr lang="ru-RU" dirty="0" err="1" smtClean="0">
                <a:solidFill>
                  <a:srgbClr val="FFFF00"/>
                </a:solidFill>
              </a:rPr>
              <a:t>пробулькивать</a:t>
            </a:r>
            <a:r>
              <a:rPr lang="ru-RU" dirty="0" smtClean="0">
                <a:solidFill>
                  <a:srgbClr val="FFFF00"/>
                </a:solidFill>
              </a:rPr>
              <a:t> через слой соляра. Температура паров выше температуры соляра, и соляр снова кипит. Углеводороды, кипящие при температуре ниже 300о, отрываются от него и летят вверх колонны, на секцию керосиновых тарелок.</a:t>
            </a:r>
            <a:br>
              <a:rPr lang="ru-RU" dirty="0" smtClean="0">
                <a:solidFill>
                  <a:srgbClr val="FFFF00"/>
                </a:solidFill>
              </a:rPr>
            </a:br>
            <a:r>
              <a:rPr lang="ru-RU" dirty="0" smtClean="0">
                <a:solidFill>
                  <a:srgbClr val="FFFF00"/>
                </a:solidFill>
              </a:rPr>
              <a:t>В соляре, выходящем из колонны, поэтому нет бензина или керосина.</a:t>
            </a:r>
            <a:br>
              <a:rPr lang="ru-RU" dirty="0" smtClean="0">
                <a:solidFill>
                  <a:srgbClr val="FFFF00"/>
                </a:solidFill>
              </a:rPr>
            </a:br>
            <a:r>
              <a:rPr lang="ru-RU" dirty="0" smtClean="0">
                <a:solidFill>
                  <a:srgbClr val="FFFF00"/>
                </a:solidFill>
              </a:rPr>
              <a:t>В колоннах бывает 30-40 тарелок, разделённых на секции. Через все тарелки проходят пары, на каждой они </a:t>
            </a:r>
            <a:r>
              <a:rPr lang="ru-RU" dirty="0" err="1" smtClean="0">
                <a:solidFill>
                  <a:srgbClr val="FFFF00"/>
                </a:solidFill>
              </a:rPr>
              <a:t>пробулькивают</a:t>
            </a:r>
            <a:r>
              <a:rPr lang="ru-RU" dirty="0" smtClean="0">
                <a:solidFill>
                  <a:srgbClr val="FFFF00"/>
                </a:solidFill>
              </a:rPr>
              <a:t> через слой сконденсировавшихся паров и в промежутках между ними встречают падающие с верхней тарелки капли лишнего, не убравшегося на верхнюю тарелку конденсата. Принципиальная технологическая схема установки для атмосферно-вакуумной перегонки нефти. Аппараты 1, 3 - атмосферные ректификационные колонны; 2 - печи для нагрева нефти и мазута; 4 - вакуумная ректификационная колонна; 5 - конденсаторы - холодильники; 6 - теплообменники.</a:t>
            </a:r>
            <a:br>
              <a:rPr lang="ru-RU" dirty="0" smtClean="0">
                <a:solidFill>
                  <a:srgbClr val="FFFF00"/>
                </a:solidFill>
              </a:rPr>
            </a:br>
            <a:r>
              <a:rPr lang="ru-RU" dirty="0" smtClean="0">
                <a:solidFill>
                  <a:srgbClr val="FFFF00"/>
                </a:solidFill>
              </a:rPr>
              <a:t>Линии: I - нефть; II - легкий бензин; III - </a:t>
            </a:r>
            <a:r>
              <a:rPr lang="ru-RU" dirty="0" err="1" smtClean="0">
                <a:solidFill>
                  <a:srgbClr val="FFFF00"/>
                </a:solidFill>
              </a:rPr>
              <a:t>отбензиненая</a:t>
            </a:r>
            <a:r>
              <a:rPr lang="ru-RU" dirty="0" smtClean="0">
                <a:solidFill>
                  <a:srgbClr val="FFFF00"/>
                </a:solidFill>
              </a:rPr>
              <a:t> нефть; IV - тяжелый бензин; V - керосин и газойль; VI - водяной пар; VII - мазут; VIII - газы разложения;</a:t>
            </a:r>
            <a:br>
              <a:rPr lang="ru-RU" dirty="0" smtClean="0">
                <a:solidFill>
                  <a:srgbClr val="FFFF00"/>
                </a:solidFill>
              </a:rPr>
            </a:br>
            <a:r>
              <a:rPr lang="ru-RU" dirty="0" smtClean="0">
                <a:solidFill>
                  <a:srgbClr val="FFFF00"/>
                </a:solidFill>
              </a:rPr>
              <a:t>IX - масляные фракции; Х - гудрон.</a:t>
            </a:r>
            <a:br>
              <a:rPr lang="ru-RU" dirty="0" smtClean="0">
                <a:solidFill>
                  <a:srgbClr val="FFFF00"/>
                </a:solidFill>
              </a:rPr>
            </a:br>
            <a:r>
              <a:rPr lang="ru-RU" dirty="0" smtClean="0">
                <a:solidFill>
                  <a:srgbClr val="FFFF00"/>
                </a:solidFill>
              </a:rPr>
              <a:t>В колонне непрерывно идёт сложная, кропотливая работа. Углеводороды собираются в секциях по температурам кипения. Для каждой группы углеводородов в колонне имеются свои секции и свой выход. Углеводороды сгруппируются в своей секции только тогда, когда в них не будет углеводородов других температур кипения.</a:t>
            </a:r>
            <a:br>
              <a:rPr lang="ru-RU" dirty="0" smtClean="0">
                <a:solidFill>
                  <a:srgbClr val="FFFF00"/>
                </a:solidFill>
              </a:rPr>
            </a:br>
            <a:r>
              <a:rPr lang="ru-RU" dirty="0" smtClean="0">
                <a:solidFill>
                  <a:srgbClr val="FFFF00"/>
                </a:solidFill>
              </a:rPr>
              <a:t>Когда они соберутся вместе, они из колонны выходят в холодильник, а из холодильника - в приёмник. Из самых верхних секций колонны идёт не бензин, а пары бензина, так как температура вверху колонны выше температуры легко кипящих частей бензина. Пары бензина идут сначала в конденсатор.</a:t>
            </a:r>
            <a:br>
              <a:rPr lang="ru-RU" dirty="0" smtClean="0">
                <a:solidFill>
                  <a:srgbClr val="FFFF00"/>
                </a:solidFill>
              </a:rPr>
            </a:br>
            <a:r>
              <a:rPr lang="ru-RU" dirty="0" smtClean="0">
                <a:solidFill>
                  <a:srgbClr val="FFFF00"/>
                </a:solidFill>
              </a:rPr>
              <a:t>Здесь они превращаются в бензин, который направляется также в холодильник, а затем в приёмник</a:t>
            </a:r>
            <a:r>
              <a:rPr lang="ru-RU" dirty="0" smtClean="0">
                <a:solidFill>
                  <a:schemeClr val="tx1">
                    <a:lumMod val="50000"/>
                  </a:schemeClr>
                </a:solidFill>
              </a:rPr>
              <a:t>.</a:t>
            </a:r>
            <a:endParaRPr lang="ru-RU"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dirty="0" smtClean="0"/>
              <a:t>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Нефтепродукты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смеси углеводородов, а также индивидуальные химические соединения, получаемые из нефти и нефтяных газов. К нефтепродуктам относятся различные виды топлива (бензин, дизельное топливо, керосин и др.), смазочные материалы, электроизоляционные среды, растворители, нефтехимическое сырьё.</a:t>
            </a:r>
            <a:endParaRPr lang="ru-RU" dirty="0"/>
          </a:p>
        </p:txBody>
      </p:sp>
      <p:sp>
        <p:nvSpPr>
          <p:cNvPr id="3" name="Заголовок 2"/>
          <p:cNvSpPr>
            <a:spLocks noGrp="1"/>
          </p:cNvSpPr>
          <p:nvPr>
            <p:ph type="title"/>
          </p:nvPr>
        </p:nvSpPr>
        <p:spPr>
          <a:xfrm>
            <a:off x="4143372" y="285728"/>
            <a:ext cx="4371980" cy="1143000"/>
          </a:xfrm>
          <a:scene3d>
            <a:camera prst="orthographicFront"/>
            <a:lightRig rig="sof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ormAutofit/>
            <a:scene3d>
              <a:camera prst="orthographicFront"/>
              <a:lightRig rig="soft" dir="t"/>
            </a:scene3d>
            <a:sp3d prstMaterial="softEdge">
              <a:bevelT w="25400" h="25400"/>
            </a:sp3d>
          </a:bodyPr>
          <a:lstStyle/>
          <a:p>
            <a:r>
              <a:rPr lang="ru-RU" dirty="0" smtClean="0"/>
              <a:t>Нефтепродукт</a:t>
            </a:r>
            <a:endParaRPr lang="ru-RU" dirty="0"/>
          </a:p>
        </p:txBody>
      </p:sp>
      <p:pic>
        <p:nvPicPr>
          <p:cNvPr id="4" name="Рисунок 3" descr="oil001b.jpg"/>
          <p:cNvPicPr>
            <a:picLocks noChangeAspect="1"/>
          </p:cNvPicPr>
          <p:nvPr/>
        </p:nvPicPr>
        <p:blipFill>
          <a:blip r:embed="rId2"/>
          <a:stretch>
            <a:fillRect/>
          </a:stretch>
        </p:blipFill>
        <p:spPr>
          <a:xfrm>
            <a:off x="5572132" y="4457701"/>
            <a:ext cx="3309934" cy="21860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Рисунок 4" descr="full_Akcia.jpg"/>
          <p:cNvPicPr>
            <a:picLocks noChangeAspect="1"/>
          </p:cNvPicPr>
          <p:nvPr/>
        </p:nvPicPr>
        <p:blipFill>
          <a:blip r:embed="rId3"/>
          <a:stretch>
            <a:fillRect/>
          </a:stretch>
        </p:blipFill>
        <p:spPr>
          <a:xfrm>
            <a:off x="571472" y="142852"/>
            <a:ext cx="1857388" cy="14287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928670"/>
            <a:ext cx="8229600" cy="4525963"/>
          </a:xfrm>
        </p:spPr>
        <p:txBody>
          <a:bodyPr/>
          <a:lstStyle/>
          <a:p>
            <a:pPr>
              <a:buNone/>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Нефтепродукты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получаются в результате химического процесса — перегонки нефти, от которой при разных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температурах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отделяются вещества (отгоны) в парообразном состоянии. Перегонка нефти может осуществляться, например, при помощи ректификационной колонны.</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Заголовок 2"/>
          <p:cNvSpPr>
            <a:spLocks noGrp="1"/>
          </p:cNvSpPr>
          <p:nvPr>
            <p:ph type="title"/>
          </p:nvPr>
        </p:nvSpPr>
        <p:spPr>
          <a:xfrm>
            <a:off x="0" y="142852"/>
            <a:ext cx="3471858" cy="368280"/>
          </a:xfrm>
        </p:spPr>
        <p:txBody>
          <a:bodyPr>
            <a:normAutofit fontScale="90000"/>
          </a:bodyPr>
          <a:lstStyle/>
          <a:p>
            <a:r>
              <a:rPr lang="ru-RU" dirty="0" smtClean="0"/>
              <a:t>нефтепродукт  </a:t>
            </a:r>
            <a:endParaRPr lang="ru-RU" dirty="0"/>
          </a:p>
        </p:txBody>
      </p:sp>
      <p:pic>
        <p:nvPicPr>
          <p:cNvPr id="4" name="Рисунок 3" descr="12511986298004.jpg"/>
          <p:cNvPicPr>
            <a:picLocks noChangeAspect="1"/>
          </p:cNvPicPr>
          <p:nvPr/>
        </p:nvPicPr>
        <p:blipFill>
          <a:blip r:embed="rId2"/>
          <a:stretch>
            <a:fillRect/>
          </a:stretch>
        </p:blipFill>
        <p:spPr>
          <a:xfrm>
            <a:off x="4357686" y="4214818"/>
            <a:ext cx="3286148" cy="23574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Другая 4">
      <a:dk1>
        <a:srgbClr val="40AFFF"/>
      </a:dk1>
      <a:lt1>
        <a:srgbClr val="60CFE7"/>
      </a:lt1>
      <a:dk2>
        <a:srgbClr val="1F3757"/>
      </a:dk2>
      <a:lt2>
        <a:srgbClr val="DEF5FA"/>
      </a:lt2>
      <a:accent1>
        <a:srgbClr val="2A4A75"/>
      </a:accent1>
      <a:accent2>
        <a:srgbClr val="1FADCC"/>
      </a:accent2>
      <a:accent3>
        <a:srgbClr val="EB641B"/>
      </a:accent3>
      <a:accent4>
        <a:srgbClr val="39639D"/>
      </a:accent4>
      <a:accent5>
        <a:srgbClr val="474B78"/>
      </a:accent5>
      <a:accent6>
        <a:srgbClr val="7D3C4A"/>
      </a:accent6>
      <a:hlink>
        <a:srgbClr val="FF8119"/>
      </a:hlink>
      <a:folHlink>
        <a:srgbClr val="44B9E8"/>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2">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193</TotalTime>
  <Words>556</Words>
  <Application>Microsoft Office PowerPoint</Application>
  <PresentationFormat>Экран (4:3)</PresentationFormat>
  <Paragraphs>33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Открытая</vt:lpstr>
      <vt:lpstr>Нефть</vt:lpstr>
      <vt:lpstr>Нахождение в природе</vt:lpstr>
      <vt:lpstr>нефть</vt:lpstr>
      <vt:lpstr>Физические свойства</vt:lpstr>
      <vt:lpstr>Перегонка нефти</vt:lpstr>
      <vt:lpstr>Перегонка нефти</vt:lpstr>
      <vt:lpstr>Слайд 7</vt:lpstr>
      <vt:lpstr>Нефтепродукт</vt:lpstr>
      <vt:lpstr>нефтепродукт  </vt:lpstr>
      <vt:lpstr>Основные продукты нефтепереработки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Нефть</dc:title>
  <dc:creator>XTreme</dc:creator>
  <cp:lastModifiedBy>XTreme</cp:lastModifiedBy>
  <cp:revision>21</cp:revision>
  <dcterms:created xsi:type="dcterms:W3CDTF">2009-11-29T11:21:37Z</dcterms:created>
  <dcterms:modified xsi:type="dcterms:W3CDTF">2009-11-29T20:45:03Z</dcterms:modified>
</cp:coreProperties>
</file>