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2616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Традиции и революции </a:t>
            </a:r>
            <a:b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в  естествознании. </a:t>
            </a:r>
            <a:b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Религиозная традиция.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857628"/>
            <a:ext cx="4049054" cy="257176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Наука без религии неполноценна, 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а религия без науки слепа.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                      А. Эйнштейн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Парадигма: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79796" cy="4800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Совокупность понятий;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Законы, часто выраженные в виде уравнений;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Образцы постановки эксперимента и решения конкретных задач и проблем, с которыми сталкивается изучающий данную науку исследователь;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Философские позиции, принятые в данном научном сообществе.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</a:rPr>
              <a:t>Развитие  наук</a:t>
            </a:r>
            <a:endParaRPr lang="ru-RU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285992"/>
            <a:ext cx="6500858" cy="396240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Смена парадигм;</a:t>
            </a:r>
          </a:p>
          <a:p>
            <a:pPr algn="ctr"/>
            <a:endParaRPr lang="ru-RU" i="1" dirty="0" smtClean="0">
              <a:solidFill>
                <a:srgbClr val="0070C0"/>
              </a:solidFill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Научные революции и революционные открытия как перестройка основных научных традиций.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351234" cy="5857916"/>
          </a:xfrm>
        </p:spPr>
        <p:txBody>
          <a:bodyPr>
            <a:normAutofit fontScale="92500" lnSpcReduction="10000"/>
          </a:bodyPr>
          <a:lstStyle/>
          <a:p>
            <a:pPr marL="9525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Ученые любой области могут успешно работать только в рамках определенных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парадигм</a:t>
            </a:r>
            <a:r>
              <a:rPr lang="ru-RU" b="1" i="1" dirty="0" smtClean="0">
                <a:solidFill>
                  <a:srgbClr val="0070C0"/>
                </a:solidFill>
              </a:rPr>
              <a:t>. </a:t>
            </a:r>
          </a:p>
          <a:p>
            <a:pPr marL="9525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Однако в силу самых разнообразных обстоятельств происходит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смена парадигм</a:t>
            </a:r>
            <a:r>
              <a:rPr lang="ru-RU" b="1" i="1" dirty="0" smtClean="0">
                <a:solidFill>
                  <a:srgbClr val="0070C0"/>
                </a:solidFill>
              </a:rPr>
              <a:t>. </a:t>
            </a:r>
          </a:p>
          <a:p>
            <a:pPr marL="9525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Если эта смена влечет за собой глубокие изменения в нашем понимании  той или иной области действительности или ведет к новой картине мира, то это явление характеризуют как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научную революцию.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Развитие естествознания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и  культурные традиции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351234" cy="42481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Античное наследие в познании природы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(Аристотель, Платон, Евклид и др.);</a:t>
            </a:r>
          </a:p>
          <a:p>
            <a:pPr>
              <a:buNone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Вклад в познание природы философов и ученых Китая, Индии, исламского мира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(труды арабских мыслителей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</a:rPr>
              <a:t>аль-Хорезми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</a:rPr>
              <a:t>ар-Рази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</a:rPr>
              <a:t>аль-Фараби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и др.);</a:t>
            </a:r>
          </a:p>
          <a:p>
            <a:pPr>
              <a:buNone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Достижения европейских ученых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(Коперник, Кеплер, Галилей, Декарта, Ньютона).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Исламская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религиозная традиция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351234" cy="417672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Высокий статус знания в мусульманском мире;</a:t>
            </a:r>
          </a:p>
          <a:p>
            <a:pPr>
              <a:buNone/>
            </a:pPr>
            <a:endParaRPr lang="ru-RU" sz="2800" i="1" dirty="0" smtClean="0"/>
          </a:p>
          <a:p>
            <a:r>
              <a:rPr lang="ru-RU" sz="2800" i="1" dirty="0" smtClean="0"/>
              <a:t>Противодействие занятиям наукой;</a:t>
            </a:r>
          </a:p>
          <a:p>
            <a:pPr>
              <a:buNone/>
            </a:pPr>
            <a:endParaRPr lang="ru-RU" sz="2800" i="1" dirty="0" smtClean="0"/>
          </a:p>
          <a:p>
            <a:r>
              <a:rPr lang="ru-RU" sz="2800" i="1" dirty="0" smtClean="0"/>
              <a:t>Стремление к закрытости знания в исламском мире Средневековья (знание должно быть достоянием немногих).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Христианская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культурная традиция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14488"/>
            <a:ext cx="7647836" cy="4857784"/>
          </a:xfrm>
        </p:spPr>
        <p:txBody>
          <a:bodyPr>
            <a:normAutofit fontScale="92500" lnSpcReduction="20000"/>
          </a:bodyPr>
          <a:lstStyle/>
          <a:p>
            <a:pPr marL="365125" indent="-282575" algn="ctr">
              <a:buNone/>
            </a:pPr>
            <a:r>
              <a:rPr lang="ru-RU" sz="3000" i="1" u="sng" dirty="0" smtClean="0">
                <a:solidFill>
                  <a:srgbClr val="0070C0"/>
                </a:solidFill>
              </a:rPr>
              <a:t>Система ценностей техногенной </a:t>
            </a:r>
          </a:p>
          <a:p>
            <a:pPr marL="365125" indent="-282575" algn="ctr">
              <a:buNone/>
            </a:pPr>
            <a:r>
              <a:rPr lang="ru-RU" sz="3000" i="1" u="sng" dirty="0" smtClean="0">
                <a:solidFill>
                  <a:srgbClr val="0070C0"/>
                </a:solidFill>
              </a:rPr>
              <a:t>цивилизации Западной Европы:</a:t>
            </a:r>
          </a:p>
          <a:p>
            <a:pPr marL="365125" indent="-282575" algn="ctr">
              <a:buNone/>
            </a:pPr>
            <a:endParaRPr lang="ru-RU" sz="1300" i="1" u="sng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Человек не пассивный созерцатель </a:t>
            </a:r>
            <a:r>
              <a:rPr lang="ru-RU" sz="2400" dirty="0" smtClean="0"/>
              <a:t>происходящего вокруг него,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он активно изучает и преобразует мир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1300" dirty="0" smtClean="0"/>
          </a:p>
          <a:p>
            <a:pPr>
              <a:buFontTx/>
              <a:buChar char="-"/>
            </a:pPr>
            <a:r>
              <a:rPr lang="ru-RU" sz="2400" dirty="0" smtClean="0"/>
              <a:t>Природа – это множество объектов и явлений, подчиняющихся определенным законам, 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задача человека – открыть эти законы</a:t>
            </a:r>
            <a:r>
              <a:rPr lang="ru-RU" sz="2400" dirty="0" smtClean="0"/>
              <a:t>, чтобы полнее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использовать природу в своих целях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1300" dirty="0" smtClean="0"/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Объекты природного мира служат </a:t>
            </a:r>
            <a:r>
              <a:rPr lang="ru-RU" sz="2400" dirty="0" smtClean="0"/>
              <a:t>материалами 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ресурсами</a:t>
            </a:r>
            <a:r>
              <a:rPr lang="ru-RU" sz="2400" dirty="0" smtClean="0"/>
              <a:t> преобразующей деятельности человека;</a:t>
            </a:r>
          </a:p>
          <a:p>
            <a:pPr>
              <a:buNone/>
            </a:pPr>
            <a:endParaRPr lang="ru-RU" sz="1300" dirty="0" smtClean="0"/>
          </a:p>
          <a:p>
            <a:pPr>
              <a:buFontTx/>
              <a:buChar char="-"/>
            </a:pPr>
            <a:r>
              <a:rPr lang="ru-RU" sz="2400" dirty="0" smtClean="0"/>
              <a:t>Особую ценность имеет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новизна</a:t>
            </a:r>
            <a:r>
              <a:rPr lang="ru-RU" sz="2400" dirty="0" smtClean="0"/>
              <a:t>, ибо это ведет к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прогрессу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Важнейшие события в истории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 науки начала Нового времени: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928802"/>
            <a:ext cx="7286676" cy="457203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1543г.</a:t>
            </a:r>
            <a:r>
              <a:rPr lang="ru-RU" sz="2800" dirty="0" smtClean="0"/>
              <a:t> – выход книги Н.Коперника с изложением его гелиоцентрической теории;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1609г. </a:t>
            </a:r>
            <a:r>
              <a:rPr lang="ru-RU" sz="2800" dirty="0" smtClean="0"/>
              <a:t>– И.Кеплер публикует трактат «Новая астрономия», в котором излагает  законы движения планет;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1609-1610гг. </a:t>
            </a:r>
            <a:r>
              <a:rPr lang="ru-RU" sz="2800" dirty="0" smtClean="0"/>
              <a:t>– астрономические открытия Г.Галилея с помощью телескопа;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351234" cy="5605482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1628г.</a:t>
            </a:r>
            <a:r>
              <a:rPr lang="ru-RU" sz="2800" dirty="0" smtClean="0"/>
              <a:t> – У.Гарвей изложил свое учение о кровообращении;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1633г.</a:t>
            </a:r>
            <a:r>
              <a:rPr lang="ru-RU" sz="2800" dirty="0" smtClean="0"/>
              <a:t> – процесс над Г.Галилеем;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1660г.</a:t>
            </a:r>
            <a:r>
              <a:rPr lang="ru-RU" sz="2800" dirty="0" smtClean="0"/>
              <a:t> – создание Лондонского королевского общества;</a:t>
            </a:r>
          </a:p>
          <a:p>
            <a:pPr>
              <a:buNone/>
            </a:pPr>
            <a:endParaRPr lang="ru-RU" sz="15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1666г. </a:t>
            </a:r>
            <a:r>
              <a:rPr lang="ru-RU" sz="2800" dirty="0" smtClean="0"/>
              <a:t>– учреждение Парижской академии наук;</a:t>
            </a:r>
          </a:p>
          <a:p>
            <a:pPr>
              <a:buNone/>
            </a:pPr>
            <a:endParaRPr lang="ru-RU" sz="15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1668г.</a:t>
            </a:r>
            <a:r>
              <a:rPr lang="ru-RU" sz="2800" dirty="0" smtClean="0"/>
              <a:t> – начало микроскопических исследований А. </a:t>
            </a:r>
            <a:r>
              <a:rPr lang="ru-RU" sz="2800" dirty="0" err="1" smtClean="0"/>
              <a:t>ван</a:t>
            </a:r>
            <a:r>
              <a:rPr lang="ru-RU" sz="2800" dirty="0" smtClean="0"/>
              <a:t>  Левенгука;</a:t>
            </a:r>
          </a:p>
          <a:p>
            <a:pPr>
              <a:buNone/>
            </a:pPr>
            <a:endParaRPr lang="ru-RU" sz="15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1687г. </a:t>
            </a:r>
            <a:r>
              <a:rPr lang="ru-RU" sz="2800" dirty="0" smtClean="0"/>
              <a:t>– выход «Математических начал натуральной философии» И.Ньютона, где изложены основы классической механики.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Взаимоотношения </a:t>
            </a:r>
            <a:b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науки и религии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279796" cy="4643470"/>
          </a:xfrm>
        </p:spPr>
        <p:txBody>
          <a:bodyPr>
            <a:normAutofit fontScale="85000" lnSpcReduction="20000"/>
          </a:bodyPr>
          <a:lstStyle/>
          <a:p>
            <a:pPr marL="95250" indent="628650" algn="just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Наука объясняет мир естественными причинами. </a:t>
            </a:r>
            <a:r>
              <a:rPr lang="ru-RU" i="1" dirty="0" smtClean="0"/>
              <a:t>Она отвечает на вопрос, </a:t>
            </a:r>
            <a:r>
              <a:rPr lang="ru-RU" b="1" i="1" dirty="0" smtClean="0">
                <a:solidFill>
                  <a:srgbClr val="0070C0"/>
                </a:solidFill>
              </a:rPr>
              <a:t>КАК</a:t>
            </a:r>
            <a:r>
              <a:rPr lang="ru-RU" i="1" dirty="0" smtClean="0"/>
              <a:t> устроен мир, не касаясь смысла его существования, т. е. вопроса, </a:t>
            </a:r>
            <a:r>
              <a:rPr lang="ru-RU" b="1" i="1" dirty="0" smtClean="0">
                <a:solidFill>
                  <a:srgbClr val="0070C0"/>
                </a:solidFill>
              </a:rPr>
              <a:t>ЗАЧЕМ</a:t>
            </a:r>
            <a:r>
              <a:rPr lang="ru-RU" i="1" dirty="0" smtClean="0"/>
              <a:t> он существует. </a:t>
            </a:r>
          </a:p>
          <a:p>
            <a:pPr marL="95250" indent="628650" algn="just">
              <a:buNone/>
            </a:pPr>
            <a:r>
              <a:rPr lang="ru-RU" i="1" dirty="0" smtClean="0"/>
              <a:t>На этот вопрос, связанный с </a:t>
            </a:r>
            <a:r>
              <a:rPr lang="ru-RU" i="1" dirty="0" smtClean="0">
                <a:solidFill>
                  <a:srgbClr val="0070C0"/>
                </a:solidFill>
              </a:rPr>
              <a:t>нравственными устремлениями человека</a:t>
            </a:r>
            <a:r>
              <a:rPr lang="ru-RU" i="1" dirty="0" smtClean="0"/>
              <a:t>, отвечает </a:t>
            </a:r>
            <a:r>
              <a:rPr lang="ru-RU" i="1" dirty="0" smtClean="0">
                <a:solidFill>
                  <a:srgbClr val="0070C0"/>
                </a:solidFill>
              </a:rPr>
              <a:t>религия</a:t>
            </a:r>
            <a:r>
              <a:rPr lang="ru-RU" i="1" dirty="0" smtClean="0"/>
              <a:t>.</a:t>
            </a:r>
          </a:p>
          <a:p>
            <a:pPr marL="95250" indent="628650" algn="just">
              <a:buNone/>
            </a:pPr>
            <a:r>
              <a:rPr lang="ru-RU" i="1" dirty="0" smtClean="0"/>
              <a:t>В настоящее время общепринято, что </a:t>
            </a:r>
            <a:r>
              <a:rPr lang="ru-RU" b="1" i="1" dirty="0" smtClean="0">
                <a:solidFill>
                  <a:srgbClr val="0070C0"/>
                </a:solidFill>
              </a:rPr>
              <a:t>наука и религия – это взаимодополняющие способы постижения мира человеком. </a:t>
            </a:r>
            <a:r>
              <a:rPr lang="ru-RU" i="1" dirty="0" smtClean="0"/>
              <a:t>Исследуя разные аспекты, вместе они служат идее Добра и Блага для человека.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Традиции в науке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43050"/>
            <a:ext cx="7279796" cy="4800600"/>
          </a:xfrm>
        </p:spPr>
        <p:txBody>
          <a:bodyPr>
            <a:normAutofit fontScale="92500" lnSpcReduction="20000"/>
          </a:bodyPr>
          <a:lstStyle/>
          <a:p>
            <a:pPr marL="95250" indent="436563" algn="just">
              <a:lnSpc>
                <a:spcPct val="150000"/>
              </a:lnSpc>
              <a:buNone/>
            </a:pPr>
            <a:r>
              <a:rPr lang="ru-RU" sz="2800" i="1" dirty="0" smtClean="0"/>
              <a:t>В течении определенного времени научные исследования любой области опираются на прошлые достижения, которые в этот период времени признаются основой для развития знания. Эти достижения составляют основу традиции в науке. Определенный комплекс знаний передается из поколения в поколение, хотя решаемые при этом задачи могут быть разными или изменяться со временем.</a:t>
            </a:r>
            <a:endParaRPr lang="ru-RU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u="sng" dirty="0" smtClean="0">
                <a:solidFill>
                  <a:srgbClr val="0070C0"/>
                </a:solidFill>
              </a:rPr>
              <a:t>Парадигма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5250" indent="-1270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(от греч. </a:t>
            </a:r>
            <a:r>
              <a:rPr lang="en-US" dirty="0" err="1" smtClean="0"/>
              <a:t>Paradeigma</a:t>
            </a:r>
            <a:r>
              <a:rPr lang="en-US" dirty="0" smtClean="0"/>
              <a:t> </a:t>
            </a:r>
            <a:r>
              <a:rPr lang="ru-RU" dirty="0" smtClean="0"/>
              <a:t>– пример, образец) – </a:t>
            </a:r>
            <a:r>
              <a:rPr lang="ru-RU" i="1" dirty="0" smtClean="0"/>
              <a:t>научные знания, методы и приемы исследования, лежащие в основе традиции.</a:t>
            </a:r>
          </a:p>
          <a:p>
            <a:endParaRPr lang="ru-RU" dirty="0" smtClean="0"/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Гелиоцентрическая система Коперника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Механика Ньютона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Квантовая механика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Теория химического строения Бутлерова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Эволюционная теория Дарвина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560</Words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Традиции и революции  в  естествознании.  Религиозная традиция.</vt:lpstr>
      <vt:lpstr>Развитие естествознания  и  культурные традиции</vt:lpstr>
      <vt:lpstr>Исламская  религиозная традиция</vt:lpstr>
      <vt:lpstr>Христианская  культурная традиция</vt:lpstr>
      <vt:lpstr>Важнейшие события в истории  науки начала Нового времени:</vt:lpstr>
      <vt:lpstr>Слайд 6</vt:lpstr>
      <vt:lpstr>Взаимоотношения  науки и религии</vt:lpstr>
      <vt:lpstr>Традиции в науке</vt:lpstr>
      <vt:lpstr>Парадигма</vt:lpstr>
      <vt:lpstr>Парадигма:</vt:lpstr>
      <vt:lpstr>Развитие  наук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Традиции и революции  в  естествознании.  Религиозная традиция.</dc:title>
  <cp:lastModifiedBy>user</cp:lastModifiedBy>
  <cp:revision>18</cp:revision>
  <dcterms:modified xsi:type="dcterms:W3CDTF">2010-10-11T16:08:15Z</dcterms:modified>
</cp:coreProperties>
</file>