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3" r:id="rId10"/>
    <p:sldId id="267" r:id="rId11"/>
    <p:sldId id="265" r:id="rId12"/>
    <p:sldId id="264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17757"/>
            <a:ext cx="7117180" cy="869958"/>
          </a:xfrm>
        </p:spPr>
        <p:txBody>
          <a:bodyPr/>
          <a:lstStyle/>
          <a:p>
            <a:pPr algn="ctr"/>
            <a:r>
              <a:rPr lang="ru-RU" dirty="0" smtClean="0"/>
              <a:t>Механические колебания</a:t>
            </a:r>
            <a:endParaRPr lang="ru-RU" dirty="0"/>
          </a:p>
        </p:txBody>
      </p:sp>
      <p:pic>
        <p:nvPicPr>
          <p:cNvPr id="2051" name="Picture 3" descr="C:\Users\1\Desktop\tumblr_m4dujtGIH71qfdwsi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5045546" cy="331486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a_ti_l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121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60932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Презентация к уроку физики 9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9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451" y="188640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Математический маятник</a:t>
            </a:r>
          </a:p>
        </p:txBody>
      </p:sp>
      <p:pic>
        <p:nvPicPr>
          <p:cNvPr id="8194" name="Picture 2" descr="C:\Users\1\Desktop\104524_html_m431e5d2d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0905"/>
            <a:ext cx="2158026" cy="14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468366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Период математического маятника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33329" y="3312549"/>
            <a:ext cx="5352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</a:t>
            </a:r>
            <a:r>
              <a:rPr lang="en-US" sz="2000" b="1" dirty="0" smtClean="0"/>
              <a:t> – </a:t>
            </a:r>
            <a:r>
              <a:rPr lang="ru-RU" sz="2000" b="1" dirty="0" smtClean="0"/>
              <a:t>длина нити маятника,</a:t>
            </a:r>
          </a:p>
          <a:p>
            <a:r>
              <a:rPr lang="en-US" sz="2000" b="1" dirty="0" smtClean="0"/>
              <a:t>g-  </a:t>
            </a:r>
            <a:r>
              <a:rPr lang="ru-RU" sz="2000" b="1" dirty="0" smtClean="0"/>
              <a:t>ускорение свободного падения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4941168"/>
            <a:ext cx="6912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Запомни! </a:t>
            </a:r>
          </a:p>
          <a:p>
            <a:r>
              <a:rPr lang="ru-RU" sz="2000" dirty="0" smtClean="0"/>
              <a:t>Период колебаний математического маятника зависит </a:t>
            </a:r>
            <a:r>
              <a:rPr lang="ru-RU" sz="2000" b="1" dirty="0" smtClean="0"/>
              <a:t>только от длины нити</a:t>
            </a:r>
            <a:r>
              <a:rPr lang="ru-RU" sz="2000" dirty="0" smtClean="0"/>
              <a:t>. Не зависит от амплитуды колебаний и массы груза</a:t>
            </a:r>
            <a:endParaRPr lang="ru-RU" sz="2000" dirty="0"/>
          </a:p>
        </p:txBody>
      </p:sp>
      <p:pic>
        <p:nvPicPr>
          <p:cNvPr id="11" name="Picture 3" descr="C:\Users\1\Desktop\Moving-animated-clip-art-picture-of-pendulum-x-bpm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546226" cy="17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5113" cy="924475"/>
          </a:xfrm>
        </p:spPr>
        <p:txBody>
          <a:bodyPr/>
          <a:lstStyle/>
          <a:p>
            <a:pPr algn="ctr"/>
            <a:r>
              <a:rPr lang="ru-RU" sz="2800" dirty="0" smtClean="0"/>
              <a:t>Пружинный маятник</a:t>
            </a:r>
            <a:endParaRPr lang="ru-RU" sz="2800" dirty="0"/>
          </a:p>
        </p:txBody>
      </p:sp>
      <p:pic>
        <p:nvPicPr>
          <p:cNvPr id="6146" name="Picture 2" descr="C:\Users\1\Desktop\Damped_sprin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368152" cy="34194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48478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sz="2400" dirty="0"/>
              <a:t>Г</a:t>
            </a:r>
            <a:r>
              <a:rPr lang="ru-RU" sz="2400" dirty="0" smtClean="0"/>
              <a:t>руз</a:t>
            </a:r>
            <a:r>
              <a:rPr lang="ru-RU" sz="2400" dirty="0"/>
              <a:t>, подвешенный на пружине и способный колебаться вдоль </a:t>
            </a:r>
            <a:r>
              <a:rPr lang="ru-RU" sz="2400" dirty="0" smtClean="0"/>
              <a:t>вертикальной </a:t>
            </a:r>
            <a:r>
              <a:rPr lang="ru-RU" sz="2400" dirty="0"/>
              <a:t>оси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9" y="4725144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Колебания </a:t>
            </a:r>
            <a:r>
              <a:rPr lang="ru-RU" sz="2000" dirty="0"/>
              <a:t>совершаются </a:t>
            </a:r>
          </a:p>
          <a:p>
            <a:r>
              <a:rPr lang="ru-RU" sz="2000" dirty="0" smtClean="0"/>
              <a:t>под действием силы упругости, возникающей в деформированной пружине</a:t>
            </a:r>
            <a:endParaRPr lang="ru-RU" sz="2000" dirty="0"/>
          </a:p>
        </p:txBody>
      </p:sp>
      <p:pic>
        <p:nvPicPr>
          <p:cNvPr id="6148" name="Picture 4" descr="C:\Users\1\Desktop\Период-пружинного-маятн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" y="3356992"/>
            <a:ext cx="40043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0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Пружинный маятник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77233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Период </a:t>
            </a:r>
            <a:r>
              <a:rPr lang="ru-RU" sz="2000" b="1" dirty="0" smtClean="0"/>
              <a:t>пружинного маятника</a:t>
            </a:r>
            <a:endParaRPr lang="ru-RU" sz="2000" b="1" dirty="0"/>
          </a:p>
        </p:txBody>
      </p:sp>
      <p:pic>
        <p:nvPicPr>
          <p:cNvPr id="9219" name="Picture 3" descr="C:\Users\1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2952328" cy="17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4048" y="450534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 – </a:t>
            </a:r>
            <a:r>
              <a:rPr lang="ru-RU" sz="2000" b="1" dirty="0" smtClean="0"/>
              <a:t>масса груза,</a:t>
            </a:r>
          </a:p>
          <a:p>
            <a:r>
              <a:rPr lang="en-US" sz="2000" b="1" dirty="0" smtClean="0"/>
              <a:t>k – </a:t>
            </a:r>
            <a:r>
              <a:rPr lang="ru-RU" sz="2000" b="1" dirty="0" smtClean="0"/>
              <a:t>жесткость пружины, (Н/м)</a:t>
            </a:r>
            <a:endParaRPr lang="ru-RU" sz="2000" b="1" dirty="0"/>
          </a:p>
        </p:txBody>
      </p:sp>
      <p:pic>
        <p:nvPicPr>
          <p:cNvPr id="1026" name="Picture 2" descr="C:\Users\1\Desktop\i (4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653136"/>
            <a:ext cx="864096" cy="360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07804" y="4612963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522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8667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Механические колебания</a:t>
            </a:r>
          </a:p>
        </p:txBody>
      </p:sp>
      <p:pic>
        <p:nvPicPr>
          <p:cNvPr id="1026" name="Picture 2" descr="C:\Users\1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2750"/>
            <a:ext cx="3694802" cy="1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Pendulu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52750"/>
            <a:ext cx="3297709" cy="247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412775"/>
            <a:ext cx="708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Графическое изображение колебаний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9428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8667"/>
            <a:ext cx="7125113" cy="924475"/>
          </a:xfrm>
        </p:spPr>
        <p:txBody>
          <a:bodyPr/>
          <a:lstStyle/>
          <a:p>
            <a:pPr algn="ctr"/>
            <a:r>
              <a:rPr lang="ru-RU" sz="2800" dirty="0" smtClean="0"/>
              <a:t>Виды колебаний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46805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Свободные колебания –происходят только за счет первоначального запаса энергии</a:t>
            </a:r>
            <a:r>
              <a:rPr lang="ru-RU" sz="2400" dirty="0" smtClean="0"/>
              <a:t>.</a:t>
            </a:r>
          </a:p>
          <a:p>
            <a:endParaRPr lang="ru-RU" sz="2000" dirty="0" smtClean="0"/>
          </a:p>
        </p:txBody>
      </p:sp>
      <p:pic>
        <p:nvPicPr>
          <p:cNvPr id="5" name="Picture 3" descr="C:\Users\1\Desktop\tumblr_m4dujtGIH71qfdwsi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616910" cy="237626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5089832"/>
            <a:ext cx="3453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ПРИВЕДИТЕ ПРИМЕРЫ СВОБОДНЫХ КОЛЕБАНИЙ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7564" y="3688351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Условия существования колебаний: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 колебательной системе должна действовать </a:t>
            </a:r>
            <a:r>
              <a:rPr lang="ru-RU" sz="2000" dirty="0" err="1" smtClean="0"/>
              <a:t>внутреняя</a:t>
            </a:r>
            <a:r>
              <a:rPr lang="ru-RU" sz="2000" dirty="0" smtClean="0"/>
              <a:t> сила, возвращающая тело в положение равновесия</a:t>
            </a:r>
          </a:p>
          <a:p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</a:t>
            </a:r>
            <a:r>
              <a:rPr lang="ru-RU" sz="2000" dirty="0" smtClean="0"/>
              <a:t>тсутствие силы трения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25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Виды колебаний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068871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Затухающие колебания – </a:t>
            </a:r>
            <a:r>
              <a:rPr lang="ru-RU" sz="2400" dirty="0" smtClean="0"/>
              <a:t>амплитуда таких колебаний со временем уменьшается под влиянием силы трения.</a:t>
            </a:r>
          </a:p>
        </p:txBody>
      </p:sp>
      <p:pic>
        <p:nvPicPr>
          <p:cNvPr id="6" name="Picture 2" descr="C:\Users\1\Desktop\Damped_sprin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800200" cy="449930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537321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Чем больше силы сопротивления, тем быстрее колебания </a:t>
            </a:r>
            <a:r>
              <a:rPr lang="ru-RU" sz="2000" b="1" dirty="0" smtClean="0"/>
              <a:t>прекращаются.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!</a:t>
            </a:r>
            <a:r>
              <a:rPr lang="ru-RU" sz="2000" b="1" dirty="0" smtClean="0"/>
              <a:t> Все свободные колебания – затухающие.</a:t>
            </a:r>
            <a:endParaRPr lang="ru-RU" sz="2000" b="1" dirty="0"/>
          </a:p>
        </p:txBody>
      </p:sp>
      <p:pic>
        <p:nvPicPr>
          <p:cNvPr id="2050" name="Picture 2" descr="C:\Users\1\Desktop\загруже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043699"/>
            <a:ext cx="3718719" cy="212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8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896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Виды колебаний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Вынужденные колебания – </a:t>
            </a:r>
            <a:r>
              <a:rPr lang="ru-RU" sz="2400" dirty="0" smtClean="0"/>
              <a:t>колебания происходящие за счет </a:t>
            </a:r>
            <a:r>
              <a:rPr lang="ru-RU" sz="2400" b="1" dirty="0"/>
              <a:t>внешней</a:t>
            </a:r>
            <a:r>
              <a:rPr lang="ru-RU" sz="2400" dirty="0"/>
              <a:t> силы </a:t>
            </a:r>
            <a:r>
              <a:rPr lang="ru-RU" sz="2400" dirty="0" smtClean="0"/>
              <a:t>периодически действующей на тело.</a:t>
            </a:r>
            <a:endParaRPr lang="ru-RU" sz="2400" b="1" dirty="0"/>
          </a:p>
        </p:txBody>
      </p:sp>
      <p:pic>
        <p:nvPicPr>
          <p:cNvPr id="2050" name="Picture 2" descr="C:\Users\1\Desktop\image005.gifстирлинг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79430"/>
            <a:ext cx="2501255" cy="33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ani_lockstitch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078475" cy="32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Old-Cloc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1419414" cy="35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356313"/>
            <a:ext cx="4025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Приведите примеры </a:t>
            </a:r>
          </a:p>
          <a:p>
            <a:r>
              <a:rPr lang="ru-RU" sz="2000" b="1" dirty="0"/>
              <a:t>в</a:t>
            </a:r>
            <a:r>
              <a:rPr lang="ru-RU" sz="2000" b="1" dirty="0" smtClean="0"/>
              <a:t>ынужденных колебаний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23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sz="2800" b="1" dirty="0" smtClean="0"/>
              <a:t>Повторение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5" y="908720"/>
            <a:ext cx="6721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Что такое колебания?</a:t>
            </a:r>
          </a:p>
          <a:p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Назовите характеристики колебательного движения</a:t>
            </a:r>
          </a:p>
          <a:p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Что такое математический маятник? Пружинный маятник?</a:t>
            </a:r>
          </a:p>
          <a:p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От чего зависит период маятников?</a:t>
            </a:r>
          </a:p>
          <a:p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Как связан период и частота колебаний?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Виды колебаний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047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970"/>
            <a:ext cx="7125113" cy="924475"/>
          </a:xfrm>
        </p:spPr>
        <p:txBody>
          <a:bodyPr/>
          <a:lstStyle/>
          <a:p>
            <a:pPr algn="ctr"/>
            <a:r>
              <a:rPr lang="ru-RU" sz="2800" dirty="0" smtClean="0"/>
              <a:t>Механические </a:t>
            </a:r>
            <a:r>
              <a:rPr lang="ru-RU" sz="2800" dirty="0" smtClean="0"/>
              <a:t>колебания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Механические колебания</a:t>
            </a:r>
          </a:p>
          <a:p>
            <a:r>
              <a:rPr lang="ru-RU" b="1" dirty="0" smtClean="0"/>
              <a:t>Маятник.</a:t>
            </a:r>
            <a:r>
              <a:rPr lang="ru-RU" b="1" dirty="0"/>
              <a:t> Математический </a:t>
            </a:r>
            <a:r>
              <a:rPr lang="ru-RU" b="1" dirty="0" smtClean="0"/>
              <a:t>маятник.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dirty="0"/>
              <a:t>Пружинный </a:t>
            </a:r>
            <a:r>
              <a:rPr lang="ru-RU" b="1" dirty="0" smtClean="0"/>
              <a:t>маятник.</a:t>
            </a:r>
            <a:endParaRPr lang="ru-RU" b="1" dirty="0"/>
          </a:p>
          <a:p>
            <a:r>
              <a:rPr lang="ru-RU" b="1" dirty="0" smtClean="0"/>
              <a:t> Характеристики колебательного движения</a:t>
            </a:r>
          </a:p>
          <a:p>
            <a:r>
              <a:rPr lang="ru-RU" b="1" dirty="0" smtClean="0"/>
              <a:t>Виды колебаний</a:t>
            </a:r>
          </a:p>
          <a:p>
            <a:r>
              <a:rPr lang="ru-RU" b="1" dirty="0" smtClean="0"/>
              <a:t>Волновые явления</a:t>
            </a:r>
          </a:p>
          <a:p>
            <a:r>
              <a:rPr lang="ru-RU" b="1" dirty="0" smtClean="0"/>
              <a:t>Длины волны. Скорость распространения волны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1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667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Механические </a:t>
            </a:r>
            <a:r>
              <a:rPr lang="ru-RU" sz="2800" dirty="0" smtClean="0"/>
              <a:t>колебания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682" y="1412776"/>
            <a:ext cx="3539278" cy="36724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Механические колебания – периодически повторяющиеся с течением времени движения.</a:t>
            </a:r>
            <a:endParaRPr lang="ru-RU" sz="2800" b="1" dirty="0"/>
          </a:p>
        </p:txBody>
      </p:sp>
      <p:pic>
        <p:nvPicPr>
          <p:cNvPr id="4" name="Picture 4" descr="C:\Users\1\Desktop\scal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6308"/>
            <a:ext cx="3393071" cy="335791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Механические </a:t>
            </a:r>
            <a:r>
              <a:rPr lang="ru-RU" sz="2800" dirty="0" smtClean="0"/>
              <a:t>колебания</a:t>
            </a:r>
            <a:endParaRPr lang="ru-RU" sz="2800" dirty="0"/>
          </a:p>
        </p:txBody>
      </p:sp>
      <p:pic>
        <p:nvPicPr>
          <p:cNvPr id="1029" name="Picture 5" descr="C:\Users\1\Desktop\Окончен_бал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7427"/>
            <a:ext cx="3238500" cy="10096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3"/>
            <a:ext cx="2216034" cy="25549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V3cfU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9609"/>
            <a:ext cx="2376264" cy="36004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Механические </a:t>
            </a:r>
            <a:r>
              <a:rPr lang="ru-RU" sz="2800" dirty="0" smtClean="0"/>
              <a:t>колебания</a:t>
            </a:r>
            <a:endParaRPr lang="ru-RU" sz="2800" dirty="0"/>
          </a:p>
        </p:txBody>
      </p:sp>
      <p:pic>
        <p:nvPicPr>
          <p:cNvPr id="3074" name="Picture 2" descr="C:\Users\1\Desktop\a_ti_l0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5121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1940" y="2348880"/>
            <a:ext cx="4140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Колебательная система- система тел, которые способны совершать колебания.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5412862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Задание: </a:t>
            </a:r>
          </a:p>
          <a:p>
            <a:r>
              <a:rPr lang="ru-RU" sz="2000" dirty="0" smtClean="0"/>
              <a:t>Приведите примеры механических колебаний и колебательных систем</a:t>
            </a:r>
            <a:endParaRPr lang="ru-RU" sz="2000" dirty="0"/>
          </a:p>
        </p:txBody>
      </p:sp>
      <p:pic>
        <p:nvPicPr>
          <p:cNvPr id="3075" name="Picture 3" descr="C:\Users\1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6" y="2357264"/>
            <a:ext cx="2782362" cy="30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667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Механические колебания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9443" y="1807361"/>
            <a:ext cx="4498661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Маятник – физическое тело, способное совершать колебания около точки подвеса или опоры.</a:t>
            </a:r>
            <a:endParaRPr lang="ru-RU" sz="2800" b="1" dirty="0"/>
          </a:p>
        </p:txBody>
      </p:sp>
      <p:pic>
        <p:nvPicPr>
          <p:cNvPr id="4101" name="Picture 5" descr="C:\Users\1\Desktop\ef7d6ea797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65" y="1607907"/>
            <a:ext cx="3461370" cy="41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372" y="217715"/>
            <a:ext cx="7125113" cy="620688"/>
          </a:xfrm>
        </p:spPr>
        <p:txBody>
          <a:bodyPr/>
          <a:lstStyle/>
          <a:p>
            <a:pPr algn="ctr"/>
            <a:r>
              <a:rPr lang="ru-RU" sz="2800" dirty="0"/>
              <a:t>Характеристики колебаний: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21363" y="1196871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Амплитуда  колебаний (А или х </a:t>
            </a:r>
            <a:r>
              <a:rPr lang="en-US" sz="2400" b="1" baseline="-25000" dirty="0"/>
              <a:t>max</a:t>
            </a:r>
            <a:r>
              <a:rPr lang="ru-RU" sz="2400" b="1" dirty="0" smtClean="0"/>
              <a:t>) - максимальное смещение от положения равновесия, измеряется в м.</a:t>
            </a:r>
            <a:endParaRPr lang="ru-RU" sz="2400" b="1" dirty="0"/>
          </a:p>
        </p:txBody>
      </p:sp>
      <p:pic>
        <p:nvPicPr>
          <p:cNvPr id="7170" name="Picture 2" descr="C:\Users\1\Desktop\pendu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66367"/>
            <a:ext cx="2525265" cy="25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454496" y="4593764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20726" y="5185024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0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19594" y="4496483"/>
            <a:ext cx="0" cy="6013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481375" y="4941168"/>
            <a:ext cx="1051065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5608" y="491193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ru-RU" sz="2800" b="1" dirty="0"/>
          </a:p>
        </p:txBody>
      </p:sp>
      <p:pic>
        <p:nvPicPr>
          <p:cNvPr id="22" name="Picture 3" descr="C:\Users\1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16954"/>
            <a:ext cx="28662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099" y="66124"/>
            <a:ext cx="7125113" cy="924475"/>
          </a:xfrm>
        </p:spPr>
        <p:txBody>
          <a:bodyPr/>
          <a:lstStyle/>
          <a:p>
            <a:pPr algn="ctr"/>
            <a:r>
              <a:rPr lang="ru-RU" sz="2800" dirty="0" smtClean="0"/>
              <a:t>Характеристики колебаний</a:t>
            </a:r>
            <a:endParaRPr lang="ru-RU" sz="2800" dirty="0"/>
          </a:p>
        </p:txBody>
      </p:sp>
      <p:pic>
        <p:nvPicPr>
          <p:cNvPr id="4" name="Picture 3" descr="C:\Users\1\Desktop\Moving-animated-clip-art-picture-of-pendulum-x-bpm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0" y="1340768"/>
            <a:ext cx="302793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1700808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Период (Т) – время одного полного колебания, измеряется в с.</a:t>
            </a:r>
            <a:endParaRPr lang="en-US" sz="2400" b="1" dirty="0" smtClean="0"/>
          </a:p>
          <a:p>
            <a:r>
              <a:rPr lang="en-US" sz="2400" b="1" dirty="0" smtClean="0"/>
              <a:t>T=t</a:t>
            </a:r>
            <a:r>
              <a:rPr lang="ru-RU" sz="2400" b="1" dirty="0" smtClean="0"/>
              <a:t>/</a:t>
            </a:r>
            <a:r>
              <a:rPr lang="en-US" sz="2400" b="1" dirty="0" smtClean="0"/>
              <a:t>N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581128"/>
            <a:ext cx="5976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Частота колебаний </a:t>
            </a:r>
            <a:r>
              <a:rPr lang="ru-RU" sz="2800" b="1" dirty="0" smtClean="0"/>
              <a:t>(</a:t>
            </a:r>
            <a:r>
              <a:rPr lang="el-GR" sz="2800" dirty="0"/>
              <a:t>ν</a:t>
            </a:r>
            <a:r>
              <a:rPr lang="ru-RU" sz="2800" b="1" dirty="0" smtClean="0"/>
              <a:t>) </a:t>
            </a:r>
            <a:r>
              <a:rPr lang="ru-RU" sz="2400" b="1" dirty="0" smtClean="0"/>
              <a:t>– число колебаний за одну секунду, измеряется в Гц (</a:t>
            </a:r>
            <a:r>
              <a:rPr lang="ru-RU" sz="2400" b="1" dirty="0">
                <a:latin typeface="+mj-lt"/>
              </a:rPr>
              <a:t>с </a:t>
            </a:r>
            <a:r>
              <a:rPr lang="ru-RU" sz="2400" b="1" baseline="30000" dirty="0">
                <a:latin typeface="+mj-lt"/>
              </a:rPr>
              <a:t>-</a:t>
            </a:r>
            <a:r>
              <a:rPr lang="ru-RU" sz="2400" b="1" baseline="30000" dirty="0" smtClean="0">
                <a:latin typeface="+mj-lt"/>
              </a:rPr>
              <a:t>1</a:t>
            </a:r>
            <a:r>
              <a:rPr lang="ru-RU" sz="2400" b="1" dirty="0" smtClean="0"/>
              <a:t>)</a:t>
            </a:r>
            <a:endParaRPr lang="en-US" sz="2400" b="1" dirty="0" smtClean="0"/>
          </a:p>
          <a:p>
            <a:r>
              <a:rPr lang="ru-RU" sz="2400" b="1" dirty="0" smtClean="0"/>
              <a:t> </a:t>
            </a:r>
            <a:r>
              <a:rPr lang="el-GR" sz="2400" b="1" dirty="0" smtClean="0"/>
              <a:t>ν</a:t>
            </a:r>
            <a:r>
              <a:rPr lang="ru-RU" sz="2400" b="1" dirty="0" smtClean="0"/>
              <a:t> = 1/Т, </a:t>
            </a:r>
            <a:r>
              <a:rPr lang="el-GR" sz="2400" b="1" dirty="0" smtClean="0"/>
              <a:t>ν</a:t>
            </a:r>
            <a:r>
              <a:rPr lang="ru-RU" sz="2400" b="1" dirty="0" smtClean="0"/>
              <a:t> = </a:t>
            </a:r>
            <a:r>
              <a:rPr lang="en-US" sz="2400" b="1" dirty="0" smtClean="0"/>
              <a:t>N</a:t>
            </a:r>
            <a:r>
              <a:rPr lang="ru-RU" sz="2400" b="1" dirty="0" smtClean="0"/>
              <a:t>/</a:t>
            </a:r>
            <a:r>
              <a:rPr lang="en-US" sz="2400" b="1" dirty="0" smtClean="0"/>
              <a:t>t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938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5113" cy="924475"/>
          </a:xfrm>
        </p:spPr>
        <p:txBody>
          <a:bodyPr/>
          <a:lstStyle/>
          <a:p>
            <a:pPr algn="ctr"/>
            <a:r>
              <a:rPr lang="ru-RU" sz="2800" dirty="0" smtClean="0"/>
              <a:t>Математический маятник</a:t>
            </a:r>
            <a:endParaRPr lang="ru-RU" sz="2800" dirty="0"/>
          </a:p>
        </p:txBody>
      </p:sp>
      <p:pic>
        <p:nvPicPr>
          <p:cNvPr id="5122" name="Picture 2" descr="C:\Users\1\Desktop\4578517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0520"/>
            <a:ext cx="2688298" cy="20162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124744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Груз малого размера, подвешенный на длинной тонкой нерастяжимой нити, массой которой пренебрегают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4" name="Picture 4" descr="C:\Users\1\Desktop\revolucio4_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92" y="3501008"/>
            <a:ext cx="2782001" cy="29523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377007"/>
            <a:ext cx="4224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Колебания совершаются за счет равнодействующей силы тяжести и силы упругости ( силы натяжения нити)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74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385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Механические колебания</vt:lpstr>
      <vt:lpstr>Механические колебания</vt:lpstr>
      <vt:lpstr>Механические колебания</vt:lpstr>
      <vt:lpstr>Механические колебания</vt:lpstr>
      <vt:lpstr>Механические колебания</vt:lpstr>
      <vt:lpstr>Механические колебания</vt:lpstr>
      <vt:lpstr>Характеристики колебаний: </vt:lpstr>
      <vt:lpstr>Характеристики колебаний</vt:lpstr>
      <vt:lpstr>Математический маятник</vt:lpstr>
      <vt:lpstr>Математический маятник</vt:lpstr>
      <vt:lpstr>Пружинный маятник</vt:lpstr>
      <vt:lpstr>Пружинный маятник</vt:lpstr>
      <vt:lpstr>Механические колебания</vt:lpstr>
      <vt:lpstr>Виды колебаний</vt:lpstr>
      <vt:lpstr>Виды колебаний</vt:lpstr>
      <vt:lpstr>Виды колебаний</vt:lpstr>
      <vt:lpstr>Повторение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Механические колебания и волны</dc:title>
  <dc:creator>1</dc:creator>
  <cp:lastModifiedBy>1</cp:lastModifiedBy>
  <cp:revision>28</cp:revision>
  <dcterms:created xsi:type="dcterms:W3CDTF">2014-08-28T19:09:42Z</dcterms:created>
  <dcterms:modified xsi:type="dcterms:W3CDTF">2014-08-31T07:24:24Z</dcterms:modified>
</cp:coreProperties>
</file>