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8" r:id="rId9"/>
    <p:sldId id="269" r:id="rId10"/>
    <p:sldId id="263" r:id="rId11"/>
    <p:sldId id="262" r:id="rId12"/>
    <p:sldId id="264" r:id="rId13"/>
    <p:sldId id="274" r:id="rId14"/>
    <p:sldId id="265" r:id="rId15"/>
    <p:sldId id="266" r:id="rId16"/>
    <p:sldId id="267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876" autoAdjust="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4A7653-9797-4DE2-96A2-EB5FD845AB25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728B14B-2833-46A5-A066-D50449FBD2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D873F9-E2E9-4712-BA38-6BC131E42899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557F4-96C0-43B4-8EFC-A3A486E8F3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93BA274D-B6D1-490E-87B8-A4CE3CA2F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786751-7135-4443-9791-64A8BED0371E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7A610-8EF5-47CE-8D26-694C19AD4719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8294B9FA-8FAB-4B5D-A475-E9D07B870D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AE440B-3C5A-4EE5-B0A4-5E297E0AC01A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7E1EE3F-1179-4BD7-B509-1F342C1A41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01B2FCF5-DBFC-4E96-94D3-61CBAB3F73ED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C21B-E3B3-441F-9394-BA79DBFA6E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A9191-5777-4A8B-8B9E-3B40C2B4A859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4ECCEC8-E8DE-4885-B4BE-82C69C71BB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30A89F-13E1-4450-907C-928E4D2FDBD7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25D10694-70C1-40B3-ACB5-A72F4A5CD3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A4D82E-F508-45BF-B470-BF12263C6E03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CF3449A-CB31-49DE-B00E-1AF0338614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3115C87-7D55-48D0-AFC7-245C2E0AB1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643B2F-79CB-46AE-A660-36B0DCF19294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CF529039-039C-46C2-88F2-E759C6A341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5A98FE05-0BB1-42BB-B8C6-BC68C0227153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52AEE8C-7CCE-48BD-98A1-612BA0CEE1D9}" type="datetimeFigureOut">
              <a:rPr lang="ru-RU" smtClean="0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B38BC0F-F8DC-4D86-9617-29D427FDE1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 flipH="1">
            <a:off x="214282" y="1142984"/>
            <a:ext cx="84963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МБОУ «СОШ №23»</a:t>
            </a:r>
            <a:endParaRPr lang="ru-RU" sz="1600" b="1" dirty="0">
              <a:latin typeface="Calibri" pitchFamily="34" charset="0"/>
            </a:endParaRPr>
          </a:p>
          <a:p>
            <a:endParaRPr lang="ru-RU" sz="1600" dirty="0">
              <a:latin typeface="Calibri" pitchFamily="34" charset="0"/>
            </a:endParaRPr>
          </a:p>
          <a:p>
            <a:endParaRPr lang="ru-RU" sz="1600" dirty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Calibri" pitchFamily="34" charset="0"/>
              </a:rPr>
              <a:t>Утренняя </a:t>
            </a:r>
            <a:r>
              <a:rPr lang="ru-RU" sz="3200" b="1" dirty="0">
                <a:solidFill>
                  <a:srgbClr val="FF0000"/>
                </a:solidFill>
                <a:latin typeface="Calibri" pitchFamily="34" charset="0"/>
              </a:rPr>
              <a:t>гимнастика </a:t>
            </a:r>
            <a:r>
              <a:rPr lang="ru-RU" sz="3200" b="1" dirty="0" smtClean="0">
                <a:solidFill>
                  <a:srgbClr val="FF0000"/>
                </a:solidFill>
                <a:latin typeface="Calibri" pitchFamily="34" charset="0"/>
              </a:rPr>
              <a:t>для младших школьников</a:t>
            </a:r>
            <a:endParaRPr lang="ru-RU" sz="3200" b="1" dirty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ru-RU" sz="2000" b="1" dirty="0" smtClean="0">
              <a:latin typeface="Calibri" pitchFamily="34" charset="0"/>
            </a:endParaRPr>
          </a:p>
          <a:p>
            <a:pPr algn="ctr"/>
            <a:endParaRPr lang="ru-RU" sz="2000" b="1" dirty="0">
              <a:latin typeface="Calibri" pitchFamily="34" charset="0"/>
            </a:endParaRPr>
          </a:p>
          <a:p>
            <a:pPr algn="ctr"/>
            <a:endParaRPr lang="ru-RU" sz="2000" b="1" dirty="0">
              <a:latin typeface="Calibri" pitchFamily="34" charset="0"/>
            </a:endParaRPr>
          </a:p>
          <a:p>
            <a:pPr marL="0" indent="0" algn="r">
              <a:buFont typeface="Symbol" pitchFamily="18" charset="2"/>
              <a:buNone/>
            </a:pPr>
            <a:r>
              <a:rPr lang="ru-RU" sz="1200" b="1" dirty="0" smtClean="0"/>
              <a:t>Автор: учитель </a:t>
            </a:r>
            <a:r>
              <a:rPr lang="ru-RU" sz="1200" b="1" dirty="0" smtClean="0"/>
              <a:t>физической культуры</a:t>
            </a:r>
          </a:p>
          <a:p>
            <a:pPr marL="0" indent="0" algn="r">
              <a:buFont typeface="Symbol" pitchFamily="18" charset="2"/>
              <a:buNone/>
            </a:pPr>
            <a:r>
              <a:rPr lang="ru-RU" sz="1200" b="1" dirty="0" err="1" smtClean="0"/>
              <a:t>Брычка</a:t>
            </a:r>
            <a:r>
              <a:rPr lang="ru-RU" sz="1200" b="1" dirty="0" smtClean="0"/>
              <a:t> Нина Александровна</a:t>
            </a:r>
          </a:p>
          <a:p>
            <a:endParaRPr lang="ru-RU" sz="1200" dirty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  <a:p>
            <a:r>
              <a:rPr lang="ru-RU" sz="1200" dirty="0">
                <a:latin typeface="Calibri" pitchFamily="34" charset="0"/>
              </a:rPr>
              <a:t>                                                                                                              </a:t>
            </a:r>
            <a:r>
              <a:rPr lang="ru-RU" sz="1200" dirty="0" smtClean="0">
                <a:latin typeface="Calibri" pitchFamily="34" charset="0"/>
              </a:rPr>
              <a:t>Энгельс</a:t>
            </a:r>
            <a:r>
              <a:rPr lang="ru-RU" sz="1200" dirty="0" smtClean="0">
                <a:latin typeface="Calibri" pitchFamily="34" charset="0"/>
              </a:rPr>
              <a:t>, </a:t>
            </a:r>
            <a:r>
              <a:rPr lang="ru-RU" sz="1200" dirty="0">
                <a:latin typeface="Calibri" pitchFamily="34" charset="0"/>
              </a:rPr>
              <a:t>2014 год.</a:t>
            </a:r>
          </a:p>
        </p:txBody>
      </p:sp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714356"/>
            <a:ext cx="1800225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latin typeface="Candara" pitchFamily="34" charset="0"/>
              </a:rPr>
              <a:t>УПРАЖНЕНИЯ БЕЗ ПРЕДМЕТОВ</a:t>
            </a:r>
            <a:endParaRPr lang="ru-RU" smtClean="0"/>
          </a:p>
        </p:txBody>
      </p:sp>
      <p:pic>
        <p:nvPicPr>
          <p:cNvPr id="2252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7503" y="3547976"/>
            <a:ext cx="4072481" cy="530398"/>
          </a:xfrm>
        </p:spPr>
      </p:pic>
      <p:sp>
        <p:nvSpPr>
          <p:cNvPr id="22531" name="Прямоугольник 7"/>
          <p:cNvSpPr>
            <a:spLocks noChangeArrowheads="1"/>
          </p:cNvSpPr>
          <p:nvPr/>
        </p:nvSpPr>
        <p:spPr bwMode="auto">
          <a:xfrm>
            <a:off x="3132138" y="2276475"/>
            <a:ext cx="42830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  <a:latin typeface="Candara" pitchFamily="34" charset="0"/>
              </a:rPr>
              <a:t>Комплекс №1</a:t>
            </a:r>
            <a:endParaRPr lang="ru-RU">
              <a:solidFill>
                <a:srgbClr val="000000"/>
              </a:solidFill>
              <a:latin typeface="Candara" pitchFamily="34" charset="0"/>
            </a:endParaRPr>
          </a:p>
          <a:p>
            <a:r>
              <a:rPr lang="ru-RU">
                <a:solidFill>
                  <a:srgbClr val="000000"/>
                </a:solidFill>
                <a:latin typeface="Candara" pitchFamily="34" charset="0"/>
              </a:rPr>
              <a:t>1. «ПОТЯНУЛИСЬ »</a:t>
            </a:r>
          </a:p>
          <a:p>
            <a:r>
              <a:rPr lang="ru-RU">
                <a:solidFill>
                  <a:srgbClr val="000000"/>
                </a:solidFill>
                <a:latin typeface="Candara" pitchFamily="34" charset="0"/>
              </a:rPr>
              <a:t>И. п.: ноги слегка расставлены, руки опущены, висят вдоль тела. Выполнение: поднять руки вверх через стороны, опуская руки вниз, сказать: «Вниз».</a:t>
            </a:r>
          </a:p>
          <a:p>
            <a:r>
              <a:rPr lang="ru-RU">
                <a:solidFill>
                  <a:srgbClr val="000000"/>
                </a:solidFill>
                <a:latin typeface="Candara" pitchFamily="34" charset="0"/>
              </a:rPr>
              <a:t>Повторить: 5-6 раз.</a:t>
            </a:r>
          </a:p>
        </p:txBody>
      </p:sp>
      <p:pic>
        <p:nvPicPr>
          <p:cNvPr id="22532" name="Рисунок 11" descr="http://mult-pict.narod.ru/belfon/mult-pict.narod.ru1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2060575"/>
            <a:ext cx="25908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Рисунок 12" descr="http://player.myshared.ru/355905/data/images/img3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850" y="1773238"/>
            <a:ext cx="146685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3" descr="http://mult-pict.narod.ru/belfon/mult-pict.narod.ru127_sm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286124"/>
            <a:ext cx="20859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85786" y="1071546"/>
            <a:ext cx="4572000" cy="27453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74520" lvl="6">
              <a:spcBef>
                <a:spcPts val="384"/>
              </a:spcBef>
              <a:buClr>
                <a:srgbClr val="4F81BD"/>
              </a:buClr>
              <a:defRPr/>
            </a:pPr>
            <a:endParaRPr lang="ru-RU" sz="1400" dirty="0">
              <a:solidFill>
                <a:srgbClr val="1F497D"/>
              </a:solidFill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100000"/>
              <a:defRPr/>
            </a:pPr>
            <a:r>
              <a:rPr lang="ru-RU" sz="2400" dirty="0" smtClean="0">
                <a:solidFill>
                  <a:srgbClr val="1F497D"/>
                </a:solidFill>
                <a:latin typeface="+mn-lt"/>
              </a:rPr>
              <a:t>И</a:t>
            </a:r>
            <a:r>
              <a:rPr lang="ru-RU" sz="2400" dirty="0">
                <a:solidFill>
                  <a:srgbClr val="1F497D"/>
                </a:solidFill>
                <a:latin typeface="+mn-lt"/>
              </a:rPr>
              <a:t>. п.: ноги слегка расставлены, руки внизу. Выполнение: руки вперед, ладони вверх; сказать: «Вот»; опустить руки.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100000"/>
              <a:defRPr/>
            </a:pPr>
            <a:r>
              <a:rPr lang="ru-RU" sz="2400" dirty="0">
                <a:solidFill>
                  <a:srgbClr val="1F497D"/>
                </a:solidFill>
                <a:latin typeface="+mn-lt"/>
              </a:rPr>
              <a:t>Повторить: 5 раз</a:t>
            </a:r>
            <a:endParaRPr lang="ru-RU" dirty="0">
              <a:latin typeface="+mn-lt"/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428736"/>
            <a:ext cx="273367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143240" y="357166"/>
            <a:ext cx="30196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«ЛАДОШКИ»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ndara" pitchFamily="34" charset="0"/>
              </a:rPr>
              <a:t>УПРАЖНЕНИЯ С ПРЕДМЕТАМИ</a:t>
            </a:r>
            <a:endParaRPr lang="ru-RU" dirty="0" smtClean="0"/>
          </a:p>
        </p:txBody>
      </p:sp>
      <p:sp>
        <p:nvSpPr>
          <p:cNvPr id="24577" name="Объект 2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5499100" cy="2265363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Symbol" pitchFamily="18" charset="2"/>
              <a:buNone/>
            </a:pPr>
            <a:r>
              <a:rPr lang="ru-RU" sz="1800" b="1" dirty="0" smtClean="0">
                <a:solidFill>
                  <a:srgbClr val="0070C0"/>
                </a:solidFill>
                <a:latin typeface="Candara" pitchFamily="34" charset="0"/>
              </a:rPr>
              <a:t>1. " ПОГРЕМУШКИ" </a:t>
            </a:r>
          </a:p>
          <a:p>
            <a:pPr marL="0" indent="0">
              <a:spcBef>
                <a:spcPct val="0"/>
              </a:spcBef>
              <a:buFont typeface="Symbol" pitchFamily="18" charset="2"/>
              <a:buNone/>
            </a:pPr>
            <a:endParaRPr lang="en-US" sz="1800" i="1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0" indent="0">
              <a:spcBef>
                <a:spcPct val="0"/>
              </a:spcBef>
              <a:buFont typeface="Symbol" pitchFamily="18" charset="2"/>
              <a:buNone/>
            </a:pPr>
            <a:r>
              <a:rPr lang="ru-RU" sz="1800" i="1" dirty="0" smtClean="0">
                <a:solidFill>
                  <a:srgbClr val="000000"/>
                </a:solidFill>
                <a:latin typeface="Candara" pitchFamily="34" charset="0"/>
              </a:rPr>
              <a:t>И. п.:</a:t>
            </a:r>
            <a:r>
              <a:rPr lang="ru-RU" sz="1800" dirty="0" smtClean="0">
                <a:solidFill>
                  <a:srgbClr val="000000"/>
                </a:solidFill>
                <a:latin typeface="Candara" pitchFamily="34" charset="0"/>
              </a:rPr>
              <a:t> ноги «узкой дорожкой», руки с погремушкой внизу. </a:t>
            </a:r>
            <a:r>
              <a:rPr lang="ru-RU" sz="1800" i="1" dirty="0" smtClean="0">
                <a:solidFill>
                  <a:srgbClr val="000000"/>
                </a:solidFill>
                <a:latin typeface="Candara" pitchFamily="34" charset="0"/>
              </a:rPr>
              <a:t>Выполнение:</a:t>
            </a:r>
            <a:r>
              <a:rPr lang="ru-RU" sz="1800" dirty="0" smtClean="0">
                <a:solidFill>
                  <a:srgbClr val="000000"/>
                </a:solidFill>
                <a:latin typeface="Candara" pitchFamily="34" charset="0"/>
              </a:rPr>
              <a:t> поднять руки через стороны вверх; потрясти погремушкой и опустить через стороны вниз. Опуская руки, произнести: «Динь-динь-динь».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3789363"/>
            <a:ext cx="4151313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3"/>
          <p:cNvSpPr>
            <a:spLocks noChangeArrowheads="1"/>
          </p:cNvSpPr>
          <p:nvPr/>
        </p:nvSpPr>
        <p:spPr bwMode="auto">
          <a:xfrm>
            <a:off x="900113" y="1773238"/>
            <a:ext cx="457200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«ПОКАЖИ СОСЕДУ» 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И. 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.: ноги широко расставлены, руки с погремушкой у груди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Выполнение: поворот в сторону, руки прямо; потрясти по­гремушкой, сказать: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Динь-дон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»; вернуться в и. п. То же в дру­гую сторону.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Повторить: по 3 раза в каждую сторон</a:t>
            </a:r>
            <a:r>
              <a:rPr lang="ru-RU" dirty="0">
                <a:latin typeface="Calibri" pitchFamily="34" charset="0"/>
              </a:rPr>
              <a:t>у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4149725"/>
            <a:ext cx="426085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sz="quarter" idx="1"/>
          </p:nvPr>
        </p:nvSpPr>
        <p:spPr>
          <a:xfrm>
            <a:off x="2124075" y="1989138"/>
            <a:ext cx="5111750" cy="2087562"/>
          </a:xfrm>
        </p:spPr>
        <p:txBody>
          <a:bodyPr/>
          <a:lstStyle/>
          <a:p>
            <a:pPr marL="0" indent="0" algn="ctr">
              <a:buFont typeface="Symbol" pitchFamily="18" charset="2"/>
              <a:buNone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«ШАРИК» </a:t>
            </a:r>
          </a:p>
          <a:p>
            <a:pPr marL="0" indent="0">
              <a:buFont typeface="Symbol" pitchFamily="18" charset="2"/>
              <a:buNone/>
            </a:pP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И. п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.: лежа на спине, погремушка за головой</a:t>
            </a:r>
          </a:p>
          <a:p>
            <a:pPr marL="0" indent="0">
              <a:buFont typeface="Symbol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Выполнение: руки перевести к животу, ноги согнуть в коленях — «стать круглым, как шарик», вернуться в и. п. Дыха­ние в произвольном ритме.</a:t>
            </a:r>
          </a:p>
          <a:p>
            <a:pPr marL="0" indent="0">
              <a:buFont typeface="Symbol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Повторить: 5 раз.</a:t>
            </a:r>
          </a:p>
        </p:txBody>
      </p:sp>
      <p:pic>
        <p:nvPicPr>
          <p:cNvPr id="26626" name="Рисунок 3" descr="http://mult-pict.narod.ru/belfon/mult-pict.narod.ru33_sm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3429000"/>
            <a:ext cx="1871663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4364038"/>
            <a:ext cx="4310062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sz="quarter" idx="1"/>
          </p:nvPr>
        </p:nvSpPr>
        <p:spPr>
          <a:xfrm>
            <a:off x="395288" y="2060575"/>
            <a:ext cx="5572125" cy="1906588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ClrTx/>
              <a:buSzTx/>
              <a:buFont typeface="Symbol" pitchFamily="18" charset="2"/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«ПОИГРАЙ-КА, ПОГРЕМУШКА»</a:t>
            </a:r>
          </a:p>
          <a:p>
            <a:pPr marL="0" indent="0">
              <a:spcBef>
                <a:spcPct val="0"/>
              </a:spcBef>
              <a:buClrTx/>
              <a:buSzTx/>
              <a:buFont typeface="Symbol" pitchFamily="18" charset="2"/>
              <a:buNone/>
            </a:pPr>
            <a:r>
              <a:rPr lang="ru-RU" sz="1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И. п.: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стоя, Выполнение: 6-8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подскоков.</a:t>
            </a:r>
            <a:endParaRPr lang="ru-RU" sz="1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Symbol" pitchFamily="18" charset="2"/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Повторить: 3 раза, чередуя с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ходьбой.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789363"/>
            <a:ext cx="41148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ъект 2"/>
          <p:cNvSpPr>
            <a:spLocks noGrp="1"/>
          </p:cNvSpPr>
          <p:nvPr>
            <p:ph sz="quarter" idx="1"/>
          </p:nvPr>
        </p:nvSpPr>
        <p:spPr>
          <a:xfrm>
            <a:off x="857224" y="1714488"/>
            <a:ext cx="7407275" cy="4497388"/>
          </a:xfrm>
        </p:spPr>
        <p:txBody>
          <a:bodyPr/>
          <a:lstStyle/>
          <a:p>
            <a:pPr>
              <a:spcBef>
                <a:spcPts val="800"/>
              </a:spcBef>
              <a:buFont typeface="Symbol" pitchFamily="18" charset="2"/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Franklin Gothic Book"/>
              </a:rPr>
              <a:t>Упражнения, включаемые, в утреннюю гимнастику для ребенка могут быть разными, но главное, чтобы они развивали организм и выполнялись в определенной последовательности. </a:t>
            </a:r>
          </a:p>
          <a:p>
            <a:pPr>
              <a:spcBef>
                <a:spcPts val="800"/>
              </a:spcBef>
              <a:buFont typeface="Symbol" pitchFamily="18" charset="2"/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Franklin Gothic Book"/>
              </a:rPr>
              <a:t>Еще одним из важных пунктов при выполнении гимнастики является то, что нужно не просто выполнить все упражнения, а важно следить за </a:t>
            </a:r>
            <a:r>
              <a:rPr lang="ru-RU" sz="2000" b="1" dirty="0" smtClean="0">
                <a:solidFill>
                  <a:srgbClr val="000000"/>
                </a:solidFill>
                <a:latin typeface="Franklin Gothic Book"/>
              </a:rPr>
              <a:t>дыханием</a:t>
            </a:r>
            <a:r>
              <a:rPr lang="ru-RU" sz="2000" b="1" dirty="0" smtClean="0">
                <a:solidFill>
                  <a:srgbClr val="000000"/>
                </a:solidFill>
                <a:latin typeface="Franklin Gothic Book"/>
              </a:rPr>
              <a:t>.</a:t>
            </a:r>
            <a:r>
              <a:rPr lang="ru-RU" sz="2000" b="1" dirty="0" smtClean="0">
                <a:solidFill>
                  <a:srgbClr val="000000"/>
                </a:solidFill>
                <a:latin typeface="Franklin Gothic Book"/>
              </a:rPr>
              <a:t> </a:t>
            </a:r>
            <a:endParaRPr lang="ru-RU" sz="2000" b="1" dirty="0" smtClean="0">
              <a:solidFill>
                <a:srgbClr val="000000"/>
              </a:solidFill>
              <a:latin typeface="Franklin Gothic Book"/>
            </a:endParaRPr>
          </a:p>
          <a:p>
            <a:pPr>
              <a:spcBef>
                <a:spcPts val="800"/>
              </a:spcBef>
              <a:buFont typeface="Symbol" pitchFamily="18" charset="2"/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Franklin Gothic Book"/>
              </a:rPr>
              <a:t>Вдох должен быть глубоким через нос, а выдох – медленным и продолжительным через рот.</a:t>
            </a:r>
          </a:p>
          <a:p>
            <a:pPr>
              <a:spcBef>
                <a:spcPts val="800"/>
              </a:spcBef>
              <a:buFont typeface="Symbol" pitchFamily="18" charset="2"/>
              <a:buNone/>
            </a:pPr>
            <a:endParaRPr lang="ru-RU" sz="1400" b="1" dirty="0" smtClean="0">
              <a:solidFill>
                <a:srgbClr val="000000"/>
              </a:solidFill>
              <a:latin typeface="Franklin Gothic Book"/>
            </a:endParaRPr>
          </a:p>
          <a:p>
            <a:endParaRPr lang="ru-RU" dirty="0" smtClean="0"/>
          </a:p>
        </p:txBody>
      </p:sp>
      <p:pic>
        <p:nvPicPr>
          <p:cNvPr id="30722" name="Рисунок 3" descr="http://vu.ua/uploadfiles/fckeditor/image/2011_03/oduv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286256"/>
            <a:ext cx="194507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3" descr="http://mult-pict.narod.ru/belfon/mult-pict.narod.ru3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62330">
            <a:off x="784225" y="1620838"/>
            <a:ext cx="2836863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Рисунок 4" descr="http://mult-pict.narod.ru/belfon/mult-pict.narod.ru4_smal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3786190"/>
            <a:ext cx="1943100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Объект 12"/>
          <p:cNvSpPr>
            <a:spLocks noGrp="1"/>
          </p:cNvSpPr>
          <p:nvPr>
            <p:ph sz="quarter" idx="1"/>
          </p:nvPr>
        </p:nvSpPr>
        <p:spPr>
          <a:xfrm>
            <a:off x="1571604" y="1500174"/>
            <a:ext cx="5148560" cy="3240361"/>
          </a:xfrm>
        </p:spPr>
        <p:txBody>
          <a:bodyPr rtlCol="0">
            <a:noAutofit/>
          </a:bodyPr>
          <a:lstStyle/>
          <a:p>
            <a:pPr marL="2514600" lvl="8" indent="0" algn="just">
              <a:buFont typeface="Symbol" pitchFamily="18" charset="2"/>
              <a:buNone/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Утренняя гимнастика пройдет эффективнее и увлекательней в сопровождении музыки. Музыка создает хорошее настроение и вызывает положительные эмоции, снижает психоэмоциональное напряжение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ъект 2"/>
          <p:cNvSpPr>
            <a:spLocks noGrp="1"/>
          </p:cNvSpPr>
          <p:nvPr>
            <p:ph idx="4294967295"/>
          </p:nvPr>
        </p:nvSpPr>
        <p:spPr>
          <a:xfrm>
            <a:off x="214282" y="928670"/>
            <a:ext cx="8229600" cy="4525963"/>
          </a:xfrm>
        </p:spPr>
        <p:txBody>
          <a:bodyPr/>
          <a:lstStyle/>
          <a:p>
            <a:pPr marL="0" indent="0" algn="ctr">
              <a:buFont typeface="Symbol" pitchFamily="18" charset="2"/>
              <a:buNone/>
            </a:pPr>
            <a:r>
              <a:rPr lang="ru-RU" dirty="0" smtClean="0"/>
              <a:t>   </a:t>
            </a:r>
          </a:p>
          <a:p>
            <a:pPr marL="0" indent="0" algn="ctr">
              <a:buFont typeface="Symbol" pitchFamily="18" charset="2"/>
              <a:buNone/>
            </a:pPr>
            <a:endParaRPr lang="ru-RU" dirty="0" smtClean="0"/>
          </a:p>
          <a:p>
            <a:pPr marL="0" indent="0" algn="ctr">
              <a:buFont typeface="Symbol" pitchFamily="18" charset="2"/>
              <a:buNone/>
            </a:pPr>
            <a:endParaRPr lang="ru-RU" dirty="0" smtClean="0"/>
          </a:p>
          <a:p>
            <a:pPr marL="0" indent="0" algn="ctr">
              <a:buFont typeface="Symbol" pitchFamily="18" charset="2"/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Спасибо за </a:t>
            </a:r>
            <a:r>
              <a:rPr lang="ru-RU" sz="3200" dirty="0" smtClean="0">
                <a:solidFill>
                  <a:srgbClr val="FF0000"/>
                </a:solidFill>
              </a:rPr>
              <a:t>внимание!</a:t>
            </a:r>
            <a:endParaRPr lang="ru-RU" sz="3200" dirty="0" smtClean="0">
              <a:solidFill>
                <a:srgbClr val="FF0000"/>
              </a:solidFill>
            </a:endParaRPr>
          </a:p>
          <a:p>
            <a:pPr marL="0" indent="0" algn="ctr">
              <a:buFont typeface="Symbol" pitchFamily="18" charset="2"/>
              <a:buNone/>
            </a:pPr>
            <a:endParaRPr lang="ru-RU" dirty="0" smtClean="0"/>
          </a:p>
        </p:txBody>
      </p:sp>
      <p:pic>
        <p:nvPicPr>
          <p:cNvPr id="32770" name="Рисунок 5" descr="http://mult-pict.narod.ru/belfon/mult-pict.narod.ru1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500042"/>
            <a:ext cx="334327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4" descr="http://mult-pict.narod.ru/belfon/mult-pict.narod.ru1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658938"/>
            <a:ext cx="2700337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Прямоугольник 5"/>
          <p:cNvSpPr>
            <a:spLocks noChangeArrowheads="1"/>
          </p:cNvSpPr>
          <p:nvPr/>
        </p:nvSpPr>
        <p:spPr bwMode="auto">
          <a:xfrm>
            <a:off x="2714625" y="911225"/>
            <a:ext cx="6461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39" name="Прямоугольник 6"/>
          <p:cNvSpPr>
            <a:spLocks noChangeArrowheads="1"/>
          </p:cNvSpPr>
          <p:nvPr/>
        </p:nvSpPr>
        <p:spPr bwMode="auto">
          <a:xfrm>
            <a:off x="3659188" y="3074988"/>
            <a:ext cx="4572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800"/>
              </a:spcBef>
            </a:pPr>
            <a:r>
              <a:rPr lang="ru-RU" sz="2000" b="1">
                <a:solidFill>
                  <a:srgbClr val="000000"/>
                </a:solidFill>
                <a:latin typeface="Franklin Gothic Book"/>
              </a:rPr>
              <a:t>Утренняя гимнастика – это комплекс упражнений, который настраивает, заряжает весь организм человека положительной энергией и бодростью на весь предстоящий день в целом.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3"/>
          <p:cNvSpPr>
            <a:spLocks noChangeArrowheads="1"/>
          </p:cNvSpPr>
          <p:nvPr/>
        </p:nvSpPr>
        <p:spPr bwMode="auto">
          <a:xfrm>
            <a:off x="3635375" y="2565400"/>
            <a:ext cx="4572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2" name="Прямоугольник 4"/>
          <p:cNvSpPr>
            <a:spLocks noChangeArrowheads="1"/>
          </p:cNvSpPr>
          <p:nvPr/>
        </p:nvSpPr>
        <p:spPr bwMode="auto">
          <a:xfrm>
            <a:off x="2286000" y="-74613"/>
            <a:ext cx="4572000" cy="4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ts val="800"/>
              </a:spcBef>
            </a:pPr>
            <a:r>
              <a:rPr lang="ru-RU" sz="2000" b="1">
                <a:solidFill>
                  <a:srgbClr val="000000"/>
                </a:solidFill>
                <a:latin typeface="Franklin Gothic Book"/>
              </a:rPr>
              <a:t>.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57158" y="2928934"/>
            <a:ext cx="5526087" cy="3240088"/>
          </a:xfrm>
        </p:spPr>
        <p:txBody>
          <a:bodyPr rtlCol="0">
            <a:normAutofit fontScale="92500" lnSpcReduction="10000"/>
          </a:bodyPr>
          <a:lstStyle/>
          <a:p>
            <a:pPr lvl="1" algn="l" fontAlgn="auto">
              <a:spcAft>
                <a:spcPts val="0"/>
              </a:spcAft>
              <a:buClr>
                <a:srgbClr val="31B6FD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  <a:latin typeface="Candara"/>
              </a:rPr>
              <a:t>            </a:t>
            </a:r>
            <a:r>
              <a:rPr lang="ru-RU" sz="2400" dirty="0" smtClean="0">
                <a:solidFill>
                  <a:schemeClr val="tx1"/>
                </a:solidFill>
                <a:latin typeface="Candara"/>
              </a:rPr>
              <a:t>Помимо </a:t>
            </a:r>
            <a:r>
              <a:rPr lang="ru-RU" sz="2400" dirty="0">
                <a:solidFill>
                  <a:schemeClr val="tx1"/>
                </a:solidFill>
                <a:latin typeface="Candara"/>
              </a:rPr>
              <a:t>оздоровительной, утренняя гимнастика может решать образовательные и воспитательные задачи. К образовательным задачам можно отнести закрепление двигательных навыков и умений</a:t>
            </a:r>
            <a:r>
              <a:rPr lang="ru-RU" sz="2400" dirty="0" smtClean="0">
                <a:solidFill>
                  <a:schemeClr val="tx1"/>
                </a:solidFill>
                <a:latin typeface="Candara"/>
              </a:rPr>
              <a:t>.</a:t>
            </a:r>
            <a:r>
              <a:rPr lang="ru-RU" b="1" dirty="0">
                <a:solidFill>
                  <a:schemeClr val="tx1"/>
                </a:solidFill>
                <a:latin typeface="Candara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Candara"/>
              </a:rPr>
              <a:t>Стимулирует деятельность головного мозга, улучшает работу сердца и легких, укрепляет мышцы, повышает обмен веществ в организме</a:t>
            </a:r>
            <a:endParaRPr lang="ru-RU" dirty="0">
              <a:solidFill>
                <a:schemeClr val="tx1"/>
              </a:solidFill>
              <a:latin typeface="Candara"/>
            </a:endParaRPr>
          </a:p>
        </p:txBody>
      </p:sp>
      <p:sp>
        <p:nvSpPr>
          <p:cNvPr id="15363" name="Заголовок 5"/>
          <p:cNvSpPr>
            <a:spLocks noGrp="1"/>
          </p:cNvSpPr>
          <p:nvPr>
            <p:ph type="ctrTitle"/>
          </p:nvPr>
        </p:nvSpPr>
        <p:spPr>
          <a:xfrm>
            <a:off x="323850" y="981075"/>
            <a:ext cx="7772400" cy="533400"/>
          </a:xfrm>
        </p:spPr>
        <p:txBody>
          <a:bodyPr/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 утренней гимнастики, ее задачи</a:t>
            </a:r>
          </a:p>
        </p:txBody>
      </p:sp>
      <p:pic>
        <p:nvPicPr>
          <p:cNvPr id="15365" name="Рисунок 7" descr="http://mult-pict.narod.ru/belfon/mult-pict.narod.ru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2813" y="981075"/>
            <a:ext cx="2860675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 flipH="1">
            <a:off x="1404938" y="1219200"/>
            <a:ext cx="6624637" cy="23698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Calibri" pitchFamily="34" charset="0"/>
              </a:rPr>
              <a:t>Общие требования к проведению утренней гимнастики:</a:t>
            </a:r>
            <a:endParaRPr lang="en-US" b="1" u="sng" dirty="0">
              <a:solidFill>
                <a:srgbClr val="FF0000"/>
              </a:solidFill>
              <a:latin typeface="Calibri" pitchFamily="34" charset="0"/>
            </a:endParaRPr>
          </a:p>
          <a:p>
            <a:endParaRPr lang="ru-RU" b="1" u="sng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400" dirty="0">
                <a:latin typeface="Times New Roman" pitchFamily="18" charset="0"/>
              </a:rPr>
              <a:t>Системность проведения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>
                <a:latin typeface="Times New Roman" pitchFamily="18" charset="0"/>
              </a:rPr>
              <a:t>Рекомендуется проводить до завтрака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>
                <a:latin typeface="Times New Roman" pitchFamily="18" charset="0"/>
              </a:rPr>
              <a:t>Полезно после гимнастики провести водные процедуры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>
                <a:latin typeface="Times New Roman" pitchFamily="18" charset="0"/>
              </a:rPr>
              <a:t>Соблюдение гигиенических требований в помещении - влажная уборка, открытая фрамуга до конца гимнастики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</a:rPr>
              <a:t>Дети </a:t>
            </a:r>
            <a:r>
              <a:rPr lang="ru-RU" sz="1400" dirty="0">
                <a:latin typeface="Times New Roman" pitchFamily="18" charset="0"/>
              </a:rPr>
              <a:t>занимаются в облегченной одежде, удобной обуви или в носочках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>
                <a:latin typeface="Times New Roman" pitchFamily="18" charset="0"/>
              </a:rPr>
              <a:t>Упражнения должны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затрагивать различные мышечные группы: плечевой пояс, ноги, стопы, боковые мышцы туловища и мышцы спины, мышцы  брюшного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пресса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Рисунок 10" descr="https://encrypted-tbn1.gstatic.com/images?q=tbn:ANd9GcR1c2vxJHKCHa1wBmzec58b_STQFRVzLSql3D3fkh73w202_p07x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4414838"/>
            <a:ext cx="24860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2"/>
          <p:cNvSpPr txBox="1">
            <a:spLocks noChangeArrowheads="1"/>
          </p:cNvSpPr>
          <p:nvPr/>
        </p:nvSpPr>
        <p:spPr bwMode="auto">
          <a:xfrm>
            <a:off x="3203575" y="2205038"/>
            <a:ext cx="46815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2286000" y="95250"/>
            <a:ext cx="457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800"/>
              </a:spcBef>
            </a:pPr>
            <a:endParaRPr lang="ru-RU" sz="1400" b="1">
              <a:latin typeface="Franklin Gothic Book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650" y="1698625"/>
            <a:ext cx="7632700" cy="3489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68680" lvl="3" algn="ctr" fontAlgn="auto"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Традиционный комплекс утренней гимнастики выполняется в следующей последовательности: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68680" lvl="3" algn="ctr" fontAlgn="auto"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непродолжительная ходьба разного вида, постепенно переходящая в бег;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Ø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непрерывный бег в умеренном темпе (1,5-3 минуты);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разные построения;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упражнения общеразвивающего воздействия (5-7 упр.);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бег (30 сек.);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подскоки на месте;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непродолжительная ходьба с дыхательными упражнениями.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ru-RU" sz="2400" dirty="0">
              <a:latin typeface="Candara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Утренняя гимнастика способствует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43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ru-RU" sz="1700" dirty="0" smtClean="0">
                <a:latin typeface="Candara" pitchFamily="34" charset="0"/>
              </a:rPr>
              <a:t>- устранению некоторых последствий сна (отечность, вялость, сонливость и .т. д.)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700" dirty="0" smtClean="0">
                <a:latin typeface="Candara" pitchFamily="34" charset="0"/>
              </a:rPr>
              <a:t>- увеличению тонуса нервной системы ребенка;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700" dirty="0" smtClean="0">
                <a:latin typeface="Candara" pitchFamily="34" charset="0"/>
              </a:rPr>
              <a:t>- усилению работы всех органов и систем организма (сердечно - сосудистой, дыхательной, систем желез внутренней секреции и других);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700" dirty="0" smtClean="0">
                <a:latin typeface="Candara" pitchFamily="34" charset="0"/>
              </a:rPr>
              <a:t>- оздоровлению организма в целом;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700" dirty="0" smtClean="0">
                <a:latin typeface="Candara" pitchFamily="34" charset="0"/>
              </a:rPr>
              <a:t>- развитию физических качеств и способностей детей;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700" dirty="0" smtClean="0">
                <a:latin typeface="Candara" pitchFamily="34" charset="0"/>
              </a:rPr>
              <a:t>- закреплению двигательных навыков.</a:t>
            </a:r>
          </a:p>
          <a:p>
            <a:pPr>
              <a:buClrTx/>
            </a:pPr>
            <a:endParaRPr lang="ru-RU" sz="1700" dirty="0" smtClean="0">
              <a:latin typeface="Candara" pitchFamily="34" charset="0"/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68363" y="2276475"/>
            <a:ext cx="7407275" cy="4281488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ru-RU" sz="1400" dirty="0">
                <a:latin typeface="Candara"/>
              </a:rPr>
              <a:t>Комплекс утренней гимнастики планируется на две недели и состоит из трех частей: вводной, основной, заключительной.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ru-RU" sz="1400" dirty="0">
                <a:latin typeface="Candara"/>
              </a:rPr>
              <a:t>     Как правило, </a:t>
            </a:r>
            <a:r>
              <a:rPr lang="ru-RU" sz="1400" b="1" i="1" dirty="0">
                <a:latin typeface="Candara"/>
              </a:rPr>
              <a:t>вводная часть</a:t>
            </a:r>
            <a:r>
              <a:rPr lang="ru-RU" sz="1400" b="1" dirty="0">
                <a:latin typeface="Candara"/>
              </a:rPr>
              <a:t> </a:t>
            </a:r>
            <a:r>
              <a:rPr lang="ru-RU" sz="1400" dirty="0">
                <a:latin typeface="Candara"/>
              </a:rPr>
              <a:t>включает в себя различные   виды ходьбы и бега (иногда несложные игровые задания). Это небольшая разминка.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ru-RU" sz="1400" b="1" i="1" dirty="0">
                <a:latin typeface="Candara"/>
              </a:rPr>
              <a:t>Основная часть</a:t>
            </a:r>
            <a:r>
              <a:rPr lang="ru-RU" sz="1400" b="1" dirty="0">
                <a:latin typeface="Candara"/>
              </a:rPr>
              <a:t> </a:t>
            </a:r>
            <a:r>
              <a:rPr lang="ru-RU" sz="1400" dirty="0">
                <a:latin typeface="Candara"/>
              </a:rPr>
              <a:t>– общеразвивающие упражнения с предметами и без предметов.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ru-RU" sz="1400" dirty="0">
                <a:latin typeface="Candara"/>
              </a:rPr>
              <a:t>     Данные упражнения способствуют оздоровлению организма, развивают силу мышц, подвижность суставов, формируют правильную осанку и умение ориентироваться в пространстве.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ru-RU" sz="1400" dirty="0">
                <a:latin typeface="Candara"/>
              </a:rPr>
              <a:t>    При выполнении гимнастических упражнений необходимо соблюдать и чередовать исходные положения (стоя, сидя, лежа на спине, на животе), так как статистическая поза отрицательно сказывается на осанке в целом и на формировании свода стопы ребенка</a:t>
            </a:r>
            <a:r>
              <a:rPr lang="ru-RU" sz="1400" dirty="0" smtClean="0">
                <a:latin typeface="Candara"/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ru-RU" sz="1400" i="1" dirty="0" smtClean="0">
                <a:latin typeface="Candara"/>
              </a:rPr>
              <a:t> </a:t>
            </a:r>
            <a:r>
              <a:rPr lang="ru-RU" sz="1400" i="1" dirty="0">
                <a:latin typeface="Candara"/>
              </a:rPr>
              <a:t>В </a:t>
            </a:r>
            <a:r>
              <a:rPr lang="ru-RU" sz="1400" b="1" i="1" dirty="0">
                <a:latin typeface="Candara"/>
              </a:rPr>
              <a:t>заключительной части</a:t>
            </a:r>
            <a:r>
              <a:rPr lang="ru-RU" sz="1400" b="1" dirty="0">
                <a:latin typeface="Candara"/>
              </a:rPr>
              <a:t> </a:t>
            </a:r>
            <a:r>
              <a:rPr lang="ru-RU" sz="1400" dirty="0">
                <a:latin typeface="Candara"/>
              </a:rPr>
              <a:t>утренней гимнастики проводится ходьба в умеренном темпе и игры малой подвижности для восстановления дыхания, включаются элементы здоровье сберегающих технологий, способствующие полноценному физическому развитию:</a:t>
            </a:r>
          </a:p>
          <a:p>
            <a:pPr marL="0" indent="0" fontAlgn="auto">
              <a:spcAft>
                <a:spcPts val="0"/>
              </a:spcAft>
              <a:buClrTx/>
              <a:buFont typeface="Symbol" pitchFamily="18" charset="2"/>
              <a:buNone/>
              <a:defRPr/>
            </a:pPr>
            <a:r>
              <a:rPr lang="ru-RU" sz="1400" dirty="0" smtClean="0">
                <a:latin typeface="Candara"/>
              </a:rPr>
              <a:t>	1</a:t>
            </a:r>
            <a:r>
              <a:rPr lang="ru-RU" sz="1400" dirty="0">
                <a:latin typeface="Candara"/>
              </a:rPr>
              <a:t>. упражнения на восстановление дыхания.</a:t>
            </a:r>
          </a:p>
          <a:p>
            <a:pPr marL="0" indent="0" fontAlgn="auto">
              <a:spcAft>
                <a:spcPts val="0"/>
              </a:spcAft>
              <a:buClrTx/>
              <a:buFont typeface="Symbol" pitchFamily="18" charset="2"/>
              <a:buNone/>
              <a:defRPr/>
            </a:pPr>
            <a:r>
              <a:rPr lang="ru-RU" sz="1400" dirty="0" smtClean="0">
                <a:latin typeface="Candara"/>
              </a:rPr>
              <a:t>	2</a:t>
            </a:r>
            <a:r>
              <a:rPr lang="ru-RU" sz="1400" dirty="0">
                <a:latin typeface="Candara"/>
              </a:rPr>
              <a:t>. Пальчиковые гимнастики.</a:t>
            </a:r>
          </a:p>
          <a:p>
            <a:pPr marL="0" indent="0" fontAlgn="auto">
              <a:spcAft>
                <a:spcPts val="0"/>
              </a:spcAft>
              <a:buClrTx/>
              <a:buFont typeface="Symbol" pitchFamily="18" charset="2"/>
              <a:buNone/>
              <a:defRPr/>
            </a:pPr>
            <a:r>
              <a:rPr lang="ru-RU" sz="1400" dirty="0" smtClean="0">
                <a:latin typeface="Candara"/>
              </a:rPr>
              <a:t>	3</a:t>
            </a:r>
            <a:r>
              <a:rPr lang="ru-RU" sz="1400" dirty="0">
                <a:latin typeface="Candara"/>
              </a:rPr>
              <a:t>. Упражнения для глаз.</a:t>
            </a:r>
          </a:p>
          <a:p>
            <a:pPr marL="0" indent="0" fontAlgn="auto">
              <a:spcAft>
                <a:spcPts val="0"/>
              </a:spcAft>
              <a:buClrTx/>
              <a:buFont typeface="Symbol" pitchFamily="18" charset="2"/>
              <a:buNone/>
              <a:defRPr/>
            </a:pPr>
            <a:r>
              <a:rPr lang="ru-RU" sz="1400" dirty="0" smtClean="0">
                <a:latin typeface="Candara"/>
              </a:rPr>
              <a:t>	4</a:t>
            </a:r>
            <a:r>
              <a:rPr lang="ru-RU" sz="1400" dirty="0">
                <a:latin typeface="Candara"/>
              </a:rPr>
              <a:t>. Упражнения для профилактики плоскостопия, массаж, самомассаж и другие.</a:t>
            </a:r>
          </a:p>
          <a:p>
            <a:pPr marL="0" indent="0" fontAlgn="auto">
              <a:spcAft>
                <a:spcPts val="0"/>
              </a:spcAft>
              <a:buClrTx/>
              <a:buFont typeface="Symbol" pitchFamily="18" charset="2"/>
              <a:buNone/>
              <a:defRPr/>
            </a:pPr>
            <a:r>
              <a:rPr lang="ru-RU" sz="1400" dirty="0">
                <a:latin typeface="Candara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rgbClr val="31B6FD"/>
              </a:buClr>
              <a:defRPr/>
            </a:pPr>
            <a:endParaRPr lang="ru-RU" sz="1400" dirty="0">
              <a:latin typeface="Candara"/>
            </a:endParaRPr>
          </a:p>
          <a:p>
            <a:pPr marL="274320" indent="-274320" fontAlgn="auto">
              <a:spcAft>
                <a:spcPts val="0"/>
              </a:spcAft>
              <a:buClr>
                <a:srgbClr val="31B6FD"/>
              </a:buClr>
              <a:defRPr/>
            </a:pPr>
            <a:endParaRPr lang="ru-RU" sz="2000" dirty="0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1142976" y="428604"/>
            <a:ext cx="74898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и методика проведения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14348" y="1643050"/>
            <a:ext cx="7408863" cy="4425950"/>
          </a:xfrm>
        </p:spPr>
        <p:txBody>
          <a:bodyPr rtlCol="0">
            <a:normAutofit/>
          </a:bodyPr>
          <a:lstStyle/>
          <a:p>
            <a:pPr marL="0" indent="0" fontAlgn="auto">
              <a:spcBef>
                <a:spcPts val="80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800" b="1" dirty="0" smtClean="0">
                <a:solidFill>
                  <a:srgbClr val="000000"/>
                </a:solidFill>
                <a:latin typeface="Franklin Gothic Book"/>
              </a:rPr>
              <a:t>	Начинать </a:t>
            </a:r>
            <a:r>
              <a:rPr lang="ru-RU" sz="1800" b="1" dirty="0">
                <a:solidFill>
                  <a:srgbClr val="000000"/>
                </a:solidFill>
                <a:latin typeface="Franklin Gothic Book"/>
              </a:rPr>
              <a:t>гимнастику следует с ходьбы (можно на месте) или легкой пробежки «трусцой» </a:t>
            </a:r>
          </a:p>
          <a:p>
            <a:pPr marL="0" indent="0" fontAlgn="auto">
              <a:spcBef>
                <a:spcPts val="80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800" b="1" dirty="0">
                <a:solidFill>
                  <a:srgbClr val="000000"/>
                </a:solidFill>
                <a:latin typeface="Franklin Gothic Book"/>
              </a:rPr>
              <a:t>- это упражнение подготавливает организм к предстоящей физической нагрузке.</a:t>
            </a:r>
          </a:p>
          <a:p>
            <a:pPr marL="0" indent="0" fontAlgn="auto">
              <a:spcBef>
                <a:spcPts val="80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800" b="1" dirty="0">
                <a:solidFill>
                  <a:srgbClr val="00B0F0"/>
                </a:solidFill>
                <a:latin typeface="Franklin Gothic Book"/>
              </a:rPr>
              <a:t> </a:t>
            </a:r>
            <a:r>
              <a:rPr lang="ru-RU" sz="1800" b="1" i="1" dirty="0">
                <a:solidFill>
                  <a:srgbClr val="00B0F0"/>
                </a:solidFill>
                <a:latin typeface="Franklin Gothic Book"/>
              </a:rPr>
              <a:t>Первое упражнение</a:t>
            </a:r>
            <a:r>
              <a:rPr lang="ru-RU" sz="1800" b="1" dirty="0">
                <a:solidFill>
                  <a:srgbClr val="00B0F0"/>
                </a:solidFill>
                <a:latin typeface="Franklin Gothic Book"/>
              </a:rPr>
              <a:t> </a:t>
            </a:r>
            <a:r>
              <a:rPr lang="ru-RU" sz="1800" b="1" dirty="0">
                <a:solidFill>
                  <a:srgbClr val="000000"/>
                </a:solidFill>
                <a:latin typeface="Franklin Gothic Book"/>
              </a:rPr>
              <a:t>– поднимание рук вверх или в стороны. Это упражнение помогает выпрямить позвоночник, улучшить кровообращение в мышцах плечевого пояса и рук.</a:t>
            </a:r>
          </a:p>
          <a:p>
            <a:pPr marL="274320" indent="-274320" fontAlgn="auto">
              <a:spcBef>
                <a:spcPts val="80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800" b="1" i="1" dirty="0">
                <a:solidFill>
                  <a:srgbClr val="00B0F0"/>
                </a:solidFill>
                <a:latin typeface="Franklin Gothic Book"/>
              </a:rPr>
              <a:t>Второе упражнение</a:t>
            </a:r>
            <a:r>
              <a:rPr lang="ru-RU" sz="1800" b="1" dirty="0">
                <a:solidFill>
                  <a:srgbClr val="00B0F0"/>
                </a:solidFill>
                <a:latin typeface="Franklin Gothic Book"/>
              </a:rPr>
              <a:t> </a:t>
            </a:r>
            <a:r>
              <a:rPr lang="ru-RU" sz="1800" b="1" dirty="0">
                <a:solidFill>
                  <a:srgbClr val="000000"/>
                </a:solidFill>
                <a:latin typeface="Franklin Gothic Book"/>
              </a:rPr>
              <a:t>– приседания. Это упражнение для укрепления мышц ног, увеличения подвижности суставов ног и улучшения кровообращения.</a:t>
            </a:r>
          </a:p>
          <a:p>
            <a:pPr marL="274320" indent="-274320" fontAlgn="auto">
              <a:spcBef>
                <a:spcPts val="80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800" b="1" i="1" dirty="0">
                <a:solidFill>
                  <a:srgbClr val="00B0F0"/>
                </a:solidFill>
                <a:latin typeface="Franklin Gothic Book"/>
              </a:rPr>
              <a:t>Третье упражнение</a:t>
            </a:r>
            <a:r>
              <a:rPr lang="ru-RU" sz="1800" b="1" dirty="0">
                <a:solidFill>
                  <a:srgbClr val="00B0F0"/>
                </a:solidFill>
                <a:latin typeface="Franklin Gothic Book"/>
              </a:rPr>
              <a:t> </a:t>
            </a:r>
            <a:r>
              <a:rPr lang="ru-RU" sz="1800" b="1" dirty="0">
                <a:solidFill>
                  <a:srgbClr val="000000"/>
                </a:solidFill>
                <a:latin typeface="Franklin Gothic Book"/>
              </a:rPr>
              <a:t>– различные наклоны вперед и назад, вверх вниз. Это упражнение укрепляет мышцы туловища, спины, живота, увеличивает подвижность и эластичность позвоночника, улучшает деятельность органов брюшной полости.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85786" y="1497012"/>
            <a:ext cx="7408862" cy="5360988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800"/>
              </a:spcBef>
              <a:buFont typeface="Symbol" pitchFamily="18" charset="2"/>
              <a:buNone/>
              <a:defRPr/>
            </a:pPr>
            <a:r>
              <a:rPr lang="ru-RU" sz="2000" b="1" i="1" dirty="0">
                <a:solidFill>
                  <a:srgbClr val="00B0F0"/>
                </a:solidFill>
                <a:latin typeface="Franklin Gothic Book"/>
              </a:rPr>
              <a:t>Четвертое упражнение</a:t>
            </a:r>
            <a:r>
              <a:rPr lang="ru-RU" sz="2000" b="1" dirty="0">
                <a:solidFill>
                  <a:srgbClr val="00B0F0"/>
                </a:solidFill>
                <a:latin typeface="Franklin Gothic Book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Franklin Gothic Book"/>
              </a:rPr>
              <a:t>– отжимание: мальчики от пола, а девочки от стола или скамейки. Это упражнение развивает мышцы рук и плечевого пояса.</a:t>
            </a:r>
          </a:p>
          <a:p>
            <a:pPr marL="0" indent="0">
              <a:spcBef>
                <a:spcPts val="800"/>
              </a:spcBef>
              <a:buFont typeface="Symbol" pitchFamily="18" charset="2"/>
              <a:buNone/>
              <a:defRPr/>
            </a:pPr>
            <a:r>
              <a:rPr lang="ru-RU" sz="2000" b="1" dirty="0">
                <a:solidFill>
                  <a:srgbClr val="000000"/>
                </a:solidFill>
                <a:latin typeface="Franklin Gothic Book"/>
              </a:rPr>
              <a:t> </a:t>
            </a:r>
            <a:r>
              <a:rPr lang="ru-RU" sz="2000" b="1" i="1" dirty="0">
                <a:solidFill>
                  <a:srgbClr val="00B0F0"/>
                </a:solidFill>
                <a:latin typeface="Franklin Gothic Book"/>
              </a:rPr>
              <a:t>Пятое упражнение</a:t>
            </a:r>
            <a:r>
              <a:rPr lang="ru-RU" sz="2000" b="1" dirty="0">
                <a:solidFill>
                  <a:srgbClr val="00B0F0"/>
                </a:solidFill>
                <a:latin typeface="Franklin Gothic Book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Franklin Gothic Book"/>
              </a:rPr>
              <a:t>– наклоны в стороны. Это упражнение усиливает боковые мышцы туловища и повышает тонус брюшной полости.</a:t>
            </a:r>
          </a:p>
          <a:p>
            <a:pPr marL="0" indent="0">
              <a:spcBef>
                <a:spcPts val="800"/>
              </a:spcBef>
              <a:buFont typeface="Symbol" pitchFamily="18" charset="2"/>
              <a:buNone/>
              <a:defRPr/>
            </a:pPr>
            <a:r>
              <a:rPr lang="ru-RU" sz="2000" b="1" dirty="0">
                <a:solidFill>
                  <a:srgbClr val="000000"/>
                </a:solidFill>
                <a:latin typeface="Franklin Gothic Book"/>
              </a:rPr>
              <a:t> </a:t>
            </a:r>
            <a:r>
              <a:rPr lang="ru-RU" sz="2000" b="1" i="1" dirty="0">
                <a:solidFill>
                  <a:srgbClr val="00B0F0"/>
                </a:solidFill>
                <a:latin typeface="Franklin Gothic Book"/>
              </a:rPr>
              <a:t>Шестое упражнение</a:t>
            </a:r>
            <a:r>
              <a:rPr lang="ru-RU" sz="2000" b="1" dirty="0">
                <a:solidFill>
                  <a:srgbClr val="00B0F0"/>
                </a:solidFill>
                <a:latin typeface="Franklin Gothic Book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Franklin Gothic Book"/>
              </a:rPr>
              <a:t>– маховые движения ногами и руками. Это упражнение увеличивает подвижности суставов рук и ног.</a:t>
            </a:r>
          </a:p>
          <a:p>
            <a:pPr marL="0" indent="0">
              <a:spcBef>
                <a:spcPts val="800"/>
              </a:spcBef>
              <a:buFont typeface="Symbol" pitchFamily="18" charset="2"/>
              <a:buNone/>
              <a:defRPr/>
            </a:pPr>
            <a:r>
              <a:rPr lang="ru-RU" sz="2000" b="1" i="1" dirty="0">
                <a:solidFill>
                  <a:srgbClr val="00B0F0"/>
                </a:solidFill>
                <a:latin typeface="Franklin Gothic Book"/>
              </a:rPr>
              <a:t>Седьмое упражнение</a:t>
            </a:r>
            <a:r>
              <a:rPr lang="ru-RU" sz="2000" b="1" dirty="0">
                <a:solidFill>
                  <a:srgbClr val="00B0F0"/>
                </a:solidFill>
                <a:latin typeface="Franklin Gothic Book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Franklin Gothic Book"/>
              </a:rPr>
              <a:t>– прыжки и бег (можно на месте). Это упражнение усиливает обмен веществ в организме, повышает деятельность органов дыхания и кровообращения.</a:t>
            </a:r>
          </a:p>
          <a:p>
            <a:pPr marL="0" indent="0">
              <a:spcBef>
                <a:spcPts val="800"/>
              </a:spcBef>
              <a:buFont typeface="Symbol" pitchFamily="18" charset="2"/>
              <a:buNone/>
              <a:defRPr/>
            </a:pPr>
            <a:r>
              <a:rPr lang="ru-RU" sz="2000" b="1" i="1" dirty="0">
                <a:solidFill>
                  <a:srgbClr val="00B0F0"/>
                </a:solidFill>
                <a:latin typeface="Franklin Gothic Book"/>
              </a:rPr>
              <a:t>Восьмое упражнение</a:t>
            </a:r>
            <a:r>
              <a:rPr lang="ru-RU" sz="2000" b="1" dirty="0">
                <a:solidFill>
                  <a:srgbClr val="00B0F0"/>
                </a:solidFill>
                <a:latin typeface="Franklin Gothic Book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Franklin Gothic Book"/>
              </a:rPr>
              <a:t>– последнее, медленные шаги на месте и взмахи руками вверх и вниз. Это упражнение для успокоения дыхания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452</TotalTime>
  <Words>552</Words>
  <Application>Microsoft Office PowerPoint</Application>
  <PresentationFormat>Экран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Официальная</vt:lpstr>
      <vt:lpstr>Слайд 1</vt:lpstr>
      <vt:lpstr>Слайд 2</vt:lpstr>
      <vt:lpstr>Значение утренней гимнастики, ее задачи</vt:lpstr>
      <vt:lpstr>Слайд 4</vt:lpstr>
      <vt:lpstr>Слайд 5</vt:lpstr>
      <vt:lpstr>Утренняя гимнастика способствует</vt:lpstr>
      <vt:lpstr>Слайд 7</vt:lpstr>
      <vt:lpstr>Слайд 8</vt:lpstr>
      <vt:lpstr>Слайд 9</vt:lpstr>
      <vt:lpstr>УПРАЖНЕНИЯ БЕЗ ПРЕДМЕТОВ</vt:lpstr>
      <vt:lpstr>Слайд 11</vt:lpstr>
      <vt:lpstr>УПРАЖНЕНИЯ С ПРЕДМЕТАМИ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1111</cp:lastModifiedBy>
  <cp:revision>36</cp:revision>
  <dcterms:created xsi:type="dcterms:W3CDTF">2013-11-05T09:34:09Z</dcterms:created>
  <dcterms:modified xsi:type="dcterms:W3CDTF">2014-09-12T05:02:57Z</dcterms:modified>
</cp:coreProperties>
</file>