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4" r:id="rId5"/>
    <p:sldId id="265" r:id="rId6"/>
    <p:sldId id="266" r:id="rId7"/>
    <p:sldId id="258" r:id="rId8"/>
    <p:sldId id="272" r:id="rId9"/>
    <p:sldId id="267" r:id="rId10"/>
    <p:sldId id="268" r:id="rId11"/>
    <p:sldId id="269" r:id="rId12"/>
    <p:sldId id="270" r:id="rId13"/>
    <p:sldId id="271" r:id="rId14"/>
    <p:sldId id="259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F476A-404B-4D8C-8ECD-072E429EBA43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58F34-2CED-4365-9DE9-B3D63D43C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F1349-A74C-44F3-A244-ED331F06AEA8}" type="slidenum">
              <a:rPr lang="ru-RU"/>
              <a:pPr/>
              <a:t>4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E875C-A9ED-44EB-A837-A7BFBFE4D988}" type="slidenum">
              <a:rPr lang="ru-RU"/>
              <a:pPr/>
              <a:t>5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D58AF-FD57-4A41-87A5-DC601AFEC5B1}" type="slidenum">
              <a:rPr lang="ru-RU"/>
              <a:pPr/>
              <a:t>6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6728-E600-49DD-99D0-D82744715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D33DD-1554-41C7-8B66-C883D7159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1240-C0C0-4304-A336-A79C6F69FE12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F80A6-5045-4B2F-8605-C8A2B17D4E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</a:rPr>
              <a:t>«СИЛА ТОКА. НАПРЯЖЕНИЕ. СОПРОТИВЛЕНИЕ»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замкнутой цепи ток от источника поступает к потребителю</a:t>
            </a:r>
          </a:p>
        </p:txBody>
      </p:sp>
      <p:pic>
        <p:nvPicPr>
          <p:cNvPr id="9219" name="Picture 5" descr="201220093606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16113"/>
            <a:ext cx="7488237" cy="4357687"/>
          </a:xfrm>
          <a:prstGeom prst="rect">
            <a:avLst/>
          </a:prstGeom>
          <a:solidFill>
            <a:schemeClr val="hlink">
              <a:alpha val="52156"/>
            </a:schemeClr>
          </a:solidFill>
          <a:ln w="9525">
            <a:solidFill>
              <a:srgbClr val="003399"/>
            </a:solidFill>
            <a:miter lim="800000"/>
            <a:headEnd/>
            <a:tailEnd/>
          </a:ln>
        </p:spPr>
      </p:pic>
      <p:sp>
        <p:nvSpPr>
          <p:cNvPr id="9220" name="AutoShape 6"/>
          <p:cNvSpPr>
            <a:spLocks/>
          </p:cNvSpPr>
          <p:nvPr/>
        </p:nvSpPr>
        <p:spPr bwMode="auto">
          <a:xfrm>
            <a:off x="4932363" y="2276475"/>
            <a:ext cx="2232025" cy="360363"/>
          </a:xfrm>
          <a:prstGeom prst="borderCallout1">
            <a:avLst>
              <a:gd name="adj1" fmla="val 31718"/>
              <a:gd name="adj2" fmla="val -3412"/>
              <a:gd name="adj3" fmla="val 79736"/>
              <a:gd name="adj4" fmla="val -22477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Потребитель</a:t>
            </a:r>
          </a:p>
        </p:txBody>
      </p:sp>
      <p:sp>
        <p:nvSpPr>
          <p:cNvPr id="9221" name="AutoShape 10"/>
          <p:cNvSpPr>
            <a:spLocks/>
          </p:cNvSpPr>
          <p:nvPr/>
        </p:nvSpPr>
        <p:spPr bwMode="auto">
          <a:xfrm>
            <a:off x="827088" y="2276475"/>
            <a:ext cx="1871662" cy="649288"/>
          </a:xfrm>
          <a:prstGeom prst="borderCallout3">
            <a:avLst>
              <a:gd name="adj1" fmla="val 17602"/>
              <a:gd name="adj2" fmla="val 104069"/>
              <a:gd name="adj3" fmla="val 17602"/>
              <a:gd name="adj4" fmla="val 109074"/>
              <a:gd name="adj5" fmla="val 105380"/>
              <a:gd name="adj6" fmla="val 109074"/>
              <a:gd name="adj7" fmla="val 193644"/>
              <a:gd name="adj8" fmla="val 4715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Источник тока</a:t>
            </a:r>
          </a:p>
        </p:txBody>
      </p:sp>
      <p:sp>
        <p:nvSpPr>
          <p:cNvPr id="9222" name="AutoShape 12"/>
          <p:cNvSpPr>
            <a:spLocks/>
          </p:cNvSpPr>
          <p:nvPr/>
        </p:nvSpPr>
        <p:spPr bwMode="auto">
          <a:xfrm>
            <a:off x="827088" y="5661025"/>
            <a:ext cx="2665412" cy="609600"/>
          </a:xfrm>
          <a:prstGeom prst="borderCallout3">
            <a:avLst>
              <a:gd name="adj1" fmla="val 18750"/>
              <a:gd name="adj2" fmla="val 102861"/>
              <a:gd name="adj3" fmla="val 18750"/>
              <a:gd name="adj4" fmla="val 114412"/>
              <a:gd name="adj5" fmla="val -10676"/>
              <a:gd name="adj6" fmla="val 114412"/>
              <a:gd name="adj7" fmla="val -40366"/>
              <a:gd name="adj8" fmla="val 4592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Замыкающее устройство</a:t>
            </a:r>
          </a:p>
          <a:p>
            <a:pPr algn="ctr"/>
            <a:endParaRPr lang="ru-RU" sz="2000" b="1" dirty="0">
              <a:solidFill>
                <a:srgbClr val="003399"/>
              </a:solidFill>
            </a:endParaRPr>
          </a:p>
        </p:txBody>
      </p:sp>
      <p:sp>
        <p:nvSpPr>
          <p:cNvPr id="9223" name="AutoShape 13"/>
          <p:cNvSpPr>
            <a:spLocks/>
          </p:cNvSpPr>
          <p:nvPr/>
        </p:nvSpPr>
        <p:spPr bwMode="auto">
          <a:xfrm>
            <a:off x="5003800" y="5661025"/>
            <a:ext cx="2665413" cy="609600"/>
          </a:xfrm>
          <a:prstGeom prst="borderCallout3">
            <a:avLst>
              <a:gd name="adj1" fmla="val 18750"/>
              <a:gd name="adj2" fmla="val 102861"/>
              <a:gd name="adj3" fmla="val 18750"/>
              <a:gd name="adj4" fmla="val 114412"/>
              <a:gd name="adj5" fmla="val -28125"/>
              <a:gd name="adj6" fmla="val 114412"/>
              <a:gd name="adj7" fmla="val -76042"/>
              <a:gd name="adj8" fmla="val 6361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Регистрирующее ток устройство</a:t>
            </a:r>
          </a:p>
          <a:p>
            <a:pPr algn="ctr"/>
            <a:endParaRPr lang="ru-RU" sz="2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sz="quarter"/>
          </p:nvPr>
        </p:nvSpPr>
        <p:spPr>
          <a:solidFill>
            <a:schemeClr val="tx1">
              <a:alpha val="38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Условные</a:t>
            </a:r>
            <a:r>
              <a:rPr lang="ru-RU" sz="40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обозначения  на схемах</a:t>
            </a:r>
          </a:p>
        </p:txBody>
      </p:sp>
      <p:graphicFrame>
        <p:nvGraphicFramePr>
          <p:cNvPr id="114699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4282" y="1844708"/>
          <a:ext cx="1631981" cy="1003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Точечный рисунок" r:id="rId3" imgW="1162212" imgH="714286" progId="Paint.Picture">
                  <p:embed/>
                </p:oleObj>
              </mc:Choice>
              <mc:Fallback>
                <p:oleObj name="Точечный рисунок" r:id="rId3" imgW="1162212" imgH="714286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844708"/>
                        <a:ext cx="1631981" cy="1003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0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5721" y="3002514"/>
          <a:ext cx="1570068" cy="829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Точечный рисунок" r:id="rId5" imgW="1171429" imgH="619211" progId="Paint.Picture">
                  <p:embed/>
                </p:oleObj>
              </mc:Choice>
              <mc:Fallback>
                <p:oleObj name="Точечный рисунок" r:id="rId5" imgW="1171429" imgH="619211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1" y="3002514"/>
                        <a:ext cx="1570068" cy="829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2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4282" y="3963459"/>
          <a:ext cx="1651031" cy="905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Точечный рисунок" r:id="rId7" imgW="1181265" imgH="409632" progId="Paint.Picture">
                  <p:embed/>
                </p:oleObj>
              </mc:Choice>
              <mc:Fallback>
                <p:oleObj name="Точечный рисунок" r:id="rId7" imgW="1181265" imgH="409632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963459"/>
                        <a:ext cx="1651031" cy="905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4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42844" y="5214950"/>
          <a:ext cx="1868762" cy="1128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Точечный рисунок" r:id="rId9" imgW="1190476" imgH="514422" progId="Paint.Picture">
                  <p:embed/>
                </p:oleObj>
              </mc:Choice>
              <mc:Fallback>
                <p:oleObj name="Точечный рисунок" r:id="rId9" imgW="1190476" imgH="514422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214950"/>
                        <a:ext cx="1868762" cy="1128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2700338" y="4621213"/>
            <a:ext cx="5545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FFFF66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2195513" y="2214563"/>
            <a:ext cx="7061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– </a:t>
            </a:r>
            <a:r>
              <a:rPr lang="ru-RU" sz="2400" b="1" dirty="0">
                <a:latin typeface="Comic Sans MS" pitchFamily="66" charset="0"/>
              </a:rPr>
              <a:t>гальванический элемент или аккумулятор</a:t>
            </a:r>
            <a:r>
              <a:rPr lang="ru-RU" sz="2400" b="1" dirty="0"/>
              <a:t>;</a:t>
            </a: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2700338" y="3213100"/>
            <a:ext cx="6529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 </a:t>
            </a:r>
            <a:r>
              <a:rPr lang="ru-RU" sz="2400" b="1" dirty="0">
                <a:latin typeface="Comic Sans MS" pitchFamily="66" charset="0"/>
              </a:rPr>
              <a:t>– батарея элементов или аккумуляторов</a:t>
            </a:r>
            <a:r>
              <a:rPr lang="ru-RU" sz="2400" b="1" dirty="0"/>
              <a:t>;</a:t>
            </a:r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2555875" y="4292600"/>
            <a:ext cx="4463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 </a:t>
            </a:r>
            <a:r>
              <a:rPr lang="ru-RU" sz="2800" dirty="0">
                <a:latin typeface="Comic Sans MS" pitchFamily="66" charset="0"/>
              </a:rPr>
              <a:t>– </a:t>
            </a:r>
            <a:r>
              <a:rPr lang="ru-RU" sz="2800" b="1" dirty="0">
                <a:latin typeface="Comic Sans MS" pitchFamily="66" charset="0"/>
              </a:rPr>
              <a:t>соединение проводов</a:t>
            </a:r>
            <a:r>
              <a:rPr lang="ru-RU" sz="2800" b="1" dirty="0"/>
              <a:t>;</a:t>
            </a:r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2627313" y="5383213"/>
            <a:ext cx="4730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 </a:t>
            </a:r>
            <a:r>
              <a:rPr lang="ru-RU" sz="2800" b="1" dirty="0">
                <a:latin typeface="Comic Sans MS" pitchFamily="66" charset="0"/>
              </a:rPr>
              <a:t>– пересечение проводов;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3" grpId="0"/>
      <p:bldP spid="114714" grpId="0"/>
      <p:bldP spid="114715" grpId="0"/>
      <p:bldP spid="1147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>
              <a:alpha val="37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Условные обозначения, применяемые на схемах</a:t>
            </a:r>
          </a:p>
        </p:txBody>
      </p:sp>
      <p:graphicFrame>
        <p:nvGraphicFramePr>
          <p:cNvPr id="12185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42910" y="1628415"/>
          <a:ext cx="1714512" cy="940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Точечный рисунок" r:id="rId3" imgW="1162212" imgH="495369" progId="Paint.Picture">
                  <p:embed/>
                </p:oleObj>
              </mc:Choice>
              <mc:Fallback>
                <p:oleObj name="Точечный рисунок" r:id="rId3" imgW="1162212" imgH="49536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628415"/>
                        <a:ext cx="1714512" cy="9401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188" y="2676183"/>
          <a:ext cx="1746234" cy="963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Точечный рисунок" r:id="rId5" imgW="1171429" imgH="466543" progId="Paint.Picture">
                  <p:embed/>
                </p:oleObj>
              </mc:Choice>
              <mc:Fallback>
                <p:oleObj name="Точечный рисунок" r:id="rId5" imgW="1171429" imgH="4665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76183"/>
                        <a:ext cx="1746234" cy="963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1188" y="3694080"/>
          <a:ext cx="1746234" cy="931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Точечный рисунок" r:id="rId7" imgW="1133633" imgH="485586" progId="Paint.Picture">
                  <p:embed/>
                </p:oleObj>
              </mc:Choice>
              <mc:Fallback>
                <p:oleObj name="Точечный рисунок" r:id="rId7" imgW="1133633" imgH="48558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694080"/>
                        <a:ext cx="1746234" cy="931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2484438" y="1844675"/>
            <a:ext cx="49672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Comic Sans MS" pitchFamily="66" charset="0"/>
              </a:rPr>
              <a:t>– зажимы для подключения    какого-либо прибора;</a:t>
            </a:r>
            <a:endParaRPr lang="ru-RU" sz="2400" b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121873" name="Picture 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4681798"/>
            <a:ext cx="1746234" cy="101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74" name="Picture 1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188" y="5617384"/>
            <a:ext cx="1746234" cy="100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8" name="Rectangle 22"/>
          <p:cNvSpPr>
            <a:spLocks noChangeArrowheads="1"/>
          </p:cNvSpPr>
          <p:nvPr/>
        </p:nvSpPr>
        <p:spPr bwMode="auto">
          <a:xfrm>
            <a:off x="2484438" y="3068638"/>
            <a:ext cx="54262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Calibri" pitchFamily="34" charset="0"/>
              </a:rPr>
              <a:t>– ключ, замыкающее устройство;</a:t>
            </a:r>
          </a:p>
        </p:txBody>
      </p:sp>
      <p:sp>
        <p:nvSpPr>
          <p:cNvPr id="121879" name="Rectangle 23"/>
          <p:cNvSpPr>
            <a:spLocks noChangeArrowheads="1"/>
          </p:cNvSpPr>
          <p:nvPr/>
        </p:nvSpPr>
        <p:spPr bwMode="auto">
          <a:xfrm>
            <a:off x="2700338" y="5013325"/>
            <a:ext cx="27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 </a:t>
            </a:r>
          </a:p>
        </p:txBody>
      </p:sp>
      <p:sp>
        <p:nvSpPr>
          <p:cNvPr id="121880" name="Rectangle 24"/>
          <p:cNvSpPr>
            <a:spLocks noChangeArrowheads="1"/>
          </p:cNvSpPr>
          <p:nvPr/>
        </p:nvSpPr>
        <p:spPr bwMode="auto">
          <a:xfrm>
            <a:off x="2484438" y="5157788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 </a:t>
            </a:r>
            <a:r>
              <a:rPr lang="ru-RU" sz="2800" b="1" dirty="0">
                <a:latin typeface="Comic Sans MS" pitchFamily="66" charset="0"/>
              </a:rPr>
              <a:t>– амперметр</a:t>
            </a:r>
          </a:p>
        </p:txBody>
      </p:sp>
      <p:sp>
        <p:nvSpPr>
          <p:cNvPr id="121881" name="Rectangle 25"/>
          <p:cNvSpPr>
            <a:spLocks noChangeArrowheads="1"/>
          </p:cNvSpPr>
          <p:nvPr/>
        </p:nvSpPr>
        <p:spPr bwMode="auto">
          <a:xfrm>
            <a:off x="2484438" y="4076700"/>
            <a:ext cx="5666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Comic Sans MS" pitchFamily="66" charset="0"/>
              </a:rPr>
              <a:t>– электрическая лампочка</a:t>
            </a:r>
            <a:r>
              <a:rPr lang="ru-RU" sz="3200" b="1" dirty="0"/>
              <a:t>;</a:t>
            </a:r>
          </a:p>
        </p:txBody>
      </p:sp>
      <p:sp>
        <p:nvSpPr>
          <p:cNvPr id="2061" name="Прямоугольник 15"/>
          <p:cNvSpPr>
            <a:spLocks noChangeArrowheads="1"/>
          </p:cNvSpPr>
          <p:nvPr/>
        </p:nvSpPr>
        <p:spPr bwMode="auto">
          <a:xfrm>
            <a:off x="2627313" y="6021388"/>
            <a:ext cx="2667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Comic Sans MS" pitchFamily="66" charset="0"/>
              </a:rPr>
              <a:t>- вольтметр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5" grpId="0"/>
      <p:bldP spid="121878" grpId="0"/>
      <p:bldP spid="121879" grpId="0"/>
      <p:bldP spid="121880" grpId="0"/>
      <p:bldP spid="1218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0034" y="5244237"/>
          <a:ext cx="1785950" cy="99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Точечный рисунок" r:id="rId3" imgW="1162212" imgH="523810" progId="Paint.Picture">
                  <p:embed/>
                </p:oleObj>
              </mc:Choice>
              <mc:Fallback>
                <p:oleObj name="Точечный рисунок" r:id="rId3" imgW="1162212" imgH="52381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244237"/>
                        <a:ext cx="1785950" cy="991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5" name="Rectangle 13"/>
          <p:cNvSpPr>
            <a:spLocks noGrp="1" noChangeArrowheads="1"/>
          </p:cNvSpPr>
          <p:nvPr>
            <p:ph type="title" sz="quarter"/>
          </p:nvPr>
        </p:nvSpPr>
        <p:spPr>
          <a:solidFill>
            <a:schemeClr val="tx1">
              <a:alpha val="38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Условные обозначения, применяемые на схемах</a:t>
            </a:r>
          </a:p>
        </p:txBody>
      </p:sp>
      <p:graphicFrame>
        <p:nvGraphicFramePr>
          <p:cNvPr id="12595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55650" y="1801786"/>
          <a:ext cx="1601772" cy="97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Точечный рисунок" r:id="rId5" imgW="1162212" imgH="533474" progId="Paint.Picture">
                  <p:embed/>
                </p:oleObj>
              </mc:Choice>
              <mc:Fallback>
                <p:oleObj name="Точечный рисунок" r:id="rId5" imgW="1162212" imgH="53347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01786"/>
                        <a:ext cx="1601772" cy="979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7158" y="4215841"/>
          <a:ext cx="1693892" cy="94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Точечный рисунок" r:id="rId7" imgW="1152381" imgH="457143" progId="Paint.Picture">
                  <p:embed/>
                </p:oleObj>
              </mc:Choice>
              <mc:Fallback>
                <p:oleObj name="Точечный рисунок" r:id="rId7" imgW="1152381" imgH="457143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215841"/>
                        <a:ext cx="1693892" cy="94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4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28596" y="3102574"/>
          <a:ext cx="1622454" cy="902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Точечный рисунок" r:id="rId9" imgW="1162212" imgH="561905" progId="Paint.Picture">
                  <p:embed/>
                </p:oleObj>
              </mc:Choice>
              <mc:Fallback>
                <p:oleObj name="Точечный рисунок" r:id="rId9" imgW="1162212" imgH="561905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102574"/>
                        <a:ext cx="1622454" cy="902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Line 21"/>
          <p:cNvSpPr>
            <a:spLocks noChangeShapeType="1"/>
          </p:cNvSpPr>
          <p:nvPr/>
        </p:nvSpPr>
        <p:spPr bwMode="auto">
          <a:xfrm>
            <a:off x="1187450" y="5876925"/>
            <a:ext cx="431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2411413" y="1989138"/>
            <a:ext cx="4640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3200" b="1" dirty="0"/>
              <a:t>– электрический звонок;</a:t>
            </a: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2332038" y="3068638"/>
            <a:ext cx="680340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– резистор (проводник, 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имеющий определенное сопротивление);</a:t>
            </a: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2339975" y="4652963"/>
            <a:ext cx="50932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– нагревательный элемент;</a:t>
            </a:r>
          </a:p>
        </p:txBody>
      </p:sp>
      <p:sp>
        <p:nvSpPr>
          <p:cNvPr id="125978" name="Rectangle 26"/>
          <p:cNvSpPr>
            <a:spLocks noChangeArrowheads="1"/>
          </p:cNvSpPr>
          <p:nvPr/>
        </p:nvSpPr>
        <p:spPr bwMode="auto">
          <a:xfrm>
            <a:off x="2411413" y="5734050"/>
            <a:ext cx="5217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/>
              <a:t> – плавкий предохранитель;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5" grpId="0"/>
      <p:bldP spid="125976" grpId="0"/>
      <p:bldP spid="125977" grpId="0"/>
      <p:bldP spid="1259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115300" cy="2071688"/>
          </a:xfrm>
        </p:spPr>
        <p:txBody>
          <a:bodyPr/>
          <a:lstStyle/>
          <a:p>
            <a:pPr eaLnBrk="1" hangingPunct="1"/>
            <a:r>
              <a:rPr lang="ru-RU" sz="3200" dirty="0">
                <a:latin typeface="+mn-lt"/>
              </a:rPr>
              <a:t>1</a:t>
            </a:r>
            <a:r>
              <a:rPr lang="ru-RU" sz="3200" dirty="0" smtClean="0">
                <a:latin typeface="+mn-lt"/>
              </a:rPr>
              <a:t>.СИЛА </a:t>
            </a:r>
            <a:r>
              <a:rPr lang="ru-RU" sz="3200" dirty="0" smtClean="0">
                <a:latin typeface="+mn-lt"/>
              </a:rPr>
              <a:t>ТОКА В СПИРАЛИ ЭЛЕКТРИЧЕСКОЙ ЛАМПЫ 700 мА, СОПРОТИВЛЕНИЕ ЛАМПЫ 310 Ом. ПОД КАКИМ НАПРЯЖЕНИЕМ РАБОТАЕТ ЛАМПА?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357430"/>
            <a:ext cx="8115300" cy="22145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sz="4000" b="1" dirty="0">
                <a:latin typeface="+mj-lt"/>
              </a:rPr>
              <a:t>2</a:t>
            </a:r>
            <a:r>
              <a:rPr lang="ru-RU" sz="4000" b="1" dirty="0" smtClean="0">
                <a:latin typeface="+mj-lt"/>
              </a:rPr>
              <a:t>. </a:t>
            </a:r>
            <a:r>
              <a:rPr lang="ru-RU" sz="4000" b="1" dirty="0" smtClean="0">
                <a:latin typeface="+mj-lt"/>
              </a:rPr>
              <a:t>Каким сопротивлением обладает резистор, если при напряжении 10 В сила тока в нем равна 10 мА?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Определите напряжение на концах проводника сопротивлением 20 Ом, если сила тока в проводнике 0,4 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  <a:defRPr/>
            </a:pPr>
            <a:endParaRPr lang="ru-RU" b="1" dirty="0" smtClean="0"/>
          </a:p>
          <a:p>
            <a:pPr marL="0" indent="0">
              <a:buNone/>
              <a:defRPr/>
            </a:pPr>
            <a:r>
              <a:rPr lang="ru-RU" sz="3600" b="1" dirty="0"/>
              <a:t>4</a:t>
            </a:r>
            <a:r>
              <a:rPr lang="ru-RU" sz="3600" b="1" dirty="0" smtClean="0"/>
              <a:t>. </a:t>
            </a:r>
            <a:r>
              <a:rPr lang="ru-RU" sz="3600" b="1" dirty="0"/>
              <a:t>Определите напряжение на концах стального проводника длиной 140 см и площадью поперечного сечения 0,2 мм2, в котором сила тока 250 мА.</a:t>
            </a:r>
          </a:p>
          <a:p>
            <a:pPr marL="0" indent="0">
              <a:buNone/>
              <a:defRPr/>
            </a:pPr>
            <a:r>
              <a:rPr lang="ru-RU" sz="3600" b="1" dirty="0"/>
              <a:t>(</a:t>
            </a:r>
            <a:r>
              <a:rPr lang="el-GR" sz="3600" b="1" dirty="0"/>
              <a:t>ρ</a:t>
            </a:r>
            <a:r>
              <a:rPr lang="ru-RU" sz="3600" b="1" dirty="0"/>
              <a:t>=0,15 </a:t>
            </a:r>
            <a:r>
              <a:rPr lang="ru-RU" sz="3600" b="1" dirty="0"/>
              <a:t>Ом*мм2</a:t>
            </a:r>
            <a:r>
              <a:rPr lang="en-US" sz="3600" b="1" dirty="0"/>
              <a:t>/</a:t>
            </a:r>
            <a:r>
              <a:rPr lang="ru-RU" sz="3600" b="1" dirty="0"/>
              <a:t>м)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9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4000" b="1" dirty="0"/>
              <a:t>5</a:t>
            </a:r>
            <a:r>
              <a:rPr lang="ru-RU" sz="4000" b="1" dirty="0" smtClean="0"/>
              <a:t>. </a:t>
            </a:r>
            <a:r>
              <a:rPr lang="ru-RU" sz="4000" b="1" dirty="0"/>
              <a:t>Рассчитайте силу тока, проходящего по медному проводу длиной 100 м и площадью поперечного сечения 0,5 мм2 при напряжении 6,8 В.</a:t>
            </a:r>
          </a:p>
          <a:p>
            <a:pPr marL="0" indent="0">
              <a:buNone/>
              <a:defRPr/>
            </a:pPr>
            <a:r>
              <a:rPr lang="ru-RU" sz="4000" b="1" dirty="0"/>
              <a:t>(</a:t>
            </a:r>
            <a:r>
              <a:rPr lang="el-GR" sz="4000" b="1" dirty="0"/>
              <a:t>ρ</a:t>
            </a:r>
            <a:r>
              <a:rPr lang="ru-RU" sz="4000" b="1" dirty="0"/>
              <a:t>=0,017 Ом*мм2</a:t>
            </a:r>
            <a:r>
              <a:rPr lang="en-US" sz="4000" b="1" dirty="0"/>
              <a:t>/</a:t>
            </a:r>
            <a:r>
              <a:rPr lang="ru-RU" sz="4000" b="1" dirty="0"/>
              <a:t>м)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77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428735"/>
            <a:ext cx="8964000" cy="540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1.Электрическим током называется…..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2.Единица электрического сопротивления…..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3.Электризация возможна только при 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4. Электрическое напряжение измеряется в 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5. Причиной сопротивления является взаимодействие 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6.Электрическое сопротивление зависит от ……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7.Все потребители находятся под одним и тем же напряжением при 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8.Положительный ион – атом….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9. Единица силы тока - …….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10. Амперметр включают в цепь……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11. Одноименные заряды 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12. Вольтметр включают в цепь……..</a:t>
            </a:r>
          </a:p>
        </p:txBody>
      </p:sp>
      <p:pic>
        <p:nvPicPr>
          <p:cNvPr id="33796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65897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857232"/>
            <a:ext cx="9000000" cy="57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1.Упорядоченное движение заряженных частиц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2.Ом.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3. соприкосновении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4. Вольтах.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5. электронов с ионами.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6. рода вещества, длины проводника, площади поперечного сечения.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7.параллельном соединении.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8. атом потерявший электрон.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9. Ампер.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10. </a:t>
            </a:r>
            <a:r>
              <a:rPr lang="ru-RU" sz="2800" b="1" dirty="0">
                <a:solidFill>
                  <a:srgbClr val="4A4F62"/>
                </a:solidFill>
              </a:rPr>
              <a:t>п</a:t>
            </a:r>
            <a:r>
              <a:rPr lang="ru-RU" sz="2800" b="1" dirty="0" smtClean="0">
                <a:solidFill>
                  <a:srgbClr val="4A4F62"/>
                </a:solidFill>
              </a:rPr>
              <a:t>оследовательно.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11. Отталкиваются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4A4F62"/>
                </a:solidFill>
              </a:rPr>
              <a:t>12. параллельно.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16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1200" dirty="0" smtClean="0"/>
          </a:p>
          <a:p>
            <a:pPr eaLnBrk="1" hangingPunct="1">
              <a:lnSpc>
                <a:spcPct val="90000"/>
              </a:lnSpc>
            </a:pPr>
            <a:endParaRPr lang="ru-RU" sz="12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0"/>
            <a:ext cx="5500726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Проверь себя!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Закон Ома для участка цепи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ru-RU">
                <a:solidFill>
                  <a:srgbClr val="7C08D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Формулировка:</a:t>
            </a:r>
          </a:p>
          <a:p>
            <a:pPr>
              <a:buFont typeface="Wingdings" pitchFamily="2" charset="2"/>
              <a:buNone/>
            </a:pPr>
            <a:r>
              <a:rPr lang="ru-RU"/>
              <a:t>   Сила тока в участке цепи прямо пропорциональна напряжению на концах этого участка и обратно пропорциональна его сопротивлению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Закон Ома для участка цепи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7C08D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Математическая запись закона: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 rot="10800000">
            <a:off x="2700338" y="3429000"/>
            <a:ext cx="3311525" cy="1295400"/>
          </a:xfrm>
          <a:prstGeom prst="wedgeRoundRectCallout">
            <a:avLst>
              <a:gd name="adj1" fmla="val -45352"/>
              <a:gd name="adj2" fmla="val 11102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1" dirty="0">
                <a:solidFill>
                  <a:srgbClr val="FF3300"/>
                </a:solidFill>
                <a:latin typeface="Verdana" pitchFamily="34" charset="0"/>
              </a:rPr>
              <a:t>I=U/R</a:t>
            </a:r>
            <a:endParaRPr lang="ru-RU" sz="4400" b="1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Закон Ома для участка цепи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7C08D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Магический треугольник: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5875" y="2565400"/>
            <a:ext cx="4032250" cy="3240088"/>
            <a:chOff x="2744" y="1480"/>
            <a:chExt cx="2540" cy="20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44" y="1480"/>
              <a:ext cx="2540" cy="2041"/>
              <a:chOff x="2517" y="1661"/>
              <a:chExt cx="2540" cy="2041"/>
            </a:xfrm>
          </p:grpSpPr>
          <p:sp>
            <p:nvSpPr>
              <p:cNvPr id="26630" name="AutoShape 6"/>
              <p:cNvSpPr>
                <a:spLocks noChangeArrowheads="1"/>
              </p:cNvSpPr>
              <p:nvPr/>
            </p:nvSpPr>
            <p:spPr bwMode="auto">
              <a:xfrm>
                <a:off x="2517" y="1661"/>
                <a:ext cx="2540" cy="2041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3787" y="2931"/>
                <a:ext cx="0" cy="77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 flipV="1">
                <a:off x="3787" y="2614"/>
                <a:ext cx="590" cy="31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 flipH="1" flipV="1">
                <a:off x="3198" y="2614"/>
                <a:ext cx="589" cy="31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3288" y="2840"/>
              <a:ext cx="432" cy="6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>
                  <a:latin typeface="Verdana" pitchFamily="34" charset="0"/>
                </a:rPr>
                <a:t> </a:t>
              </a:r>
              <a:r>
                <a:rPr lang="en-US" sz="6000" b="1" dirty="0">
                  <a:latin typeface="Verdana" pitchFamily="34" charset="0"/>
                </a:rPr>
                <a:t>I</a:t>
              </a:r>
              <a:endParaRPr lang="ru-RU" sz="6000" b="1" dirty="0">
                <a:latin typeface="Verdana" pitchFamily="34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787" y="1979"/>
              <a:ext cx="428" cy="51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 b="1" dirty="0">
                  <a:latin typeface="Verdana" pitchFamily="34" charset="0"/>
                </a:rPr>
                <a:t>U</a:t>
              </a:r>
              <a:endParaRPr lang="ru-RU" sz="4800" b="1" dirty="0">
                <a:latin typeface="Verdana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4286" y="2840"/>
              <a:ext cx="416" cy="51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sz="4800" b="1" dirty="0">
                  <a:latin typeface="Verdana" pitchFamily="34" charset="0"/>
                </a:rPr>
                <a:t>R</a:t>
              </a:r>
              <a:endParaRPr lang="ru-RU" sz="4800" b="1" dirty="0">
                <a:latin typeface="Verdana" pitchFamily="34" charset="0"/>
              </a:endParaRPr>
            </a:p>
          </p:txBody>
        </p:sp>
      </p:grp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971550" y="3573463"/>
            <a:ext cx="1655763" cy="647700"/>
          </a:xfrm>
          <a:prstGeom prst="wedgeRoundRectCallout">
            <a:avLst>
              <a:gd name="adj1" fmla="val 61028"/>
              <a:gd name="adj2" fmla="val 1348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Verdana" pitchFamily="34" charset="0"/>
              </a:rPr>
              <a:t>I=U/R</a:t>
            </a:r>
            <a:endParaRPr lang="ru-RU" sz="2400" b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6804025" y="4149725"/>
            <a:ext cx="1727200" cy="720725"/>
          </a:xfrm>
          <a:prstGeom prst="wedgeRoundRectCallout">
            <a:avLst>
              <a:gd name="adj1" fmla="val -63236"/>
              <a:gd name="adj2" fmla="val 12070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Verdana" pitchFamily="34" charset="0"/>
              </a:rPr>
              <a:t>R=U/I</a:t>
            </a:r>
            <a:endParaRPr lang="ru-RU" sz="2400" b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5724525" y="2636838"/>
            <a:ext cx="1655763" cy="647700"/>
          </a:xfrm>
          <a:prstGeom prst="wedgeRoundRectCallout">
            <a:avLst>
              <a:gd name="adj1" fmla="val -64574"/>
              <a:gd name="adj2" fmla="val 11519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Verdana" pitchFamily="34" charset="0"/>
              </a:rPr>
              <a:t>U=IR</a:t>
            </a:r>
            <a:endParaRPr lang="ru-RU" sz="2400" b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37" grpId="0" animBg="1"/>
      <p:bldP spid="26638" grpId="0" animBg="1"/>
      <p:bldP spid="266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формулы: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929066"/>
            <a:ext cx="2209524" cy="220952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59751" name="Object 19"/>
          <p:cNvGraphicFramePr>
            <a:graphicFrameLocks noChangeAspect="1"/>
          </p:cNvGraphicFramePr>
          <p:nvPr/>
        </p:nvGraphicFramePr>
        <p:xfrm>
          <a:off x="3357554" y="1093874"/>
          <a:ext cx="2000264" cy="1889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4" imgW="444240" imgH="419040" progId="Equation.3">
                  <p:embed/>
                </p:oleObj>
              </mc:Choice>
              <mc:Fallback>
                <p:oleObj name="Формула" r:id="rId4" imgW="44424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093874"/>
                        <a:ext cx="2000264" cy="1889026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6" name="Object 5"/>
          <p:cNvGraphicFramePr>
            <a:graphicFrameLocks noChangeAspect="1"/>
          </p:cNvGraphicFramePr>
          <p:nvPr/>
        </p:nvGraphicFramePr>
        <p:xfrm>
          <a:off x="6286512" y="1377406"/>
          <a:ext cx="2643206" cy="1592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6" imgW="596880" imgH="393480" progId="Equation.3">
                  <p:embed/>
                </p:oleObj>
              </mc:Choice>
              <mc:Fallback>
                <p:oleObj name="Формула" r:id="rId6" imgW="596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1377406"/>
                        <a:ext cx="2643206" cy="159279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8"/>
          <p:cNvGraphicFramePr>
            <a:graphicFrameLocks noChangeAspect="1"/>
          </p:cNvGraphicFramePr>
          <p:nvPr/>
        </p:nvGraphicFramePr>
        <p:xfrm>
          <a:off x="428596" y="1109062"/>
          <a:ext cx="2000264" cy="231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8" imgW="482391" imgH="558558" progId="Equation.3">
                  <p:embed/>
                </p:oleObj>
              </mc:Choice>
              <mc:Fallback>
                <p:oleObj name="Формула" r:id="rId8" imgW="482391" imgH="55855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109062"/>
                        <a:ext cx="2000264" cy="231675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071802" y="4357694"/>
          <a:ext cx="1851032" cy="164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10" imgW="444240" imgH="393480" progId="Equation.3">
                  <p:embed/>
                </p:oleObj>
              </mc:Choice>
              <mc:Fallback>
                <p:oleObj name="Формула" r:id="rId10" imgW="4442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357694"/>
                        <a:ext cx="1851032" cy="164037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Объект 9"/>
          <p:cNvGraphicFramePr>
            <a:graphicFrameLocks noChangeAspect="1"/>
          </p:cNvGraphicFramePr>
          <p:nvPr/>
        </p:nvGraphicFramePr>
        <p:xfrm>
          <a:off x="255758" y="4240215"/>
          <a:ext cx="2244540" cy="1546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Microsoft Equation 3.0" r:id="rId12" imgW="571252" imgH="393529" progId="Equation.3">
                  <p:embed/>
                </p:oleObj>
              </mc:Choice>
              <mc:Fallback>
                <p:oleObj name="Microsoft Equation 3.0" r:id="rId12" imgW="571252" imgH="393529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58" y="4240215"/>
                        <a:ext cx="2244540" cy="15462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Единицы измерения: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Сила тока.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Напряжение.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Сопротивление.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Удельное сопротивление.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Электрический заряд(количество электричества).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Работа тока.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Длина проводника.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Площадь поперечного сечения проводника.</a:t>
            </a:r>
          </a:p>
          <a:p>
            <a:pPr>
              <a:buNone/>
            </a:pP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7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3700463"/>
          </a:xfrm>
          <a:solidFill>
            <a:schemeClr val="tx1">
              <a:alpha val="38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i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i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195" name="Text Box 35"/>
          <p:cNvSpPr txBox="1">
            <a:spLocks noChangeArrowheads="1"/>
          </p:cNvSpPr>
          <p:nvPr/>
        </p:nvSpPr>
        <p:spPr bwMode="auto">
          <a:xfrm>
            <a:off x="1692275" y="620713"/>
            <a:ext cx="547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95270" name="Rectangle 38"/>
          <p:cNvSpPr>
            <a:spLocks noGrp="1" noChangeArrowheads="1"/>
          </p:cNvSpPr>
          <p:nvPr>
            <p:ph type="title"/>
          </p:nvPr>
        </p:nvSpPr>
        <p:spPr>
          <a:solidFill>
            <a:schemeClr val="tx1">
              <a:alpha val="38000"/>
            </a:schemeClr>
          </a:solidFill>
          <a:ln w="222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Простейшая электрическая цепь состоит из:</a:t>
            </a:r>
          </a:p>
        </p:txBody>
      </p:sp>
      <p:sp>
        <p:nvSpPr>
          <p:cNvPr id="95272" name="Text Box 40"/>
          <p:cNvSpPr txBox="1">
            <a:spLocks noChangeArrowheads="1"/>
          </p:cNvSpPr>
          <p:nvPr/>
        </p:nvSpPr>
        <p:spPr bwMode="auto">
          <a:xfrm>
            <a:off x="827088" y="5445125"/>
            <a:ext cx="6985000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2" charset="2"/>
              <a:buNone/>
              <a:defRPr/>
            </a:pP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Чтобы в цепи возник электрический ток, она должна быть замкнутой!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5274" name="Rectangle 42"/>
          <p:cNvSpPr>
            <a:spLocks noChangeArrowheads="1"/>
          </p:cNvSpPr>
          <p:nvPr/>
        </p:nvSpPr>
        <p:spPr bwMode="auto">
          <a:xfrm>
            <a:off x="1619250" y="1916113"/>
            <a:ext cx="619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Источника тока</a:t>
            </a:r>
          </a:p>
        </p:txBody>
      </p:sp>
      <p:sp>
        <p:nvSpPr>
          <p:cNvPr id="95275" name="Rectangle 43"/>
          <p:cNvSpPr>
            <a:spLocks noChangeArrowheads="1"/>
          </p:cNvSpPr>
          <p:nvPr/>
        </p:nvSpPr>
        <p:spPr bwMode="auto">
          <a:xfrm>
            <a:off x="1619250" y="2708275"/>
            <a:ext cx="6624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Потребителя электроэнергии</a:t>
            </a:r>
          </a:p>
        </p:txBody>
      </p:sp>
      <p:sp>
        <p:nvSpPr>
          <p:cNvPr id="95276" name="Rectangle 44"/>
          <p:cNvSpPr>
            <a:spLocks noChangeArrowheads="1"/>
          </p:cNvSpPr>
          <p:nvPr/>
        </p:nvSpPr>
        <p:spPr bwMode="auto">
          <a:xfrm>
            <a:off x="1692275" y="3449638"/>
            <a:ext cx="5222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Соединительных проводов</a:t>
            </a:r>
          </a:p>
        </p:txBody>
      </p:sp>
      <p:sp>
        <p:nvSpPr>
          <p:cNvPr id="95277" name="Rectangle 45"/>
          <p:cNvSpPr>
            <a:spLocks noChangeArrowheads="1"/>
          </p:cNvSpPr>
          <p:nvPr/>
        </p:nvSpPr>
        <p:spPr bwMode="auto">
          <a:xfrm>
            <a:off x="1763713" y="4314825"/>
            <a:ext cx="52659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Замыкающего устройства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5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2" grpId="0" animBg="1"/>
      <p:bldP spid="95274" grpId="0"/>
      <p:bldP spid="95276" grpId="0"/>
      <p:bldP spid="9527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496</Words>
  <Application>Microsoft Office PowerPoint</Application>
  <PresentationFormat>Экран (4:3)</PresentationFormat>
  <Paragraphs>97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 Office</vt:lpstr>
      <vt:lpstr>Формула</vt:lpstr>
      <vt:lpstr>Microsoft Equation 3.0</vt:lpstr>
      <vt:lpstr>Точечный рисунок</vt:lpstr>
      <vt:lpstr>Решение задач</vt:lpstr>
      <vt:lpstr>Презентация PowerPoint</vt:lpstr>
      <vt:lpstr>Презентация PowerPoint</vt:lpstr>
      <vt:lpstr>Закон Ома для участка цепи</vt:lpstr>
      <vt:lpstr>Закон Ома для участка цепи</vt:lpstr>
      <vt:lpstr>Закон Ома для участка цепи</vt:lpstr>
      <vt:lpstr>Основные формулы:</vt:lpstr>
      <vt:lpstr>Единицы измерения:</vt:lpstr>
      <vt:lpstr>Простейшая электрическая цепь состоит из:</vt:lpstr>
      <vt:lpstr>В замкнутой цепи ток от источника поступает к потребителю</vt:lpstr>
      <vt:lpstr>Условные обозначения  на схемах</vt:lpstr>
      <vt:lpstr>Условные обозначения, применяемые на схемах</vt:lpstr>
      <vt:lpstr>Условные обозначения, применяемые на схемах</vt:lpstr>
      <vt:lpstr>1.СИЛА ТОКА В СПИРАЛИ ЭЛЕКТРИЧЕСКОЙ ЛАМПЫ 700 мА, СОПРОТИВЛЕНИЕ ЛАМПЫ 310 Ом. ПОД КАКИМ НАПРЯЖЕНИЕМ РАБОТАЕТ ЛАМПА?</vt:lpstr>
      <vt:lpstr>3. Определите напряжение на концах проводника сопротивлением 20 Ом, если сила тока в проводнике 0,4 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Настя</dc:creator>
  <cp:lastModifiedBy>k31</cp:lastModifiedBy>
  <cp:revision>8</cp:revision>
  <dcterms:created xsi:type="dcterms:W3CDTF">2014-02-09T17:17:55Z</dcterms:created>
  <dcterms:modified xsi:type="dcterms:W3CDTF">2014-02-10T06:15:17Z</dcterms:modified>
</cp:coreProperties>
</file>