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8" r:id="rId4"/>
    <p:sldId id="259" r:id="rId5"/>
    <p:sldId id="260" r:id="rId6"/>
    <p:sldId id="257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9574F0-E1CF-41BC-8E26-844FF24D8F9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5AA556-9D22-4E26-8778-09950791E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"/>
            <a:ext cx="8062912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ОПЕРАЦИИ НА РЫНКЕ НЕДВИЖИМОСТИ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214950"/>
            <a:ext cx="8603456" cy="1643050"/>
          </a:xfrm>
        </p:spPr>
        <p:txBody>
          <a:bodyPr/>
          <a:lstStyle/>
          <a:p>
            <a:r>
              <a:rPr lang="ru-RU" dirty="0" smtClean="0"/>
              <a:t>ПМ 01. Управление земельно-имущественным комплексом Тема 1.8. Рынок недвижимости</a:t>
            </a:r>
            <a:endParaRPr lang="ru-RU" dirty="0" smtClean="0"/>
          </a:p>
        </p:txBody>
      </p:sp>
      <p:pic>
        <p:nvPicPr>
          <p:cNvPr id="22530" name="Picture 2" descr="http://vip.volyn.ua/sites/default/files/imagecache/800x600s/images/63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7236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dirty="0" smtClean="0"/>
              <a:t>Инвестиционные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28599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Инвестиционные операции банка </a:t>
            </a:r>
            <a:r>
              <a:rPr lang="ru-RU" b="1" dirty="0" smtClean="0"/>
              <a:t>-</a:t>
            </a:r>
            <a:r>
              <a:rPr lang="ru-RU" dirty="0" smtClean="0"/>
              <a:t> это вложения денежных и иных резервов банка в ценные бумаги, недвижимость, уставные фонды предприятий от своего имени и по своей инициативе, с целью получения прямых и косвенных доходов.</a:t>
            </a:r>
            <a:endParaRPr lang="ru-RU" dirty="0"/>
          </a:p>
        </p:txBody>
      </p:sp>
      <p:pic>
        <p:nvPicPr>
          <p:cNvPr id="2050" name="Picture 2" descr="http://www.kvartirimoskva.ru/img/content_img/Statiy6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71530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/>
            <a:r>
              <a:rPr lang="ru-RU" dirty="0" smtClean="0"/>
              <a:t>Клиентские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35743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Клиентские операции </a:t>
            </a:r>
            <a:r>
              <a:rPr lang="ru-RU" dirty="0" smtClean="0"/>
              <a:t>— это операции, выполняемые для юридического или физического лица, с которым </a:t>
            </a:r>
            <a:r>
              <a:rPr lang="ru-RU" dirty="0" err="1" smtClean="0"/>
              <a:t>брокерско</a:t>
            </a:r>
            <a:r>
              <a:rPr lang="ru-RU" dirty="0" smtClean="0"/>
              <a:t> - дилерская компания, банк или иные профессиональные участники фондового рынка заключили договор, регламентирующий условия и порядок предоставления услуг на рынке ценных бумаг.</a:t>
            </a:r>
            <a:endParaRPr lang="ru-RU" dirty="0"/>
          </a:p>
        </p:txBody>
      </p:sp>
      <p:pic>
        <p:nvPicPr>
          <p:cNvPr id="4" name="Picture 2" descr="http://minsknews.by/media/1707195/__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581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/>
            <a:r>
              <a:rPr lang="ru-RU" dirty="0" smtClean="0"/>
              <a:t>Рынок недвижимости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200024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Рынок недвижимости </a:t>
            </a:r>
            <a:r>
              <a:rPr lang="ru-RU" b="1" dirty="0" smtClean="0"/>
              <a:t>— </a:t>
            </a:r>
            <a:r>
              <a:rPr lang="ru-RU" dirty="0" smtClean="0"/>
              <a:t>это взаимосвязанная система рыночных механизмов, обеспечивающих создание, передачу, эксплуатацию и финансирование объектов недвижимости.</a:t>
            </a:r>
            <a:endParaRPr lang="ru-RU" dirty="0"/>
          </a:p>
        </p:txBody>
      </p:sp>
      <p:pic>
        <p:nvPicPr>
          <p:cNvPr id="1026" name="Picture 2" descr="http://udachnoe96.ru/uploads/8359e2f051185c2071d3519b88499c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286676" cy="331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dirty="0" smtClean="0"/>
              <a:t>Недвижимость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5716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Недвижимость - </a:t>
            </a:r>
            <a:r>
              <a:rPr lang="ru-RU" dirty="0" smtClean="0"/>
              <a:t>вид имущества, признаваемого в законодательном порядке недвижимым.</a:t>
            </a:r>
            <a:endParaRPr lang="ru-RU" dirty="0"/>
          </a:p>
        </p:txBody>
      </p:sp>
      <p:pic>
        <p:nvPicPr>
          <p:cNvPr id="8194" name="Picture 2" descr="http://is.park.ru/servlets/GetDocBody?guid=e4d78db6-870f-47f6-aea1-d24a68239d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4386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Недвижимость по происхождению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2859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недвижимости по происхождению относятся земельные  участки, участки недр и все, что прочно связано с землей, то есть объекты, перемещение которых без несоразмерного ущерба их назначению невозможно, в том числе здания, сооружения, объекты незавершённого строительства.</a:t>
            </a:r>
            <a:endParaRPr lang="ru-RU" dirty="0"/>
          </a:p>
        </p:txBody>
      </p:sp>
      <p:pic>
        <p:nvPicPr>
          <p:cNvPr id="7170" name="Picture 2" descr="http://img.rosrealt.ru/pics/land/2012/Sep/600_120925_134852694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14380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/>
            <a:r>
              <a:rPr lang="ru-RU" dirty="0" smtClean="0"/>
              <a:t>Недвижимость по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Кроме недвижимости по происхождению, в России существует «недвижимость по закону». К ней относят подлежащие государственной регистрации воздушные и морские суда, суда внутреннего плавания, космические объекты.</a:t>
            </a:r>
            <a:endParaRPr lang="ru-RU" dirty="0"/>
          </a:p>
        </p:txBody>
      </p:sp>
      <p:pic>
        <p:nvPicPr>
          <p:cNvPr id="6146" name="Picture 2" descr="http://riamotor.ru/uploads/posts/2012-09/1346939011_06.09.201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86742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Сущность операций на рынке недвижимости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2145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рынке недвижимости производятся различные операции с объектами недвижимости. </a:t>
            </a:r>
          </a:p>
          <a:p>
            <a:r>
              <a:rPr lang="ru-RU" dirty="0" smtClean="0"/>
              <a:t>Операции с объектами недвижимости – это действие с объектами недвижимости и денежными средствами на рынке для достижения поставленных целей.</a:t>
            </a:r>
            <a:endParaRPr lang="ru-RU" dirty="0"/>
          </a:p>
        </p:txBody>
      </p:sp>
      <p:pic>
        <p:nvPicPr>
          <p:cNvPr id="9220" name="Picture 4" descr="http://www.lobzikov.ru/img/img2/406514140403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50099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Основными операциями на рынке недвижимости являются: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Выпуск объектов недвижимости;</a:t>
            </a:r>
          </a:p>
          <a:p>
            <a:r>
              <a:rPr lang="ru-RU" dirty="0" smtClean="0"/>
              <a:t>Размещение объектов недвижимости;</a:t>
            </a:r>
          </a:p>
          <a:p>
            <a:r>
              <a:rPr lang="ru-RU" dirty="0" smtClean="0"/>
              <a:t>Купля-продажа;</a:t>
            </a:r>
          </a:p>
          <a:p>
            <a:r>
              <a:rPr lang="ru-RU" dirty="0" smtClean="0"/>
              <a:t>Сдача в аренду или наем;</a:t>
            </a:r>
          </a:p>
          <a:p>
            <a:r>
              <a:rPr lang="ru-RU" dirty="0" smtClean="0"/>
              <a:t>Операция по обмену объектов недвижимости;</a:t>
            </a:r>
          </a:p>
          <a:p>
            <a:r>
              <a:rPr lang="ru-RU" dirty="0" smtClean="0"/>
              <a:t>Регистрация или перерегистрация владельцев объектов недвижимости;</a:t>
            </a:r>
          </a:p>
          <a:p>
            <a:r>
              <a:rPr lang="ru-RU" dirty="0" smtClean="0"/>
              <a:t>Страхование;</a:t>
            </a:r>
          </a:p>
          <a:p>
            <a:r>
              <a:rPr lang="ru-RU" dirty="0" smtClean="0"/>
              <a:t>Дарение и наследование;</a:t>
            </a:r>
          </a:p>
          <a:p>
            <a:r>
              <a:rPr lang="ru-RU" dirty="0" smtClean="0"/>
              <a:t>Оценка объектов недвижимости;</a:t>
            </a:r>
          </a:p>
          <a:p>
            <a:r>
              <a:rPr lang="ru-RU" dirty="0" smtClean="0"/>
              <a:t>Ценообразование;</a:t>
            </a:r>
          </a:p>
          <a:p>
            <a:r>
              <a:rPr lang="ru-RU" dirty="0" smtClean="0"/>
              <a:t>И другие операции.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операции на рынке недвижимости можно разделить на три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2000240"/>
          </a:xfrm>
        </p:spPr>
        <p:txBody>
          <a:bodyPr/>
          <a:lstStyle/>
          <a:p>
            <a:r>
              <a:rPr lang="ru-RU" b="1" i="1" dirty="0" smtClean="0"/>
              <a:t>- эмиссионные операции;</a:t>
            </a:r>
          </a:p>
          <a:p>
            <a:r>
              <a:rPr lang="ru-RU" b="1" i="1" dirty="0" smtClean="0"/>
              <a:t>- инвестиционные операции;</a:t>
            </a:r>
          </a:p>
          <a:p>
            <a:r>
              <a:rPr lang="ru-RU" b="1" i="1" dirty="0" smtClean="0"/>
              <a:t>- клиентские операции.</a:t>
            </a:r>
          </a:p>
        </p:txBody>
      </p:sp>
      <p:pic>
        <p:nvPicPr>
          <p:cNvPr id="5124" name="Picture 4" descr="http://cdn.img.ria.ua/photos/ria/news_common/11/1107/110748/11074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21523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pPr algn="ctr"/>
            <a:r>
              <a:rPr lang="ru-RU" dirty="0" smtClean="0"/>
              <a:t>Эмиссионные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85736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Эмиссионные операции </a:t>
            </a:r>
            <a:r>
              <a:rPr lang="ru-RU" i="1" dirty="0" smtClean="0"/>
              <a:t>–</a:t>
            </a:r>
            <a:r>
              <a:rPr lang="ru-RU" dirty="0" smtClean="0"/>
              <a:t> это деятельность центральных и коммерческих банков, казначейств, акционерных обществ, других учреждений по выпуску денег и эмиссии ценных бумаг.</a:t>
            </a:r>
            <a:endParaRPr lang="ru-RU" dirty="0"/>
          </a:p>
        </p:txBody>
      </p:sp>
      <p:pic>
        <p:nvPicPr>
          <p:cNvPr id="3074" name="Picture 2" descr="http://img1.liveinternet.ru/images/attach/c/6/89/941/89941195_4728606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929618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348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ОСНОВНЫЕ ОПЕРАЦИИ НА РЫНКЕ НЕДВИЖИМОСТИ</vt:lpstr>
      <vt:lpstr>Рынок недвижимости</vt:lpstr>
      <vt:lpstr>Недвижимость</vt:lpstr>
      <vt:lpstr>Недвижимость по происхождению</vt:lpstr>
      <vt:lpstr>Недвижимость по закону</vt:lpstr>
      <vt:lpstr>Сущность операций на рынке недвижимости</vt:lpstr>
      <vt:lpstr>Основными операциями на рынке недвижимости являются:</vt:lpstr>
      <vt:lpstr>Все операции на рынке недвижимости можно разделить на три группы:</vt:lpstr>
      <vt:lpstr>Эмиссионные операции</vt:lpstr>
      <vt:lpstr>Инвестиционные операции</vt:lpstr>
      <vt:lpstr>Клиентские операции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ОПЕРАЦИИ НА РЫНКЕ НЕДВИЖИМОСТИ</dc:title>
  <dc:creator>Вася</dc:creator>
  <cp:lastModifiedBy>Bucika</cp:lastModifiedBy>
  <cp:revision>15</cp:revision>
  <dcterms:created xsi:type="dcterms:W3CDTF">2013-10-30T18:07:57Z</dcterms:created>
  <dcterms:modified xsi:type="dcterms:W3CDTF">2015-01-08T12:03:30Z</dcterms:modified>
</cp:coreProperties>
</file>