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8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1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2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5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9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9546-F3AB-4B64-AF33-D4C84F72168F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38AA-6675-48DC-B772-AF97A1F7C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71"/>
            <a:ext cx="2627784" cy="685142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ПРОИЗВОДИТЕЛЬНОСТЬ</a:t>
            </a:r>
            <a:br>
              <a:rPr lang="ru-RU" sz="1800" b="1" dirty="0" smtClean="0"/>
            </a:br>
            <a:r>
              <a:rPr lang="ru-RU" sz="1800" b="1" dirty="0" smtClean="0"/>
              <a:t>ТРУДА</a:t>
            </a:r>
            <a:endParaRPr lang="ru-RU" sz="1800" b="1" dirty="0"/>
          </a:p>
        </p:txBody>
      </p:sp>
      <p:pic>
        <p:nvPicPr>
          <p:cNvPr id="1026" name="Picture 2" descr="http://www.hr-portal.ru/files/styles/large/public/mini/_smol_50.jpeg?itok=lFRtTa7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28184" cy="66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Факторы, влияюшие на изменение производительности труда</a:t>
            </a:r>
            <a:br>
              <a:rPr lang="ru-RU" sz="3600" dirty="0" smtClean="0"/>
            </a:br>
            <a:r>
              <a:rPr lang="ru-RU" sz="3600" dirty="0"/>
              <a:t> по отношению к предприятию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28800"/>
            <a:ext cx="3394720" cy="73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Внешние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2132856"/>
            <a:ext cx="2915816" cy="2262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природные</a:t>
            </a:r>
            <a:r>
              <a:rPr lang="ru-RU" dirty="0" smtClean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в сложных природных условиях (туман, жара, холод, влажность) производительность труда снижается;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49280" y="2132856"/>
            <a:ext cx="3394720" cy="2262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общеэкономические</a:t>
            </a:r>
            <a:r>
              <a:rPr lang="ru-RU" dirty="0" smtClean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 кредитная, налоговая политика, системы разрешений (лицензий) и квот, свобода предпринимательства и т. д.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71800" y="3728802"/>
            <a:ext cx="2977480" cy="1546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политические</a:t>
            </a:r>
            <a:r>
              <a:rPr lang="ru-RU" dirty="0" smtClean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по воле государства происходит накопление капитала в руках немногих, что приводит к массовому охлаждению к труду;</a:t>
            </a:r>
          </a:p>
          <a:p>
            <a:endParaRPr lang="ru-RU" dirty="0"/>
          </a:p>
        </p:txBody>
      </p:sp>
      <p:pic>
        <p:nvPicPr>
          <p:cNvPr id="5124" name="Picture 4" descr="http://www.neuroplus.ru/sites/default/files/images/2a01f819abc38774eb01b6cbb1c26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540"/>
            <a:ext cx="2614248" cy="19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9fpbrKsNHwOxRwgwawk7mlmU_7a6V7AWCMULhRCvsB58eb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05" y="5246552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3887924" y="2240868"/>
            <a:ext cx="745232" cy="133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024567">
            <a:off x="2372228" y="1569274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079861">
            <a:off x="5132787" y="1550052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://iseekmate.com/uploads/posts/2014-08/1406891168_onlajn-zajavka-na-kredit-nalichnym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6" y="4035540"/>
            <a:ext cx="298952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влияюшие на изменение производительности труда</a:t>
            </a:r>
            <a:br>
              <a:rPr lang="ru-RU" dirty="0" smtClean="0"/>
            </a:br>
            <a:r>
              <a:rPr lang="ru-RU" dirty="0" smtClean="0"/>
              <a:t> по отношению к предприятию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72816"/>
            <a:ext cx="2962672" cy="892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Внутренние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8028" y="2782669"/>
            <a:ext cx="2707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Aharoni" panose="02010803020104030203" pitchFamily="2" charset="-79"/>
              </a:rPr>
              <a:t>изменение объема и структуры производства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8079861">
            <a:off x="5835516" y="2067520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78268" y="2303470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168817">
            <a:off x="2644169" y="2121066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819150"/>
            <a:ext cx="271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применение достижений науки и техники в производстве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2538" y="3280815"/>
            <a:ext cx="3317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совершенствование организации производства и управления на предприятии;</a:t>
            </a:r>
          </a:p>
          <a:p>
            <a:pPr algn="ctr"/>
            <a:r>
              <a:rPr lang="ru-RU" dirty="0"/>
              <a:t> организации и стимулирования труда</a:t>
            </a:r>
          </a:p>
        </p:txBody>
      </p:sp>
      <p:pic>
        <p:nvPicPr>
          <p:cNvPr id="7170" name="Picture 2" descr="http://www.ssa.ru/news/news/00269CE39/$File/tr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3695832"/>
            <a:ext cx="2832060" cy="21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2ch.hk/wrk/src/171799/14163014178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4" y="3688011"/>
            <a:ext cx="2831676" cy="17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ress-rifey.ru/files/file/organizacia/trikon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79206"/>
            <a:ext cx="4339606" cy="18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Производительность труда</a:t>
            </a:r>
            <a:r>
              <a:rPr lang="ru-RU" dirty="0"/>
              <a:t> — это экономическая категория, выражающая степень плодотворности целесообразной деятельности людей по производству материальных и духовных благ.</a:t>
            </a:r>
          </a:p>
        </p:txBody>
      </p:sp>
      <p:pic>
        <p:nvPicPr>
          <p:cNvPr id="4" name="Picture 4" descr="http://ncuxo-ycnex.ru/wp-content/uploads/2010/11/uvelichivayte_proizvoditel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984"/>
            <a:ext cx="3707904" cy="2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определяется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количеством продукции (объемом работ), произведенной работником в единицу времени (час, смену, квартал, год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https://encrypted-tbn1.gstatic.com/images?q=tbn:ANd9GcQ2cKek8E9YNUdh4QMWiIbBBtJcqti2pwlEG60_g3XOfUQrsgPRayX6xaZ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47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zhilstroy.org/wp-content/uploads/2013/01/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01" y="3488602"/>
            <a:ext cx="4453558" cy="33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urostroi22.ru/wp-content/uploads/2013/11/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606"/>
            <a:ext cx="3480062" cy="25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определяется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количеством времени, затраченным на производство единицы продукции (на выполнение определенной работы).</a:t>
            </a:r>
          </a:p>
          <a:p>
            <a:endParaRPr lang="ru-RU" dirty="0"/>
          </a:p>
        </p:txBody>
      </p:sp>
      <p:pic>
        <p:nvPicPr>
          <p:cNvPr id="4098" name="Picture 2" descr="http://i034.radikal.ru/0806/63/cbea5f1968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81665" cy="34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ariant.tomsk.ru/uploads/posts/2014-05/139964035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1146"/>
            <a:ext cx="3707904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Производительность труда исчисляется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Выработка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Рассчитывается от деления объема выполненных работ на численность работников.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60032" y="1556792"/>
            <a:ext cx="31683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Трудоемкость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dirty="0" smtClean="0"/>
              <a:t>Рассчитывается делением затрат труда (численности работников) на объем работ (продукции).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8079861">
            <a:off x="4478753" y="1435457"/>
            <a:ext cx="676737" cy="809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382976">
            <a:off x="3226610" y="1393003"/>
            <a:ext cx="628772" cy="88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труда исчисляется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Выработка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844824"/>
            <a:ext cx="157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Трудоемкость</a:t>
            </a:r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0" y="2399441"/>
                <a:ext cx="2856269" cy="155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/>
                  <a:t>W=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i="1"/>
                        </m:ctrlPr>
                      </m:fPr>
                      <m:num>
                        <m:r>
                          <a:rPr lang="en-US" sz="6600" i="1"/>
                          <m:t>𝑄</m:t>
                        </m:r>
                      </m:num>
                      <m:den>
                        <m:r>
                          <a:rPr lang="en-US" sz="6600" i="1"/>
                          <m:t>𝑇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9441"/>
                <a:ext cx="2856269" cy="1554593"/>
              </a:xfrm>
              <a:prstGeom prst="rect">
                <a:avLst/>
              </a:prstGeom>
              <a:blipFill rotWithShape="1">
                <a:blip r:embed="rId2"/>
                <a:stretch>
                  <a:fillRect l="-14499" b="-16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063818" y="2374339"/>
                <a:ext cx="3080182" cy="1998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i="1"/>
                        </m:ctrlPr>
                      </m:fPr>
                      <m:num>
                        <m:r>
                          <a:rPr lang="en-US" sz="8000" i="1"/>
                          <m:t>𝑇</m:t>
                        </m:r>
                      </m:num>
                      <m:den>
                        <m:r>
                          <a:rPr lang="en-US" sz="8000" i="1"/>
                          <m:t>𝑄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18" y="2374339"/>
                <a:ext cx="3080182" cy="1998624"/>
              </a:xfrm>
              <a:prstGeom prst="rect">
                <a:avLst/>
              </a:prstGeom>
              <a:blipFill rotWithShape="1">
                <a:blip r:embed="rId3"/>
                <a:stretch>
                  <a:fillRect l="-17030" b="-8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1801" y="4935651"/>
            <a:ext cx="3308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 </a:t>
            </a:r>
            <a:r>
              <a:rPr lang="ru-RU" dirty="0"/>
              <a:t>– выработка</a:t>
            </a:r>
          </a:p>
          <a:p>
            <a:r>
              <a:rPr lang="en-US" dirty="0"/>
              <a:t>Q </a:t>
            </a:r>
            <a:r>
              <a:rPr lang="ru-RU" dirty="0"/>
              <a:t>– объем произведенной продукции</a:t>
            </a:r>
          </a:p>
          <a:p>
            <a:r>
              <a:rPr lang="en-US" dirty="0"/>
              <a:t>T </a:t>
            </a:r>
            <a:r>
              <a:rPr lang="ru-RU" dirty="0"/>
              <a:t>– затраты рабочего времени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63818" y="4797152"/>
            <a:ext cx="3080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 </a:t>
            </a:r>
            <a:r>
              <a:rPr lang="ru-RU" dirty="0" smtClean="0"/>
              <a:t>– </a:t>
            </a:r>
            <a:r>
              <a:rPr lang="ru-RU" dirty="0"/>
              <a:t>трудоемкость</a:t>
            </a:r>
          </a:p>
          <a:p>
            <a:r>
              <a:rPr lang="en-US" dirty="0"/>
              <a:t>Q </a:t>
            </a:r>
            <a:r>
              <a:rPr lang="ru-RU" dirty="0"/>
              <a:t>– объем произведенной продукции</a:t>
            </a:r>
          </a:p>
          <a:p>
            <a:r>
              <a:rPr lang="en-US" dirty="0"/>
              <a:t>T </a:t>
            </a:r>
            <a:r>
              <a:rPr lang="ru-RU" dirty="0"/>
              <a:t>– затраты рабочего времени</a:t>
            </a:r>
          </a:p>
        </p:txBody>
      </p:sp>
      <p:pic>
        <p:nvPicPr>
          <p:cNvPr id="8201" name="Picture 9" descr="http://www.fun.mivzakon.co.il/pictures/pictures/00100(5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07" y="2595856"/>
            <a:ext cx="3299838" cy="21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задачу</a:t>
            </a:r>
            <a:br>
              <a:rPr lang="ru-RU" dirty="0" smtClean="0"/>
            </a:br>
            <a:r>
              <a:rPr lang="ru-RU" dirty="0" smtClean="0"/>
              <a:t>Выработка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Среднее количество рабочих дней за месяц - 22, средняя продолжительность рабочего дня - 7.95 часов. За месяц произведено товарной продукции на </a:t>
            </a:r>
            <a:r>
              <a:rPr lang="ru-RU" dirty="0" smtClean="0"/>
              <a:t>1188 </a:t>
            </a:r>
            <a:r>
              <a:rPr lang="ru-RU" dirty="0"/>
              <a:t>500 рублей. Численность промышленно-производственного персонала - 9 человек. Определите выработку на одного работника: за месяц, день, час.</a:t>
            </a:r>
          </a:p>
          <a:p>
            <a:r>
              <a:rPr lang="ru-RU" dirty="0"/>
              <a:t>За месяц</a:t>
            </a:r>
          </a:p>
          <a:p>
            <a:r>
              <a:rPr lang="ru-RU" dirty="0" smtClean="0"/>
              <a:t>1188</a:t>
            </a:r>
            <a:r>
              <a:rPr lang="ru-RU" dirty="0"/>
              <a:t> 500/9 (численность рабочих) =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день</a:t>
            </a:r>
          </a:p>
          <a:p>
            <a:r>
              <a:rPr lang="ru-RU" dirty="0" smtClean="0"/>
              <a:t>1188500/9 /22 </a:t>
            </a:r>
            <a:r>
              <a:rPr lang="ru-RU" dirty="0"/>
              <a:t>(количество дней)=</a:t>
            </a:r>
          </a:p>
          <a:p>
            <a:r>
              <a:rPr lang="ru-RU" dirty="0"/>
              <a:t>За час</a:t>
            </a:r>
          </a:p>
          <a:p>
            <a:r>
              <a:rPr lang="ru-RU" dirty="0" smtClean="0"/>
              <a:t>1188500/9/22/7.95 </a:t>
            </a:r>
            <a:r>
              <a:rPr lang="ru-RU" dirty="0"/>
              <a:t>(рабочее время)=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1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задачу</a:t>
            </a:r>
            <a:br>
              <a:rPr lang="ru-RU" dirty="0" smtClean="0"/>
            </a:br>
            <a:r>
              <a:rPr lang="ru-RU" dirty="0" smtClean="0"/>
              <a:t>Трудоемкость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/>
              <a:t>Исходя из данных, которые приведены чуть ниже, необходимо рассчитать такие показатели, </a:t>
            </a:r>
            <a:r>
              <a:rPr lang="ru-RU" dirty="0" smtClean="0"/>
              <a:t>как </a:t>
            </a:r>
            <a:r>
              <a:rPr lang="ru-RU" i="1" dirty="0" smtClean="0"/>
              <a:t>часовая </a:t>
            </a:r>
            <a:r>
              <a:rPr lang="ru-RU" i="1" dirty="0"/>
              <a:t>выработка одного рабочего</a:t>
            </a:r>
            <a:r>
              <a:rPr lang="ru-RU" dirty="0"/>
              <a:t>, </a:t>
            </a:r>
            <a:r>
              <a:rPr lang="ru-RU" i="1" dirty="0"/>
              <a:t>дневная выработка одного рабочего</a:t>
            </a:r>
            <a:r>
              <a:rPr lang="ru-RU" dirty="0"/>
              <a:t> и </a:t>
            </a:r>
            <a:r>
              <a:rPr lang="ru-RU" i="1" dirty="0"/>
              <a:t>годовая выра­ботка одного рабочего</a:t>
            </a:r>
            <a:r>
              <a:rPr lang="ru-RU" dirty="0"/>
              <a:t>:</a:t>
            </a:r>
          </a:p>
          <a:p>
            <a:pPr algn="just" fontAlgn="base"/>
            <a:r>
              <a:rPr lang="ru-RU" dirty="0"/>
              <a:t>— </a:t>
            </a:r>
            <a:r>
              <a:rPr lang="ru-RU" b="1" dirty="0"/>
              <a:t>объем производства продукции</a:t>
            </a:r>
            <a:r>
              <a:rPr lang="ru-RU" dirty="0"/>
              <a:t> в отчетном году – 20 000 тыс. долл.;</a:t>
            </a:r>
          </a:p>
          <a:p>
            <a:pPr algn="just" fontAlgn="base"/>
            <a:r>
              <a:rPr lang="ru-RU" dirty="0"/>
              <a:t>— </a:t>
            </a:r>
            <a:r>
              <a:rPr lang="ru-RU" b="1" dirty="0"/>
              <a:t>среднегодо­вая численность рабочих</a:t>
            </a:r>
            <a:r>
              <a:rPr lang="ru-RU" dirty="0"/>
              <a:t> составляет 1100 человек;</a:t>
            </a:r>
          </a:p>
          <a:p>
            <a:pPr algn="just" fontAlgn="base"/>
            <a:r>
              <a:rPr lang="ru-RU" dirty="0"/>
              <a:t>— за один год работниками предприятия было отработано:</a:t>
            </a:r>
          </a:p>
          <a:p>
            <a:pPr algn="just" fontAlgn="base"/>
            <a:r>
              <a:rPr lang="ru-RU" dirty="0"/>
              <a:t>— 1720 тысяч человеко-часов;</a:t>
            </a:r>
          </a:p>
          <a:p>
            <a:pPr algn="just" fontAlgn="base"/>
            <a:r>
              <a:rPr lang="ru-RU" dirty="0"/>
              <a:t>— 340 тысяч человеко-дней.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i="1" dirty="0" smtClean="0"/>
              <a:t>А</a:t>
            </a:r>
            <a:r>
              <a:rPr lang="ru-RU" i="1" dirty="0"/>
              <a:t>)</a:t>
            </a:r>
            <a:r>
              <a:rPr lang="ru-RU" dirty="0"/>
              <a:t> </a:t>
            </a:r>
            <a:r>
              <a:rPr lang="ru-RU" b="1" dirty="0"/>
              <a:t>Часовая выработка одного рабочего</a:t>
            </a:r>
            <a:r>
              <a:rPr lang="ru-RU" dirty="0"/>
              <a:t> = Объем производства продукции / Отработанные человеко-часы</a:t>
            </a:r>
          </a:p>
          <a:p>
            <a:pPr fontAlgn="base"/>
            <a:r>
              <a:rPr lang="ru-RU" dirty="0"/>
              <a:t>Часовая выработка одного рабочего = 20 000 000 / 1 720 000 = 11,63 долл.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i="1" dirty="0"/>
              <a:t>Б)</a:t>
            </a:r>
            <a:r>
              <a:rPr lang="ru-RU" dirty="0"/>
              <a:t> </a:t>
            </a:r>
            <a:r>
              <a:rPr lang="ru-RU" b="1" dirty="0"/>
              <a:t>Дневная выработка одного рабочего</a:t>
            </a:r>
            <a:r>
              <a:rPr lang="ru-RU" dirty="0"/>
              <a:t> = Объем производства продукции / Отработанные человеко-дни</a:t>
            </a:r>
          </a:p>
          <a:p>
            <a:pPr fontAlgn="base"/>
            <a:r>
              <a:rPr lang="ru-RU" dirty="0"/>
              <a:t>Дневная выработка одного рабочего = 20 000 000 / 340 000 = 58,82 долл.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i="1" dirty="0"/>
              <a:t>В)</a:t>
            </a:r>
            <a:r>
              <a:rPr lang="ru-RU" dirty="0"/>
              <a:t> </a:t>
            </a:r>
            <a:r>
              <a:rPr lang="ru-RU" b="1" dirty="0"/>
              <a:t>Годовая выработка одного рабочего</a:t>
            </a:r>
            <a:r>
              <a:rPr lang="ru-RU" dirty="0"/>
              <a:t> =  Объем производства продукции / Среднегодовая численность рабочих</a:t>
            </a:r>
          </a:p>
          <a:p>
            <a:pPr fontAlgn="base"/>
            <a:r>
              <a:rPr lang="ru-RU" dirty="0"/>
              <a:t>Годовая выработка одного рабочего = 20 000 000 / 1100 = 18 181,82 долл.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ПРОИЗВОДИТЕЛЬНОСТЬ ТРУДА</vt:lpstr>
      <vt:lpstr>Производительность труда</vt:lpstr>
      <vt:lpstr>Производительность труда определяется</vt:lpstr>
      <vt:lpstr>Производительность труда определяется</vt:lpstr>
      <vt:lpstr>Производительность труда исчисляется</vt:lpstr>
      <vt:lpstr>Производительность труда исчисляется</vt:lpstr>
      <vt:lpstr>Решите задачу Выработка</vt:lpstr>
      <vt:lpstr>Решите задачу Трудоемкость</vt:lpstr>
      <vt:lpstr>Решение</vt:lpstr>
      <vt:lpstr>Факторы, влияюшие на изменение производительности труда  по отношению к предприятию</vt:lpstr>
      <vt:lpstr>Факторы, влияюшие на изменение производительности труда  по отношению к предприятию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ПРОИЗВОДИТЕЛЬНОСТЬ ТРУДА</dc:title>
  <dc:creator>User</dc:creator>
  <cp:lastModifiedBy>User</cp:lastModifiedBy>
  <cp:revision>11</cp:revision>
  <dcterms:created xsi:type="dcterms:W3CDTF">2014-11-20T10:56:23Z</dcterms:created>
  <dcterms:modified xsi:type="dcterms:W3CDTF">2014-11-20T13:13:17Z</dcterms:modified>
</cp:coreProperties>
</file>