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70" r:id="rId12"/>
    <p:sldId id="271" r:id="rId13"/>
    <p:sldId id="272" r:id="rId14"/>
    <p:sldId id="269" r:id="rId15"/>
    <p:sldId id="257" r:id="rId16"/>
    <p:sldId id="258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hkollektor.ru/func.php" TargetMode="External"/><Relationship Id="rId2" Type="http://schemas.openxmlformats.org/officeDocument/2006/relationships/hyperlink" Target="http://help-tender.ru/okp.as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sak.ru/item/2000-6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sak.ru/item/2000-6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lsak.ru/item/2000-6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82880" indent="0" algn="ctr">
              <a:buNone/>
            </a:pPr>
            <a:r>
              <a:rPr lang="ru-RU" b="0" dirty="0">
                <a:effectLst/>
              </a:rPr>
              <a:t>Л</a:t>
            </a:r>
            <a:r>
              <a:rPr lang="ru-RU" b="0" dirty="0" smtClean="0">
                <a:effectLst/>
              </a:rPr>
              <a:t>аборант </a:t>
            </a:r>
            <a:r>
              <a:rPr lang="ru-RU" b="0" dirty="0">
                <a:effectLst/>
              </a:rPr>
              <a:t>кабинета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451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143000"/>
          </a:xfrm>
        </p:spPr>
        <p:txBody>
          <a:bodyPr/>
          <a:lstStyle/>
          <a:p>
            <a:pPr algn="ctr"/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964488" cy="5328592"/>
          </a:xfrm>
        </p:spPr>
        <p:txBody>
          <a:bodyPr>
            <a:noAutofit/>
          </a:bodyPr>
          <a:lstStyle/>
          <a:p>
            <a:r>
              <a:rPr lang="ru-RU" sz="2800" b="1" dirty="0"/>
              <a:t>Санитарно-эпидемиологические правила и нормативы СанПиН 2.4.2.2821-10</a:t>
            </a:r>
          </a:p>
          <a:p>
            <a:pPr marL="45720" indent="0">
              <a:buNone/>
            </a:pPr>
            <a:r>
              <a:rPr lang="ru-RU" sz="2800" dirty="0" smtClean="0"/>
              <a:t>	пункт 4.8</a:t>
            </a:r>
            <a:r>
              <a:rPr lang="ru-RU" sz="2800" dirty="0"/>
              <a:t>. обеспечить в кабинетах и лабораториях соответствие учебной мебели </a:t>
            </a:r>
            <a:r>
              <a:rPr lang="ru-RU" sz="2800" dirty="0" err="1"/>
              <a:t>росто</a:t>
            </a:r>
            <a:r>
              <a:rPr lang="ru-RU" sz="2800" dirty="0"/>
              <a:t>-возрастным особенностям обучающихся </a:t>
            </a:r>
            <a:endParaRPr lang="ru-RU" sz="2800" dirty="0" smtClean="0"/>
          </a:p>
          <a:p>
            <a:pPr marL="45720" indent="0">
              <a:buNone/>
            </a:pPr>
            <a:r>
              <a:rPr lang="ru-RU" sz="2800" dirty="0"/>
              <a:t>	4.9. Площадь учебных кабинетов </a:t>
            </a:r>
            <a:endParaRPr lang="ru-RU" sz="2800" dirty="0" smtClean="0"/>
          </a:p>
          <a:p>
            <a:pPr marL="45720" indent="0">
              <a:buNone/>
            </a:pPr>
            <a:r>
              <a:rPr lang="ru-RU" sz="2800" dirty="0"/>
              <a:t>	4.10. В кабинетах химии, физики, биологии должны быть оборудованы лаборантские.</a:t>
            </a:r>
          </a:p>
          <a:p>
            <a:pPr marL="45720" indent="0">
              <a:buNone/>
            </a:pPr>
            <a:r>
              <a:rPr lang="ru-RU" sz="2800" dirty="0" smtClean="0"/>
              <a:t>	</a:t>
            </a:r>
            <a:r>
              <a:rPr lang="ru-RU" sz="2800" dirty="0"/>
              <a:t>4.27. В </a:t>
            </a:r>
            <a:r>
              <a:rPr lang="ru-RU" sz="2800" dirty="0" smtClean="0"/>
              <a:t>помещениях </a:t>
            </a:r>
            <a:r>
              <a:rPr lang="ru-RU" sz="2800" dirty="0"/>
              <a:t>лаборантских, учебных кабинетах (химия, физика, рисование, </a:t>
            </a:r>
            <a:r>
              <a:rPr lang="ru-RU" sz="2800" dirty="0" smtClean="0"/>
              <a:t>биология) устанавливаются </a:t>
            </a:r>
            <a:r>
              <a:rPr lang="ru-RU" sz="2800" dirty="0"/>
              <a:t>умывальные раковины</a:t>
            </a:r>
            <a:r>
              <a:rPr lang="ru-RU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691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143000"/>
          </a:xfrm>
        </p:spPr>
        <p:txBody>
          <a:bodyPr/>
          <a:lstStyle/>
          <a:p>
            <a:pPr algn="ctr"/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424936" cy="2016224"/>
          </a:xfrm>
        </p:spPr>
        <p:txBody>
          <a:bodyPr>
            <a:normAutofit/>
          </a:bodyPr>
          <a:lstStyle/>
          <a:p>
            <a:r>
              <a:rPr lang="ru-RU" b="1" dirty="0"/>
              <a:t>Санитарно-эпидемиологические правила и нормативы СанПиН 2.4.2.2821-10</a:t>
            </a:r>
          </a:p>
          <a:p>
            <a:pPr marL="45720" indent="0">
              <a:buNone/>
            </a:pPr>
            <a:r>
              <a:rPr lang="ru-RU" dirty="0"/>
              <a:t>	5.3. Основным видом ученической мебели для </a:t>
            </a:r>
            <a:r>
              <a:rPr lang="ru-RU" dirty="0" smtClean="0"/>
              <a:t>обучающихся </a:t>
            </a:r>
            <a:r>
              <a:rPr lang="ru-RU" dirty="0"/>
              <a:t>должна быть школьная </a:t>
            </a:r>
            <a:r>
              <a:rPr lang="ru-RU" dirty="0" smtClean="0"/>
              <a:t>парта</a:t>
            </a:r>
          </a:p>
          <a:p>
            <a:pPr marL="45720" indent="0">
              <a:buNone/>
            </a:pP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1026" name="Picture 2" descr="5430_1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2" y="2834890"/>
            <a:ext cx="9120157" cy="4023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3533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143000"/>
          </a:xfrm>
        </p:spPr>
        <p:txBody>
          <a:bodyPr/>
          <a:lstStyle/>
          <a:p>
            <a:pPr algn="ctr"/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424936" cy="532859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Санитарно-эпидемиологические правила и нормативы СанПиН 2.4.2.2821-10</a:t>
            </a:r>
          </a:p>
          <a:p>
            <a:pPr marL="45720" indent="0">
              <a:buNone/>
            </a:pPr>
            <a:r>
              <a:rPr lang="ru-RU" dirty="0" smtClean="0"/>
              <a:t>	5.4</a:t>
            </a:r>
            <a:r>
              <a:rPr lang="ru-RU" dirty="0"/>
              <a:t>. Для подбора учебной мебели соответственно росту обучающихся производится ее цветовая </a:t>
            </a:r>
            <a:r>
              <a:rPr lang="ru-RU" dirty="0" smtClean="0"/>
              <a:t>маркировка.</a:t>
            </a:r>
            <a:endParaRPr lang="ru-RU" dirty="0"/>
          </a:p>
          <a:p>
            <a:pPr marL="45720" indent="0">
              <a:buNone/>
            </a:pPr>
            <a:r>
              <a:rPr lang="ru-RU" dirty="0" smtClean="0"/>
              <a:t>	5.5</a:t>
            </a:r>
            <a:r>
              <a:rPr lang="ru-RU" dirty="0"/>
              <a:t>. Парты (столы) расставляются в учебных помещениях по номерам: меньшие - ближе к доске, большие - дальше. </a:t>
            </a:r>
            <a:endParaRPr lang="ru-RU" dirty="0" smtClean="0"/>
          </a:p>
          <a:p>
            <a:r>
              <a:rPr lang="ru-RU" dirty="0"/>
              <a:t>	5.6. При оборудовании учебных помещений соблюдаются следующие размеры проходов и расстояния в сантиметрах:</a:t>
            </a:r>
          </a:p>
          <a:p>
            <a:r>
              <a:rPr lang="ru-RU" dirty="0"/>
              <a:t>- между рядами двухместных столов - не менее 60;</a:t>
            </a:r>
          </a:p>
          <a:p>
            <a:r>
              <a:rPr lang="ru-RU" dirty="0"/>
              <a:t>- между рядом столов и наружной продольной стеной - не менее 50 - 70;</a:t>
            </a:r>
          </a:p>
          <a:p>
            <a:r>
              <a:rPr lang="ru-RU" dirty="0"/>
              <a:t>- между рядом столов и внутренней продольной стеной (перегородкой) или шкафами, стоящими вдоль этой стены, - не менее 50;</a:t>
            </a:r>
          </a:p>
          <a:p>
            <a:r>
              <a:rPr lang="ru-RU" dirty="0"/>
              <a:t>- от последних столов до стены (перегородки), противоположной классной доске, - не менее 70, от задней стены, являющейся наружной, - 100;</a:t>
            </a:r>
          </a:p>
          <a:p>
            <a:r>
              <a:rPr lang="ru-RU" dirty="0"/>
              <a:t>- от демонстрационного стола до учебной доски - не менее 100;</a:t>
            </a:r>
          </a:p>
          <a:p>
            <a:r>
              <a:rPr lang="ru-RU" dirty="0"/>
              <a:t>- от первой парты до учебной доски - не менее 240;</a:t>
            </a:r>
          </a:p>
          <a:p>
            <a:r>
              <a:rPr lang="ru-RU" dirty="0"/>
              <a:t>- наибольшая удаленность последнего места обучающегося от учебной доски - 860;</a:t>
            </a:r>
          </a:p>
          <a:p>
            <a:r>
              <a:rPr lang="ru-RU" dirty="0"/>
              <a:t>- высота нижнего края учебной доски над полом - 70 - 90</a:t>
            </a:r>
            <a:r>
              <a:rPr lang="ru-RU" dirty="0" smtClean="0"/>
              <a:t>;</a:t>
            </a:r>
            <a:endParaRPr lang="ru-RU" dirty="0"/>
          </a:p>
          <a:p>
            <a:pPr marL="4572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8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784976" cy="1143000"/>
          </a:xfrm>
        </p:spPr>
        <p:txBody>
          <a:bodyPr/>
          <a:lstStyle/>
          <a:p>
            <a:pPr algn="ctr"/>
            <a:r>
              <a:rPr lang="ru-RU" dirty="0" smtClean="0"/>
              <a:t>Нормативные документы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196752"/>
            <a:ext cx="8424936" cy="5112568"/>
          </a:xfrm>
        </p:spPr>
        <p:txBody>
          <a:bodyPr>
            <a:normAutofit/>
          </a:bodyPr>
          <a:lstStyle/>
          <a:p>
            <a:r>
              <a:rPr lang="ru-RU" b="1" dirty="0"/>
              <a:t>Санитарно-эпидемиологические правила и нормативы СанПиН 2.4.2.2821-10</a:t>
            </a:r>
          </a:p>
          <a:p>
            <a:pPr marL="45720" indent="0">
              <a:buNone/>
            </a:pPr>
            <a:r>
              <a:rPr lang="ru-RU" dirty="0"/>
              <a:t>	</a:t>
            </a:r>
            <a:r>
              <a:rPr lang="ru-RU" dirty="0" smtClean="0"/>
              <a:t>5.8</a:t>
            </a:r>
            <a:r>
              <a:rPr lang="ru-RU" dirty="0"/>
              <a:t>. Кабинеты физики и химии должны быть оборудованы специальными демонстрационными столами. Для обеспечения лучшей видимости учебно-наглядных пособий демонстрационный стол устанавливается на подиуме. Ученические и демонстрационные столы должны иметь устойчивое к действию агрессивных химических веществ покрытие и защитные бортики по наружному краю стола.</a:t>
            </a:r>
          </a:p>
          <a:p>
            <a:pPr marL="45720" indent="0">
              <a:buNone/>
            </a:pPr>
            <a:r>
              <a:rPr lang="ru-RU" b="1" dirty="0"/>
              <a:t>VI. Требования к воздушно-тепловому </a:t>
            </a:r>
            <a:r>
              <a:rPr lang="ru-RU" b="1" dirty="0" smtClean="0"/>
              <a:t>режиму</a:t>
            </a:r>
            <a:endParaRPr lang="ru-RU" dirty="0" smtClean="0"/>
          </a:p>
          <a:p>
            <a:pPr marL="45720" indent="0">
              <a:buNone/>
            </a:pPr>
            <a:r>
              <a:rPr lang="ru-RU" b="1" dirty="0"/>
              <a:t>VII. Требования к естественному и искусственному </a:t>
            </a:r>
            <a:r>
              <a:rPr lang="ru-RU" b="1" dirty="0" smtClean="0"/>
              <a:t>освещению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79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676456" cy="5400600"/>
          </a:xfrm>
        </p:spPr>
        <p:txBody>
          <a:bodyPr>
            <a:normAutofit/>
          </a:bodyPr>
          <a:lstStyle/>
          <a:p>
            <a:r>
              <a:rPr lang="ru-RU" b="1" dirty="0"/>
              <a:t>Санитарно-эпидемиологические правила и нормативы СанПиН 2.4.2.2821-10</a:t>
            </a:r>
          </a:p>
          <a:p>
            <a:pPr marL="45720" indent="0">
              <a:buNone/>
            </a:pPr>
            <a:r>
              <a:rPr lang="ru-RU" dirty="0" smtClean="0"/>
              <a:t>	10.6</a:t>
            </a:r>
            <a:r>
              <a:rPr lang="ru-RU" dirty="0"/>
              <a:t>. Образовательную недельную нагрузку необходимо равномерно распределять в течение учебной недели, при этом объем максимальной допустимой нагрузки в течение дня должен составлять:</a:t>
            </a:r>
          </a:p>
          <a:p>
            <a:pPr marL="45720" indent="0">
              <a:buNone/>
            </a:pPr>
            <a:r>
              <a:rPr lang="ru-RU" dirty="0" smtClean="0"/>
              <a:t>- </a:t>
            </a:r>
            <a:r>
              <a:rPr lang="ru-RU" dirty="0"/>
              <a:t>для обучающихся 5 - 6-х классов - не более 6 уроков;</a:t>
            </a:r>
          </a:p>
          <a:p>
            <a:pPr>
              <a:buFontTx/>
              <a:buChar char="-"/>
            </a:pPr>
            <a:r>
              <a:rPr lang="ru-RU" dirty="0" smtClean="0"/>
              <a:t>для </a:t>
            </a:r>
            <a:r>
              <a:rPr lang="ru-RU" dirty="0"/>
              <a:t>обучающихся 7 - 11-х классов - не более 7 уроков</a:t>
            </a:r>
            <a:r>
              <a:rPr lang="ru-RU" dirty="0" smtClean="0"/>
              <a:t>.</a:t>
            </a:r>
          </a:p>
          <a:p>
            <a:pPr marL="45720" indent="0">
              <a:buNone/>
            </a:pPr>
            <a:r>
              <a:rPr lang="ru-RU" dirty="0"/>
              <a:t>	11.8. Все работники общеобразовательного учреждения проходят предварительные и периодические медицинские осмотры, должны быть привиты в соответствии с национальным календарем профилактических прививок.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12968" cy="1143000"/>
          </a:xfrm>
        </p:spPr>
        <p:txBody>
          <a:bodyPr/>
          <a:lstStyle/>
          <a:p>
            <a:pPr algn="ctr"/>
            <a:r>
              <a:rPr lang="ru-RU" dirty="0" smtClean="0"/>
              <a:t>Нормативные документы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705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714" y="116632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Нормативные документы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268760"/>
            <a:ext cx="9144000" cy="525658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В соответствии с </a:t>
            </a:r>
            <a:r>
              <a:rPr lang="ru-RU" sz="2400" b="1" dirty="0"/>
              <a:t>Правилами устройства электроустановок </a:t>
            </a:r>
            <a:r>
              <a:rPr lang="ru-RU" dirty="0"/>
              <a:t>(ПУЭ) кабинет физики относится к группе помещений с повышенной опасностью. Электрооборудование кабинета с напряжением питания выше 42 В переменного тока и 110 В постоянного тока заземляют. Устройство защитного заземления (</a:t>
            </a:r>
            <a:r>
              <a:rPr lang="ru-RU" dirty="0" err="1"/>
              <a:t>зануления</a:t>
            </a:r>
            <a:r>
              <a:rPr lang="ru-RU" dirty="0"/>
              <a:t>) изложено в приложении 8 «Основные понятия о защитном заземлении». </a:t>
            </a:r>
            <a:endParaRPr lang="ru-RU" dirty="0" smtClean="0"/>
          </a:p>
          <a:p>
            <a:r>
              <a:rPr lang="ru-RU" dirty="0"/>
              <a:t>Противопожарная защита кабинета (лаборатории) физики должна соответствовать требованиям </a:t>
            </a:r>
            <a:r>
              <a:rPr lang="ru-RU" b="1" dirty="0"/>
              <a:t>Типовых правил пожарной безопасности общеобразовательных школ</a:t>
            </a:r>
          </a:p>
          <a:p>
            <a:r>
              <a:rPr lang="ru-RU" dirty="0"/>
              <a:t>Для обеспечения пожарной безопасности кабинеты (лаборатории) физики комплектуются противопожарным инвентарем: ящик с песком, лопатка, плотная мешковина (пропитанная огнестойким составом), углекислотный (ОУ-2, ОУ-5, ОУ-8) или порошковый (ОП-1, «Спутник», ОП-5, «Турист») огнетушитель</a:t>
            </a:r>
          </a:p>
        </p:txBody>
      </p:sp>
    </p:spTree>
    <p:extLst>
      <p:ext uri="{BB962C8B-B14F-4D97-AF65-F5344CB8AC3E}">
        <p14:creationId xmlns:p14="http://schemas.microsoft.com/office/powerpoint/2010/main" val="97040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385392"/>
            <a:ext cx="8424936" cy="5211960"/>
          </a:xfrm>
        </p:spPr>
        <p:txBody>
          <a:bodyPr>
            <a:normAutofit/>
          </a:bodyPr>
          <a:lstStyle/>
          <a:p>
            <a:r>
              <a:rPr lang="ru-RU" b="1" dirty="0" smtClean="0"/>
              <a:t>Общероссийский классификатор продукции (ОКП) -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help-tender.ru/okp.asp</a:t>
            </a:r>
            <a:endParaRPr lang="ru-RU" dirty="0" smtClean="0"/>
          </a:p>
          <a:p>
            <a:pPr marL="45720" indent="0">
              <a:buNone/>
            </a:pPr>
            <a:r>
              <a:rPr lang="ru-RU" b="1" dirty="0" smtClean="0"/>
              <a:t>960000 - </a:t>
            </a:r>
            <a:r>
              <a:rPr lang="ru-RU" dirty="0" smtClean="0"/>
              <a:t>ИЗДЕЛИЯ КУЛЬТУРНО-БЫТОВОГО, ХОЗЯЙСТВЕННОГО, </a:t>
            </a:r>
            <a:r>
              <a:rPr lang="ru-RU" sz="2400" b="1" dirty="0" smtClean="0"/>
              <a:t>УЧЕБНОГО НАЗНАЧЕНИЯ</a:t>
            </a:r>
            <a:r>
              <a:rPr lang="ru-RU" dirty="0" smtClean="0"/>
              <a:t>, ТЕАТРАЛЬНО-ЗРЕЛИЩНЫХ ПРЕДПРИЯТИЙ, ВСПОМОГАТЕЛЬНЫЕ ДЛЯ ЛЕГКОЙ ПРОМЫШЛЕННОСТИ</a:t>
            </a:r>
          </a:p>
          <a:p>
            <a:pPr marL="45720" indent="0">
              <a:buNone/>
            </a:pPr>
            <a:r>
              <a:rPr lang="ru-RU" b="1" dirty="0" smtClean="0"/>
              <a:t>	965000 - ПОСОБИЯ УЧЕБНО-НАГЛЯДНЫЕ И ОБОРУДОВАНИЕ ПРОФТЕХОБРАЗОВАНИЯ</a:t>
            </a:r>
          </a:p>
          <a:p>
            <a:pPr marL="45720" indent="0">
              <a:buNone/>
            </a:pPr>
            <a:r>
              <a:rPr lang="ru-RU" b="1" dirty="0" smtClean="0"/>
              <a:t>	966000 - ОБОРУДОВАНИЕ </a:t>
            </a:r>
            <a:r>
              <a:rPr lang="ru-RU" b="1" dirty="0"/>
              <a:t>И ИЗДЕЛИЯ УЧЕБНОГО </a:t>
            </a:r>
            <a:r>
              <a:rPr lang="ru-RU" b="1" dirty="0" smtClean="0"/>
              <a:t>НАЗНАЧЕНИЯ</a:t>
            </a:r>
          </a:p>
          <a:p>
            <a:r>
              <a:rPr lang="ru-RU" b="1" dirty="0"/>
              <a:t>Перечни учебного оборудования по кабинетам Российской Академии Образования (</a:t>
            </a:r>
            <a:r>
              <a:rPr lang="ru-RU" b="1" dirty="0" smtClean="0"/>
              <a:t>Кабинет физики)</a:t>
            </a:r>
            <a:r>
              <a:rPr lang="en-US" dirty="0">
                <a:hlinkClick r:id="rId3"/>
              </a:rPr>
              <a:t> http://www.uchkollektor.ru/func.php</a:t>
            </a:r>
            <a:endParaRPr lang="ru-RU" b="1" dirty="0"/>
          </a:p>
          <a:p>
            <a:endParaRPr lang="ru-RU" dirty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23528" y="-11329"/>
            <a:ext cx="8568952" cy="1143000"/>
          </a:xfrm>
        </p:spPr>
        <p:txBody>
          <a:bodyPr/>
          <a:lstStyle/>
          <a:p>
            <a:pPr algn="ctr"/>
            <a:r>
              <a:rPr lang="ru-RU" dirty="0" smtClean="0"/>
              <a:t>Учебное оборудование кабинета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151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628800"/>
            <a:ext cx="9143999" cy="5229200"/>
          </a:xfrm>
        </p:spPr>
        <p:txBody>
          <a:bodyPr/>
          <a:lstStyle/>
          <a:p>
            <a:pPr algn="l"/>
            <a:r>
              <a:rPr lang="ru-RU" sz="4800" dirty="0">
                <a:effectLst/>
              </a:rPr>
              <a:t>внимательно изучает Правила о технике безопасности для кабинетов (лабораторий) физики общеобразовательных школ и строго их </a:t>
            </a:r>
            <a:r>
              <a:rPr lang="ru-RU" sz="4800" dirty="0" smtClean="0">
                <a:effectLst/>
              </a:rPr>
              <a:t>выполняет. </a:t>
            </a:r>
            <a:br>
              <a:rPr lang="ru-RU" sz="4800" dirty="0" smtClean="0">
                <a:effectLst/>
              </a:rPr>
            </a:br>
            <a:r>
              <a:rPr lang="ru-RU" sz="2800" dirty="0" smtClean="0">
                <a:effectLst/>
              </a:rPr>
              <a:t>Правила по охране труда - </a:t>
            </a:r>
            <a:r>
              <a:rPr lang="en-US" sz="1600" dirty="0" smtClean="0">
                <a:effectLst/>
                <a:hlinkClick r:id="rId2"/>
              </a:rPr>
              <a:t>http</a:t>
            </a:r>
            <a:r>
              <a:rPr lang="en-US" sz="1600" dirty="0">
                <a:effectLst/>
                <a:hlinkClick r:id="rId2"/>
              </a:rPr>
              <a:t>://</a:t>
            </a:r>
            <a:r>
              <a:rPr lang="en-US" sz="1600" dirty="0" smtClean="0">
                <a:effectLst/>
                <a:hlinkClick r:id="rId2"/>
              </a:rPr>
              <a:t>www.alsak.ru/item/2000-6.html</a:t>
            </a:r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endParaRPr lang="ru-RU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51520" y="116632"/>
            <a:ext cx="8712967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6817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412776"/>
            <a:ext cx="9144000" cy="5328592"/>
          </a:xfrm>
        </p:spPr>
        <p:txBody>
          <a:bodyPr>
            <a:normAutofit fontScale="92500"/>
          </a:bodyPr>
          <a:lstStyle/>
          <a:p>
            <a:r>
              <a:rPr lang="ru-RU" sz="4000" dirty="0"/>
              <a:t>отвечает за правильность хранения и эксплуатации оборудования, подготовку его для лабораторных и практических работ, демонстрационных работ, профилактику (удаление влаги, пыли, смазка отдельных деталей) приборов и аппаратуры, приспособлений и принадлежностей</a:t>
            </a:r>
            <a:r>
              <a:rPr lang="ru-RU" sz="4000" dirty="0" smtClean="0"/>
              <a:t>;</a:t>
            </a:r>
            <a:endParaRPr lang="ru-RU" sz="40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79512" y="35884"/>
            <a:ext cx="8784976" cy="1143000"/>
          </a:xfrm>
        </p:spPr>
        <p:txBody>
          <a:bodyPr/>
          <a:lstStyle/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90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76872"/>
            <a:ext cx="9143999" cy="3238296"/>
          </a:xfrm>
        </p:spPr>
        <p:txBody>
          <a:bodyPr/>
          <a:lstStyle/>
          <a:p>
            <a:pPr algn="l"/>
            <a:r>
              <a:rPr lang="ru-RU" sz="4800" dirty="0">
                <a:effectLst/>
              </a:rPr>
              <a:t>обеспечивает наличие средств оказания первой медицинской помощи и противопожарного инвентаря</a:t>
            </a:r>
            <a:r>
              <a:rPr lang="ru-RU" sz="4800" dirty="0" smtClean="0">
                <a:effectLst/>
              </a:rPr>
              <a:t>;</a:t>
            </a:r>
            <a:r>
              <a:rPr lang="ru-RU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> </a:t>
            </a:r>
            <a:r>
              <a:rPr lang="ru-RU" sz="28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/>
            </a:r>
            <a:br>
              <a:rPr lang="ru-RU" sz="28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</a:br>
            <a:r>
              <a:rPr lang="ru-RU" sz="28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>Правила </a:t>
            </a:r>
            <a:r>
              <a:rPr lang="ru-RU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>по охране труда - </a:t>
            </a:r>
            <a:r>
              <a:rPr lang="en-US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hlinkClick r:id="rId2"/>
              </a:rPr>
              <a:t>http://www.alsak.ru/item/2000-6.html</a:t>
            </a:r>
            <a:r>
              <a:rPr lang="ru-RU" sz="4800" dirty="0" smtClean="0">
                <a:effectLst/>
              </a:rPr>
              <a:t/>
            </a:r>
            <a:br>
              <a:rPr lang="ru-RU" sz="4800" dirty="0" smtClean="0">
                <a:effectLst/>
              </a:rPr>
            </a:br>
            <a:endParaRPr lang="ru-RU" sz="6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370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72816"/>
            <a:ext cx="9144000" cy="3742352"/>
          </a:xfrm>
        </p:spPr>
        <p:txBody>
          <a:bodyPr/>
          <a:lstStyle/>
          <a:p>
            <a:pPr algn="l"/>
            <a:r>
              <a:rPr lang="ru-RU" sz="5400" dirty="0">
                <a:effectLst/>
              </a:rPr>
              <a:t>следит за выполнением учащимися правил техники безопасности и гигиены </a:t>
            </a:r>
            <a:r>
              <a:rPr lang="ru-RU" sz="5400" dirty="0" smtClean="0">
                <a:effectLst/>
              </a:rPr>
              <a:t>труда</a:t>
            </a:r>
            <a:br>
              <a:rPr lang="ru-RU" sz="5400" dirty="0" smtClean="0">
                <a:effectLst/>
              </a:rPr>
            </a:br>
            <a:r>
              <a:rPr lang="ru-RU" sz="5400" dirty="0" smtClean="0">
                <a:effectLst/>
              </a:rPr>
              <a:t/>
            </a:r>
            <a:br>
              <a:rPr lang="ru-RU" sz="5400" dirty="0" smtClean="0">
                <a:effectLst/>
              </a:rPr>
            </a:br>
            <a:r>
              <a:rPr lang="ru-RU" sz="2800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>Правила </a:t>
            </a:r>
            <a:r>
              <a:rPr lang="ru-RU" sz="28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</a:rPr>
              <a:t>по охране труда - </a:t>
            </a:r>
            <a:r>
              <a:rPr lang="en-US" sz="1600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/>
                <a:hlinkClick r:id="rId2"/>
              </a:rPr>
              <a:t>http://www.alsak.ru/item/2000-6.html</a:t>
            </a:r>
            <a:endParaRPr lang="ru-RU" sz="54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14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2132856"/>
            <a:ext cx="8054280" cy="3382312"/>
          </a:xfrm>
        </p:spPr>
        <p:txBody>
          <a:bodyPr/>
          <a:lstStyle/>
          <a:p>
            <a:pPr algn="l"/>
            <a:r>
              <a:rPr lang="ru-RU" dirty="0">
                <a:effectLst/>
              </a:rPr>
              <a:t>несет ответственность за несчастные случаи, происшедшие в результате невыполнения обязанностей, возложенных Правилами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21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564904"/>
            <a:ext cx="9143999" cy="4293096"/>
          </a:xfrm>
        </p:spPr>
        <p:txBody>
          <a:bodyPr/>
          <a:lstStyle/>
          <a:p>
            <a:pPr algn="l"/>
            <a:r>
              <a:rPr lang="ru-RU" sz="6600" dirty="0">
                <a:effectLst/>
              </a:rPr>
              <a:t>не допускает учащихся к мытью окон кабинета</a:t>
            </a:r>
            <a:endParaRPr lang="ru-RU" sz="66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672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916832"/>
            <a:ext cx="9143999" cy="4941168"/>
          </a:xfrm>
        </p:spPr>
        <p:txBody>
          <a:bodyPr/>
          <a:lstStyle/>
          <a:p>
            <a:pPr algn="l"/>
            <a:r>
              <a:rPr lang="ru-RU" sz="5400" dirty="0">
                <a:effectLst/>
              </a:rPr>
              <a:t>не допускает учащихся к выполнению обязанностей лаборанта кабинета физики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4397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700808"/>
            <a:ext cx="9143999" cy="5157192"/>
          </a:xfrm>
        </p:spPr>
        <p:txBody>
          <a:bodyPr/>
          <a:lstStyle/>
          <a:p>
            <a:pPr algn="l"/>
            <a:r>
              <a:rPr lang="ru-RU" sz="4800" dirty="0">
                <a:effectLst/>
              </a:rPr>
              <a:t>помогает учителю физики (заведующему кабинетом) эвакуировать детей при пожаре и в оказании первой помощи пострадавшим при несчастных случаях</a:t>
            </a:r>
            <a:endParaRPr lang="ru-RU" sz="48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0" y="188640"/>
            <a:ext cx="8964488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dirty="0" smtClean="0"/>
              <a:t>Должностные обязанности лаборанта физики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94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489</TotalTime>
  <Words>337</Words>
  <Application>Microsoft Office PowerPoint</Application>
  <PresentationFormat>Экран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Воздушный поток</vt:lpstr>
      <vt:lpstr>Лаборант кабинета физики</vt:lpstr>
      <vt:lpstr>внимательно изучает Правила о технике безопасности для кабинетов (лабораторий) физики общеобразовательных школ и строго их выполняет.  Правила по охране труда - http://www.alsak.ru/item/2000-6.html </vt:lpstr>
      <vt:lpstr>Должностные обязанности лаборанта физики</vt:lpstr>
      <vt:lpstr>обеспечивает наличие средств оказания первой медицинской помощи и противопожарного инвентаря;  Правила по охране труда - http://www.alsak.ru/item/2000-6.html </vt:lpstr>
      <vt:lpstr>следит за выполнением учащимися правил техники безопасности и гигиены труда  Правила по охране труда - http://www.alsak.ru/item/2000-6.html</vt:lpstr>
      <vt:lpstr>несет ответственность за несчастные случаи, происшедшие в результате невыполнения обязанностей, возложенных Правилами</vt:lpstr>
      <vt:lpstr>не допускает учащихся к мытью окон кабинета</vt:lpstr>
      <vt:lpstr>не допускает учащихся к выполнению обязанностей лаборанта кабинета физики</vt:lpstr>
      <vt:lpstr>помогает учителю физики (заведующему кабинетом) эвакуировать детей при пожаре и в оказании первой помощи пострадавшим при несчастных случаях</vt:lpstr>
      <vt:lpstr>Нормативные документы</vt:lpstr>
      <vt:lpstr>Нормативные документы</vt:lpstr>
      <vt:lpstr>Нормативные документы</vt:lpstr>
      <vt:lpstr>Нормативные документы</vt:lpstr>
      <vt:lpstr>Нормативные документы</vt:lpstr>
      <vt:lpstr>Нормативные документы</vt:lpstr>
      <vt:lpstr>Учебное оборудование кабинета физики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Лаборант физики</dc:title>
  <dc:creator>7</dc:creator>
  <cp:lastModifiedBy>7</cp:lastModifiedBy>
  <cp:revision>19</cp:revision>
  <cp:lastPrinted>2014-03-21T01:05:39Z</cp:lastPrinted>
  <dcterms:created xsi:type="dcterms:W3CDTF">2014-03-20T17:05:02Z</dcterms:created>
  <dcterms:modified xsi:type="dcterms:W3CDTF">2014-03-21T01:28:16Z</dcterms:modified>
</cp:coreProperties>
</file>