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0"/>
  </p:notesMasterIdLst>
  <p:sldIdLst>
    <p:sldId id="275" r:id="rId2"/>
    <p:sldId id="258" r:id="rId3"/>
    <p:sldId id="260" r:id="rId4"/>
    <p:sldId id="262" r:id="rId5"/>
    <p:sldId id="288" r:id="rId6"/>
    <p:sldId id="280" r:id="rId7"/>
    <p:sldId id="289" r:id="rId8"/>
    <p:sldId id="263" r:id="rId9"/>
    <p:sldId id="282" r:id="rId10"/>
    <p:sldId id="271" r:id="rId11"/>
    <p:sldId id="272" r:id="rId12"/>
    <p:sldId id="284" r:id="rId13"/>
    <p:sldId id="285" r:id="rId14"/>
    <p:sldId id="286" r:id="rId15"/>
    <p:sldId id="287" r:id="rId16"/>
    <p:sldId id="278" r:id="rId17"/>
    <p:sldId id="290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FF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EC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95FE55A-418E-4A5C-B5B6-AF023E169601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C377A17-F75F-4318-9B78-A0A94DC43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AA8FA-695A-4214-8B51-08749CC3E4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CD7120-642F-44D0-B7C5-7C0D7CA8FD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D260E3E-3066-4CCB-A621-97CB1A006D4D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9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C9BB-8441-418B-A092-B2E236E3E65B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17E9-950F-4A2A-BD9F-46D6785CF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6222-3881-4310-84E3-BD15275D6A4C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9D69F-77DD-43A8-898A-ECBD5A379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43BC-A8E9-4EDD-9230-8DD2A5A952E0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5CC7-9169-445C-AF5B-6010AFFDA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2115-E6C7-4D9F-92CA-C142361DCC7C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65F-08DE-420E-8EB8-325EE53E5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3609-769A-4D25-9DAC-6A71266DD9AE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AAF2E-C360-482F-AFAC-44734D943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5F6F-0410-43C8-AE7E-C9A20A1AAC9C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FE73-6B2B-480B-83E6-E26FEE517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BC0C-48FA-4823-91BC-FECF32FC668E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A605-ABAA-4E79-AC36-4AB815A68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D3A23-B849-4F2C-B06F-17A02179855D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8604-DEAB-439D-956F-8D392A1C1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492DB-C806-456F-9CDA-49D5E299987C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E6CA-8796-4346-BB88-92FA4EEFC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C7D7-A31E-452E-8936-6BAE783F51E7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4E1C-4753-468F-9C89-5759F6785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553F-7D14-4E9E-B17E-34C324AE0ACA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61EF7-1400-4A2B-A079-721BEC30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D29E1-62FB-414F-871D-D01EAB3B9D9F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EF0E-9093-48F1-BAE9-6A35D2560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9AE7E956-9611-4FBF-B741-9D5B74925EE7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CFD06057-B75B-48B3-BDD4-0CDFE328C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  <p:sldLayoutId id="21474837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2000" b="1" smtClean="0">
                <a:solidFill>
                  <a:srgbClr val="0000FF"/>
                </a:solidFill>
                <a:latin typeface="Bookman Old Style" pitchFamily="18" charset="0"/>
              </a:rPr>
              <a:t>Сосова Т.М. учитель физики </a:t>
            </a:r>
          </a:p>
          <a:p>
            <a:pPr algn="r">
              <a:buFont typeface="Wingdings" pitchFamily="2" charset="2"/>
              <a:buNone/>
            </a:pPr>
            <a:r>
              <a:rPr lang="ru-RU" sz="2000" b="1" smtClean="0">
                <a:solidFill>
                  <a:srgbClr val="0000FF"/>
                </a:solidFill>
                <a:latin typeface="Bookman Old Style" pitchFamily="18" charset="0"/>
              </a:rPr>
              <a:t>МОУ «Нижнепенская СОШ»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29600" cy="345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Линзы. Построение</a:t>
            </a:r>
          </a:p>
          <a:p>
            <a:pPr algn="ctr"/>
            <a:r>
              <a:rPr lang="ru-RU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 изображений, даваемых  линзой.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219200" y="39624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419600" y="2438400"/>
            <a:ext cx="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2819400" y="3824288"/>
            <a:ext cx="381000" cy="914400"/>
            <a:chOff x="2819400" y="3823984"/>
            <a:chExt cx="381000" cy="914054"/>
          </a:xfrm>
        </p:grpSpPr>
        <p:sp>
          <p:nvSpPr>
            <p:cNvPr id="23572" name="Line 6"/>
            <p:cNvSpPr>
              <a:spLocks noChangeShapeType="1"/>
            </p:cNvSpPr>
            <p:nvPr/>
          </p:nvSpPr>
          <p:spPr bwMode="auto">
            <a:xfrm>
              <a:off x="2971800" y="3823984"/>
              <a:ext cx="0" cy="2904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9" name="Text Box 8"/>
            <p:cNvSpPr txBox="1">
              <a:spLocks noChangeArrowheads="1"/>
            </p:cNvSpPr>
            <p:nvPr/>
          </p:nvSpPr>
          <p:spPr bwMode="auto">
            <a:xfrm>
              <a:off x="2819400" y="421481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Franklin Gothic Book" pitchFamily="34" charset="0"/>
                </a:rPr>
                <a:t>F</a:t>
              </a:r>
              <a:endParaRPr lang="ru-RU" sz="28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5562600" y="3810000"/>
            <a:ext cx="609600" cy="1128713"/>
            <a:chOff x="5562600" y="3810000"/>
            <a:chExt cx="609600" cy="1128713"/>
          </a:xfrm>
        </p:grpSpPr>
        <p:sp>
          <p:nvSpPr>
            <p:cNvPr id="23570" name="Line 7"/>
            <p:cNvSpPr>
              <a:spLocks noChangeShapeType="1"/>
            </p:cNvSpPr>
            <p:nvPr/>
          </p:nvSpPr>
          <p:spPr bwMode="auto">
            <a:xfrm>
              <a:off x="5791200" y="38100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7" name="Text Box 9"/>
            <p:cNvSpPr txBox="1">
              <a:spLocks noChangeArrowheads="1"/>
            </p:cNvSpPr>
            <p:nvPr/>
          </p:nvSpPr>
          <p:spPr bwMode="auto">
            <a:xfrm>
              <a:off x="5562600" y="4419600"/>
              <a:ext cx="609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Franklin Gothic Book" pitchFamily="34" charset="0"/>
                </a:rPr>
                <a:t>F</a:t>
              </a:r>
              <a:endParaRPr lang="ru-RU" sz="28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752600" y="3048000"/>
            <a:ext cx="6400800" cy="2209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1752600" y="3048000"/>
            <a:ext cx="2667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419600" y="3048000"/>
            <a:ext cx="3657600" cy="2438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371600" y="2819400"/>
            <a:ext cx="533400" cy="1524000"/>
            <a:chOff x="1371600" y="2819400"/>
            <a:chExt cx="533400" cy="1524000"/>
          </a:xfrm>
        </p:grpSpPr>
        <p:sp>
          <p:nvSpPr>
            <p:cNvPr id="23567" name="Line 10"/>
            <p:cNvSpPr>
              <a:spLocks noChangeShapeType="1"/>
            </p:cNvSpPr>
            <p:nvPr/>
          </p:nvSpPr>
          <p:spPr bwMode="auto">
            <a:xfrm flipV="1">
              <a:off x="1752600" y="3048000"/>
              <a:ext cx="0" cy="9144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4" name="Text Box 17"/>
            <p:cNvSpPr txBox="1">
              <a:spLocks noChangeArrowheads="1"/>
            </p:cNvSpPr>
            <p:nvPr/>
          </p:nvSpPr>
          <p:spPr bwMode="auto">
            <a:xfrm>
              <a:off x="1371600" y="28194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tx1"/>
                  </a:solidFill>
                  <a:latin typeface="Franklin Gothic Book" pitchFamily="34" charset="0"/>
                </a:rPr>
                <a:t>А</a:t>
              </a:r>
            </a:p>
          </p:txBody>
        </p:sp>
        <p:sp>
          <p:nvSpPr>
            <p:cNvPr id="27665" name="Text Box 18"/>
            <p:cNvSpPr txBox="1">
              <a:spLocks noChangeArrowheads="1"/>
            </p:cNvSpPr>
            <p:nvPr/>
          </p:nvSpPr>
          <p:spPr bwMode="auto">
            <a:xfrm>
              <a:off x="1447800" y="38862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tx1"/>
                  </a:solidFill>
                  <a:latin typeface="Franklin Gothic Book" pitchFamily="34" charset="0"/>
                </a:rPr>
                <a:t>В</a:t>
              </a:r>
            </a:p>
          </p:txBody>
        </p: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6705600" y="4876800"/>
            <a:ext cx="609600" cy="457200"/>
            <a:chOff x="6705600" y="4876800"/>
            <a:chExt cx="609600" cy="457200"/>
          </a:xfrm>
        </p:grpSpPr>
        <p:sp>
          <p:nvSpPr>
            <p:cNvPr id="27661" name="Oval 14"/>
            <p:cNvSpPr>
              <a:spLocks noChangeArrowheads="1"/>
            </p:cNvSpPr>
            <p:nvPr/>
          </p:nvSpPr>
          <p:spPr bwMode="auto">
            <a:xfrm>
              <a:off x="7162800" y="4876800"/>
              <a:ext cx="1524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27662" name="Text Box 19"/>
            <p:cNvSpPr txBox="1">
              <a:spLocks noChangeArrowheads="1"/>
            </p:cNvSpPr>
            <p:nvPr/>
          </p:nvSpPr>
          <p:spPr bwMode="auto">
            <a:xfrm>
              <a:off x="6705600" y="48768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tx1"/>
                  </a:solidFill>
                  <a:latin typeface="Franklin Gothic Book" pitchFamily="34" charset="0"/>
                </a:rPr>
                <a:t>А1</a:t>
              </a:r>
            </a:p>
          </p:txBody>
        </p:sp>
      </p:grp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7239000" y="3505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tx1"/>
                </a:solidFill>
                <a:latin typeface="Franklin Gothic Book" pitchFamily="34" charset="0"/>
              </a:rPr>
              <a:t>В1</a:t>
            </a:r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539750" y="404813"/>
            <a:ext cx="8208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ПОСТРОЕНИЕ</a:t>
            </a:r>
          </a:p>
          <a:p>
            <a:pPr algn="ctr"/>
            <a:r>
              <a:rPr lang="ru-RU" sz="3600" b="1"/>
              <a:t> В СОБИРАЮЩЕЙ ЛИНЗЕ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914400" y="39624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3962400" y="2286000"/>
            <a:ext cx="457200" cy="2971800"/>
            <a:chOff x="3962400" y="2514600"/>
            <a:chExt cx="457200" cy="2743200"/>
          </a:xfrm>
        </p:grpSpPr>
        <p:sp>
          <p:nvSpPr>
            <p:cNvPr id="24600" name="Line 5"/>
            <p:cNvSpPr>
              <a:spLocks noChangeShapeType="1"/>
            </p:cNvSpPr>
            <p:nvPr/>
          </p:nvSpPr>
          <p:spPr bwMode="auto">
            <a:xfrm>
              <a:off x="4191000" y="2667000"/>
              <a:ext cx="0" cy="2438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601" name="Line 6"/>
            <p:cNvSpPr>
              <a:spLocks noChangeShapeType="1"/>
            </p:cNvSpPr>
            <p:nvPr/>
          </p:nvSpPr>
          <p:spPr bwMode="auto">
            <a:xfrm flipV="1">
              <a:off x="4191000" y="25146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602" name="Line 7"/>
            <p:cNvSpPr>
              <a:spLocks noChangeShapeType="1"/>
            </p:cNvSpPr>
            <p:nvPr/>
          </p:nvSpPr>
          <p:spPr bwMode="auto">
            <a:xfrm flipH="1" flipV="1">
              <a:off x="3962400" y="25146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603" name="Line 8"/>
            <p:cNvSpPr>
              <a:spLocks noChangeShapeType="1"/>
            </p:cNvSpPr>
            <p:nvPr/>
          </p:nvSpPr>
          <p:spPr bwMode="auto">
            <a:xfrm flipH="1">
              <a:off x="3962400" y="51054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604" name="Line 9"/>
            <p:cNvSpPr>
              <a:spLocks noChangeShapeType="1"/>
            </p:cNvSpPr>
            <p:nvPr/>
          </p:nvSpPr>
          <p:spPr bwMode="auto">
            <a:xfrm>
              <a:off x="4191000" y="51054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1600200" y="2971800"/>
            <a:ext cx="5257800" cy="1981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00200" y="2971800"/>
            <a:ext cx="2590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2667000" y="3829050"/>
            <a:ext cx="533400" cy="776288"/>
            <a:chOff x="2666998" y="3829052"/>
            <a:chExt cx="533402" cy="775993"/>
          </a:xfrm>
        </p:grpSpPr>
        <p:sp>
          <p:nvSpPr>
            <p:cNvPr id="24598" name="Line 10"/>
            <p:cNvSpPr>
              <a:spLocks noChangeShapeType="1"/>
            </p:cNvSpPr>
            <p:nvPr/>
          </p:nvSpPr>
          <p:spPr bwMode="auto">
            <a:xfrm flipH="1">
              <a:off x="2666998" y="3829052"/>
              <a:ext cx="46038" cy="2856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6" name="Text Box 19"/>
            <p:cNvSpPr txBox="1">
              <a:spLocks noChangeArrowheads="1"/>
            </p:cNvSpPr>
            <p:nvPr/>
          </p:nvSpPr>
          <p:spPr bwMode="auto">
            <a:xfrm>
              <a:off x="2786050" y="4143380"/>
              <a:ext cx="4143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Franklin Gothic Book" pitchFamily="34" charset="0"/>
                </a:rPr>
                <a:t>F</a:t>
              </a:r>
              <a:endParaRPr lang="ru-RU" sz="24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5562600" y="3810000"/>
            <a:ext cx="609600" cy="685800"/>
            <a:chOff x="5562600" y="3810000"/>
            <a:chExt cx="609600" cy="685800"/>
          </a:xfrm>
        </p:grpSpPr>
        <p:sp>
          <p:nvSpPr>
            <p:cNvPr id="24596" name="Line 11"/>
            <p:cNvSpPr>
              <a:spLocks noChangeShapeType="1"/>
            </p:cNvSpPr>
            <p:nvPr/>
          </p:nvSpPr>
          <p:spPr bwMode="auto">
            <a:xfrm>
              <a:off x="5562600" y="38100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5638800" y="40386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Franklin Gothic Book" pitchFamily="34" charset="0"/>
                </a:rPr>
                <a:t>F</a:t>
              </a:r>
              <a:endParaRPr lang="ru-RU" sz="24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1143000" y="2895600"/>
            <a:ext cx="457200" cy="1447800"/>
            <a:chOff x="1143000" y="2895600"/>
            <a:chExt cx="457200" cy="1447800"/>
          </a:xfrm>
        </p:grpSpPr>
        <p:sp>
          <p:nvSpPr>
            <p:cNvPr id="24593" name="Line 12"/>
            <p:cNvSpPr>
              <a:spLocks noChangeShapeType="1"/>
            </p:cNvSpPr>
            <p:nvPr/>
          </p:nvSpPr>
          <p:spPr bwMode="auto">
            <a:xfrm flipV="1">
              <a:off x="1600200" y="2971800"/>
              <a:ext cx="0" cy="9906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1" name="Text Box 21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Franklin Gothic Book" pitchFamily="34" charset="0"/>
                </a:rPr>
                <a:t>A</a:t>
              </a:r>
              <a:endParaRPr lang="ru-RU" sz="24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28692" name="Text Box 22"/>
            <p:cNvSpPr txBox="1">
              <a:spLocks noChangeArrowheads="1"/>
            </p:cNvSpPr>
            <p:nvPr/>
          </p:nvSpPr>
          <p:spPr bwMode="auto">
            <a:xfrm>
              <a:off x="1295400" y="3886200"/>
              <a:ext cx="304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Franklin Gothic Book" pitchFamily="34" charset="0"/>
                </a:rPr>
                <a:t>B</a:t>
              </a:r>
              <a:endParaRPr lang="ru-RU" sz="2400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1066800" y="4724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solidFill>
                <a:schemeClr val="hlink"/>
              </a:solidFill>
              <a:latin typeface="Franklin Gothic Book" pitchFamily="34" charset="0"/>
            </a:endParaRPr>
          </a:p>
        </p:txBody>
      </p: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3048000" y="3048000"/>
            <a:ext cx="762000" cy="1357313"/>
            <a:chOff x="3048000" y="3048000"/>
            <a:chExt cx="762000" cy="1357313"/>
          </a:xfrm>
        </p:grpSpPr>
        <p:sp>
          <p:nvSpPr>
            <p:cNvPr id="28686" name="Oval 17"/>
            <p:cNvSpPr>
              <a:spLocks noChangeArrowheads="1"/>
            </p:cNvSpPr>
            <p:nvPr/>
          </p:nvSpPr>
          <p:spPr bwMode="auto">
            <a:xfrm>
              <a:off x="3200400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24590" name="Line 18"/>
            <p:cNvSpPr>
              <a:spLocks noChangeShapeType="1"/>
            </p:cNvSpPr>
            <p:nvPr/>
          </p:nvSpPr>
          <p:spPr bwMode="auto">
            <a:xfrm flipV="1">
              <a:off x="3200400" y="3505200"/>
              <a:ext cx="0" cy="4572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88" name="Text Box 26"/>
            <p:cNvSpPr txBox="1">
              <a:spLocks noChangeArrowheads="1"/>
            </p:cNvSpPr>
            <p:nvPr/>
          </p:nvSpPr>
          <p:spPr bwMode="auto">
            <a:xfrm>
              <a:off x="3048000" y="3048000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Franklin Gothic Book" pitchFamily="34" charset="0"/>
                </a:rPr>
                <a:t>A1</a:t>
              </a:r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28689" name="Text Box 27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Franklin Gothic Book" pitchFamily="34" charset="0"/>
                </a:rPr>
                <a:t>B1</a:t>
              </a:r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50207" name="Line 31"/>
          <p:cNvSpPr>
            <a:spLocks noChangeShapeType="1"/>
          </p:cNvSpPr>
          <p:nvPr/>
        </p:nvSpPr>
        <p:spPr bwMode="auto">
          <a:xfrm flipV="1">
            <a:off x="4191000" y="1981200"/>
            <a:ext cx="1676400" cy="990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1447800" y="2971800"/>
            <a:ext cx="2743200" cy="17526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84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rgbClr val="0000FF"/>
                </a:solidFill>
              </a:rPr>
              <a:t>ПОСТРОЕНИЕ </a:t>
            </a:r>
            <a:br>
              <a:rPr lang="ru-RU" sz="3600" b="1" smtClean="0">
                <a:solidFill>
                  <a:srgbClr val="0000FF"/>
                </a:solidFill>
              </a:rPr>
            </a:br>
            <a:r>
              <a:rPr lang="ru-RU" sz="3600" b="1" smtClean="0">
                <a:solidFill>
                  <a:srgbClr val="0000FF"/>
                </a:solidFill>
              </a:rPr>
              <a:t>В РАССЕИВАЮЩЕЙ ЛИНЗЕ</a:t>
            </a:r>
          </a:p>
        </p:txBody>
      </p:sp>
      <p:sp>
        <p:nvSpPr>
          <p:cNvPr id="28685" name="Rectangle 3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№1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47688" indent="-411163" eaLnBrk="1" hangingPunct="1"/>
            <a:r>
              <a:rPr lang="ru-RU" smtClean="0"/>
              <a:t>На каком рисунке изображение </a:t>
            </a:r>
            <a:r>
              <a:rPr lang="en-US" smtClean="0">
                <a:latin typeface="Book Antiqua" pitchFamily="18" charset="0"/>
              </a:rPr>
              <a:t>S1</a:t>
            </a:r>
            <a:r>
              <a:rPr lang="ru-RU" smtClean="0"/>
              <a:t> светящейся точки </a:t>
            </a:r>
            <a:r>
              <a:rPr lang="en-US" smtClean="0">
                <a:latin typeface="Book Antiqua" pitchFamily="18" charset="0"/>
              </a:rPr>
              <a:t>S</a:t>
            </a:r>
            <a:r>
              <a:rPr lang="ru-RU" smtClean="0"/>
              <a:t>, даваемое собирающей линзой построено правильно?</a:t>
            </a:r>
          </a:p>
        </p:txBody>
      </p:sp>
      <p:pic>
        <p:nvPicPr>
          <p:cNvPr id="29699" name="Picture 2" descr="C:\Users\Людмила\Pictures\Безымянный1122лин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2838"/>
            <a:ext cx="28575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 descr="C:\Users\Людмила\Pictures\Безымянный1122линза неправильн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3643313"/>
            <a:ext cx="292893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C:\Users\Людмила\Pictures\Безымянный1122линза неправильн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643313"/>
            <a:ext cx="292893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050" cy="631825"/>
          </a:xfrm>
        </p:spPr>
        <p:txBody>
          <a:bodyPr/>
          <a:lstStyle/>
          <a:p>
            <a:pPr algn="ctr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ПРОВЕРИМ РЕШЕНИЕ ЗАДАЧ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472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№1.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Дано:                СИ            Решение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F</a:t>
            </a:r>
            <a:r>
              <a:rPr lang="ru-RU" smtClean="0"/>
              <a:t>1=25 см        0,25м        </a:t>
            </a:r>
            <a:r>
              <a:rPr lang="en-US" smtClean="0"/>
              <a:t>D</a:t>
            </a:r>
            <a:r>
              <a:rPr lang="ru-RU" smtClean="0"/>
              <a:t>=1/</a:t>
            </a:r>
            <a:r>
              <a:rPr lang="en-US" smtClean="0"/>
              <a:t>F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F</a:t>
            </a:r>
            <a:r>
              <a:rPr lang="ru-RU" smtClean="0"/>
              <a:t>2=50 см         0,5м         </a:t>
            </a:r>
            <a:r>
              <a:rPr lang="en-US" smtClean="0"/>
              <a:t>D</a:t>
            </a:r>
            <a:r>
              <a:rPr lang="ru-RU" smtClean="0"/>
              <a:t>1=1/</a:t>
            </a:r>
            <a:r>
              <a:rPr lang="en-US" smtClean="0"/>
              <a:t>F</a:t>
            </a:r>
            <a:r>
              <a:rPr lang="ru-RU" smtClean="0"/>
              <a:t>1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D</a:t>
            </a:r>
            <a:r>
              <a:rPr lang="ru-RU" smtClean="0"/>
              <a:t>1-?                                 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D</a:t>
            </a:r>
            <a:r>
              <a:rPr lang="ru-RU" smtClean="0"/>
              <a:t>2-?                          </a:t>
            </a:r>
            <a:r>
              <a:rPr lang="en-US" smtClean="0"/>
              <a:t>D</a:t>
            </a:r>
            <a:r>
              <a:rPr lang="ru-RU" smtClean="0"/>
              <a:t>1=1/0,25=0,4 </a:t>
            </a:r>
            <a:r>
              <a:rPr lang="ru-RU" sz="2000" smtClean="0"/>
              <a:t>(дптр)</a:t>
            </a:r>
            <a:r>
              <a:rPr lang="ru-RU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</a:t>
            </a:r>
            <a:r>
              <a:rPr lang="en-US" smtClean="0"/>
              <a:t>D</a:t>
            </a:r>
            <a:r>
              <a:rPr lang="ru-RU" smtClean="0"/>
              <a:t>2=1/</a:t>
            </a:r>
            <a:r>
              <a:rPr lang="en-US" smtClean="0"/>
              <a:t>F</a:t>
            </a:r>
            <a:r>
              <a:rPr lang="ru-RU" smtClean="0"/>
              <a:t>2       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</a:t>
            </a:r>
            <a:r>
              <a:rPr lang="en-US" smtClean="0"/>
              <a:t>D</a:t>
            </a:r>
            <a:r>
              <a:rPr lang="ru-RU" smtClean="0"/>
              <a:t>2=1/0,5=2 </a:t>
            </a:r>
            <a:r>
              <a:rPr lang="ru-RU" sz="2000" smtClean="0"/>
              <a:t>(дптр)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Ответ: </a:t>
            </a:r>
            <a:r>
              <a:rPr lang="en-US" smtClean="0"/>
              <a:t>D</a:t>
            </a:r>
            <a:r>
              <a:rPr lang="ru-RU" smtClean="0"/>
              <a:t>1=0,4 дптр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    </a:t>
            </a:r>
            <a:r>
              <a:rPr lang="en-US" smtClean="0"/>
              <a:t>D</a:t>
            </a:r>
            <a:r>
              <a:rPr lang="ru-RU" smtClean="0"/>
              <a:t>2=2 дптр</a:t>
            </a: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2771775" y="1484313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4356100" y="1557338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323850" y="3068638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229600" cy="6453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№2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Дано:                            Решение.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</a:t>
            </a:r>
            <a:r>
              <a:rPr lang="ru-RU" smtClean="0"/>
              <a:t>1=5 дптр                 </a:t>
            </a:r>
            <a:r>
              <a:rPr lang="en-US" smtClean="0"/>
              <a:t>D</a:t>
            </a:r>
            <a:r>
              <a:rPr lang="ru-RU" smtClean="0"/>
              <a:t>=1</a:t>
            </a:r>
            <a:r>
              <a:rPr lang="en-US" smtClean="0">
                <a:latin typeface="Book Antiqua" pitchFamily="18" charset="0"/>
              </a:rPr>
              <a:t>/F</a:t>
            </a:r>
            <a:r>
              <a:rPr lang="ru-RU" smtClean="0"/>
              <a:t>; </a:t>
            </a:r>
            <a:r>
              <a:rPr lang="en-US" smtClean="0">
                <a:latin typeface="Book Antiqua" pitchFamily="18" charset="0"/>
              </a:rPr>
              <a:t>        F=1/D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en-US" smtClean="0"/>
              <a:t>D</a:t>
            </a:r>
            <a:r>
              <a:rPr lang="ru-RU" smtClean="0"/>
              <a:t>2= 8 дптр </a:t>
            </a:r>
            <a:r>
              <a:rPr lang="en-US" smtClean="0"/>
              <a:t>          </a:t>
            </a:r>
            <a:r>
              <a:rPr lang="en-US" smtClean="0">
                <a:latin typeface="Book Antiqua" pitchFamily="18" charset="0"/>
              </a:rPr>
              <a:t>F1=1/5=0,2 </a:t>
            </a:r>
            <a:r>
              <a:rPr lang="ru-RU" smtClean="0"/>
              <a:t> (м) = 20 (см)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>
                <a:latin typeface="Book Antiqua" pitchFamily="18" charset="0"/>
              </a:rPr>
              <a:t>F1-</a:t>
            </a:r>
            <a:r>
              <a:rPr lang="ru-RU" smtClean="0"/>
              <a:t>?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Book Antiqua" pitchFamily="18" charset="0"/>
              </a:rPr>
              <a:t>F2-</a:t>
            </a:r>
            <a:r>
              <a:rPr lang="ru-RU" smtClean="0"/>
              <a:t>?</a:t>
            </a:r>
            <a:r>
              <a:rPr lang="en-US" smtClean="0"/>
              <a:t>                      </a:t>
            </a:r>
            <a:r>
              <a:rPr lang="en-US" smtClean="0">
                <a:latin typeface="Book Antiqua" pitchFamily="18" charset="0"/>
              </a:rPr>
              <a:t> F2</a:t>
            </a:r>
            <a:r>
              <a:rPr lang="ru-RU" smtClean="0"/>
              <a:t>=1</a:t>
            </a:r>
            <a:r>
              <a:rPr lang="en-US" smtClean="0">
                <a:latin typeface="Book Antiqua" pitchFamily="18" charset="0"/>
              </a:rPr>
              <a:t>/</a:t>
            </a:r>
            <a:r>
              <a:rPr lang="ru-RU" smtClean="0"/>
              <a:t>8=0,125 (м) =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                             =</a:t>
            </a:r>
            <a:r>
              <a:rPr lang="ru-RU" smtClean="0"/>
              <a:t>12,5 (см)</a:t>
            </a:r>
            <a:endParaRPr lang="en-US" smtClean="0">
              <a:latin typeface="Book Antiqua" pitchFamily="18" charset="0"/>
            </a:endParaRP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Ответ: </a:t>
            </a:r>
            <a:r>
              <a:rPr lang="en-US" smtClean="0">
                <a:latin typeface="Book Antiqua" pitchFamily="18" charset="0"/>
              </a:rPr>
              <a:t>F1</a:t>
            </a:r>
            <a:r>
              <a:rPr lang="ru-RU" smtClean="0"/>
              <a:t> = 20 см</a:t>
            </a:r>
            <a:r>
              <a:rPr lang="en-US" smtClean="0">
                <a:latin typeface="Book Antiqua" pitchFamily="18" charset="0"/>
              </a:rPr>
              <a:t> 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</a:t>
            </a:r>
            <a:r>
              <a:rPr lang="en-US" smtClean="0">
                <a:latin typeface="Book Antiqua" pitchFamily="18" charset="0"/>
              </a:rPr>
              <a:t>F2</a:t>
            </a:r>
            <a:r>
              <a:rPr lang="ru-RU" smtClean="0"/>
              <a:t> = 12,5 см</a:t>
            </a:r>
          </a:p>
          <a:p>
            <a:endParaRPr lang="ru-RU" smtClean="0"/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539750" y="20605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987675" y="69215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№3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Дано:                 СИ                  Решение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 </a:t>
            </a:r>
            <a:r>
              <a:rPr lang="en-US" sz="2400" smtClean="0"/>
              <a:t>D</a:t>
            </a:r>
            <a:r>
              <a:rPr lang="ru-RU" sz="2400" smtClean="0"/>
              <a:t>1 = -3дптр                         </a:t>
            </a:r>
            <a:r>
              <a:rPr lang="en-US" sz="2400" smtClean="0"/>
              <a:t>D</a:t>
            </a:r>
            <a:r>
              <a:rPr lang="ru-RU" sz="2400" smtClean="0"/>
              <a:t>=</a:t>
            </a:r>
            <a:r>
              <a:rPr lang="en-US" sz="2400" smtClean="0"/>
              <a:t>D</a:t>
            </a:r>
            <a:r>
              <a:rPr lang="ru-RU" sz="2400" smtClean="0"/>
              <a:t>1+</a:t>
            </a:r>
            <a:r>
              <a:rPr lang="en-US" sz="2400" smtClean="0"/>
              <a:t>D</a:t>
            </a:r>
            <a:r>
              <a:rPr lang="ru-RU" sz="2400" smtClean="0"/>
              <a:t>2+</a:t>
            </a:r>
            <a:r>
              <a:rPr lang="en-US" sz="2400" smtClean="0"/>
              <a:t>D</a:t>
            </a:r>
            <a:r>
              <a:rPr lang="ru-RU" sz="2400" smtClean="0"/>
              <a:t>3+</a:t>
            </a:r>
            <a:r>
              <a:rPr lang="en-US" sz="2400" smtClean="0"/>
              <a:t>D</a:t>
            </a:r>
            <a:r>
              <a:rPr lang="ru-RU" sz="2400" smtClean="0"/>
              <a:t>4+</a:t>
            </a:r>
            <a:r>
              <a:rPr lang="en-US" sz="2400" smtClean="0"/>
              <a:t>D</a:t>
            </a:r>
            <a:r>
              <a:rPr lang="ru-RU" sz="2400" smtClean="0"/>
              <a:t>5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</a:t>
            </a:r>
            <a:r>
              <a:rPr lang="en-US" sz="2400" smtClean="0"/>
              <a:t>D</a:t>
            </a:r>
            <a:r>
              <a:rPr lang="ru-RU" sz="2400" smtClean="0"/>
              <a:t>2 = -3дптр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Book Antiqua" pitchFamily="18" charset="0"/>
              </a:rPr>
              <a:t>F=F3=F4=F5=</a:t>
            </a:r>
            <a:r>
              <a:rPr lang="ru-RU" sz="2400" smtClean="0"/>
              <a:t>50 см   </a:t>
            </a:r>
            <a:r>
              <a:rPr lang="en-US" sz="2400" smtClean="0">
                <a:latin typeface="Book Antiqua" pitchFamily="18" charset="0"/>
              </a:rPr>
              <a:t>0</a:t>
            </a:r>
            <a:r>
              <a:rPr lang="ru-RU" sz="2400" smtClean="0"/>
              <a:t>,5м          </a:t>
            </a:r>
            <a:r>
              <a:rPr lang="en-US" sz="2400" smtClean="0"/>
              <a:t>D</a:t>
            </a:r>
            <a:r>
              <a:rPr lang="ru-RU" sz="2400" smtClean="0"/>
              <a:t>=1</a:t>
            </a:r>
            <a:r>
              <a:rPr lang="en-US" sz="2400" smtClean="0">
                <a:latin typeface="Book Antiqua" pitchFamily="18" charset="0"/>
              </a:rPr>
              <a:t>/F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   </a:t>
            </a:r>
            <a:r>
              <a:rPr lang="en-US" sz="2400" smtClean="0"/>
              <a:t>D</a:t>
            </a:r>
            <a:r>
              <a:rPr lang="ru-RU" sz="2400" smtClean="0"/>
              <a:t>-?</a:t>
            </a:r>
            <a:r>
              <a:rPr lang="ru-RU" smtClean="0"/>
              <a:t>                                </a:t>
            </a:r>
            <a:r>
              <a:rPr lang="en-US" sz="2400" smtClean="0"/>
              <a:t>D</a:t>
            </a:r>
            <a:r>
              <a:rPr lang="ru-RU" sz="2400" smtClean="0"/>
              <a:t>3=</a:t>
            </a:r>
            <a:r>
              <a:rPr lang="en-US" sz="2400" smtClean="0"/>
              <a:t>D</a:t>
            </a:r>
            <a:r>
              <a:rPr lang="ru-RU" sz="2400" smtClean="0"/>
              <a:t>4=</a:t>
            </a:r>
            <a:r>
              <a:rPr lang="en-US" sz="2400" smtClean="0"/>
              <a:t>D</a:t>
            </a:r>
            <a:r>
              <a:rPr lang="ru-RU" sz="2400" smtClean="0"/>
              <a:t>5=1</a:t>
            </a:r>
            <a:r>
              <a:rPr lang="en-US" sz="2400" smtClean="0">
                <a:latin typeface="Book Antiqua" pitchFamily="18" charset="0"/>
              </a:rPr>
              <a:t>/F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            </a:t>
            </a:r>
            <a:r>
              <a:rPr lang="en-US" sz="2400" smtClean="0"/>
              <a:t>D</a:t>
            </a:r>
            <a:r>
              <a:rPr lang="ru-RU" sz="2400" smtClean="0"/>
              <a:t>= -2</a:t>
            </a:r>
            <a:r>
              <a:rPr lang="en-US" sz="2400" smtClean="0"/>
              <a:t>D</a:t>
            </a:r>
            <a:r>
              <a:rPr lang="ru-RU" sz="2400" smtClean="0"/>
              <a:t>1+3</a:t>
            </a:r>
            <a:r>
              <a:rPr lang="en-US" sz="2400" smtClean="0">
                <a:latin typeface="Book Antiqua" pitchFamily="18" charset="0"/>
              </a:rPr>
              <a:t>/F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            </a:t>
            </a:r>
            <a:r>
              <a:rPr lang="en-US" sz="2400" smtClean="0"/>
              <a:t>D</a:t>
            </a:r>
            <a:r>
              <a:rPr lang="ru-RU" sz="2400" smtClean="0"/>
              <a:t> = -2*3+3</a:t>
            </a:r>
            <a:r>
              <a:rPr lang="en-US" sz="2400" smtClean="0">
                <a:latin typeface="Book Antiqua" pitchFamily="18" charset="0"/>
              </a:rPr>
              <a:t>/</a:t>
            </a:r>
            <a:r>
              <a:rPr lang="ru-RU" sz="2400" smtClean="0"/>
              <a:t>0,5=0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  </a:t>
            </a:r>
            <a:r>
              <a:rPr lang="ru-RU" sz="2400" smtClean="0"/>
              <a:t>Ответ: </a:t>
            </a:r>
            <a:r>
              <a:rPr lang="en-US" sz="2400" smtClean="0"/>
              <a:t>D</a:t>
            </a:r>
            <a:r>
              <a:rPr lang="ru-RU" sz="2400" smtClean="0"/>
              <a:t> = 0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32770" name="Line 3"/>
          <p:cNvSpPr>
            <a:spLocks noChangeShapeType="1"/>
          </p:cNvSpPr>
          <p:nvPr/>
        </p:nvSpPr>
        <p:spPr bwMode="auto">
          <a:xfrm>
            <a:off x="2987675" y="5492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4067175" y="6207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0" y="3068638"/>
            <a:ext cx="284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0000FF"/>
                </a:solidFill>
                <a:latin typeface="Bookman Old Style" pitchFamily="18" charset="0"/>
              </a:rPr>
              <a:t>Домашнее задание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b="1" smtClean="0"/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ru-RU" b="1" smtClean="0"/>
              <a:t>   §66-§67 , упр. 33(1), упр 34(3),  подготовить сообщение или презентацию (по желанию) по теме «Применение линз».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РЕФЛЕКСИЯ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ru-RU" sz="3200" b="1" smtClean="0">
                <a:solidFill>
                  <a:schemeClr val="tx2"/>
                </a:solidFill>
                <a:latin typeface="Bookman Old Style" pitchFamily="18" charset="0"/>
              </a:rPr>
              <a:t>пантомимой  показать результаты своей работы: </a:t>
            </a:r>
          </a:p>
          <a:p>
            <a:pPr>
              <a:buFont typeface="Wingdings" pitchFamily="2" charset="2"/>
              <a:buNone/>
            </a:pPr>
            <a:r>
              <a:rPr lang="ru-RU" sz="3200" b="1" smtClean="0">
                <a:solidFill>
                  <a:schemeClr val="accent1"/>
                </a:solidFill>
                <a:latin typeface="Bookman Old Style" pitchFamily="18" charset="0"/>
              </a:rPr>
              <a:t>руки вверх</a:t>
            </a:r>
            <a:r>
              <a:rPr lang="ru-RU" sz="3200" b="1" smtClean="0">
                <a:latin typeface="Bookman Old Style" pitchFamily="18" charset="0"/>
              </a:rPr>
              <a:t> – </a:t>
            </a:r>
            <a:r>
              <a:rPr lang="ru-RU" sz="3200" b="1" smtClean="0">
                <a:solidFill>
                  <a:srgbClr val="66CCFF"/>
                </a:solidFill>
                <a:latin typeface="Bookman Old Style" pitchFamily="18" charset="0"/>
              </a:rPr>
              <a:t>довольны</a:t>
            </a:r>
            <a:r>
              <a:rPr lang="ru-RU" sz="3200" b="1" smtClean="0">
                <a:latin typeface="Bookman Old Style" pitchFamily="18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ru-RU" sz="3200" b="1" smtClean="0">
                <a:solidFill>
                  <a:schemeClr val="bg2"/>
                </a:solidFill>
                <a:latin typeface="Bookman Old Style" pitchFamily="18" charset="0"/>
              </a:rPr>
              <a:t>голова вниз</a:t>
            </a:r>
            <a:r>
              <a:rPr lang="ru-RU" sz="3200" b="1" smtClean="0">
                <a:latin typeface="Bookman Old Style" pitchFamily="18" charset="0"/>
              </a:rPr>
              <a:t> – </a:t>
            </a:r>
            <a:r>
              <a:rPr lang="ru-RU" sz="3200" b="1" smtClean="0">
                <a:solidFill>
                  <a:schemeClr val="hlink"/>
                </a:solidFill>
                <a:latin typeface="Bookman Old Style" pitchFamily="18" charset="0"/>
              </a:rPr>
              <a:t>не довольны</a:t>
            </a:r>
            <a:r>
              <a:rPr lang="ru-RU" sz="3200" b="1" smtClean="0">
                <a:latin typeface="Bookman Old Style" pitchFamily="18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ru-RU" sz="3200" b="1" smtClean="0">
                <a:solidFill>
                  <a:schemeClr val="tx2"/>
                </a:solidFill>
                <a:latin typeface="Bookman Old Style" pitchFamily="18" charset="0"/>
              </a:rPr>
              <a:t>закрыть лицо руками</a:t>
            </a:r>
            <a:r>
              <a:rPr lang="ru-RU" sz="3200" b="1" smtClean="0">
                <a:latin typeface="Bookman Old Style" pitchFamily="18" charset="0"/>
              </a:rPr>
              <a:t> – безразлично</a:t>
            </a:r>
            <a:r>
              <a:rPr lang="ru-RU" sz="32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8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LIN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81075"/>
            <a:ext cx="3624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0" y="928688"/>
            <a:ext cx="417671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66CCFF"/>
                </a:solidFill>
              </a:rPr>
              <a:t>Линза </a:t>
            </a:r>
          </a:p>
          <a:p>
            <a:r>
              <a:rPr lang="ru-RU" sz="3600" b="1">
                <a:solidFill>
                  <a:schemeClr val="tx1"/>
                </a:solidFill>
              </a:rPr>
              <a:t>–</a:t>
            </a:r>
            <a:r>
              <a:rPr lang="ru-RU" sz="3600">
                <a:solidFill>
                  <a:schemeClr val="tx1"/>
                </a:solidFill>
              </a:rPr>
              <a:t> оптически прозрачное тело, ограниченное двумя сферическими поверхностями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90547" y="550960"/>
            <a:ext cx="7759742" cy="725918"/>
          </a:xfrm>
          <a:ln>
            <a:solidFill>
              <a:srgbClr val="002060"/>
            </a:solidFill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kern="120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Собирающие линзы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066800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smtClean="0">
                <a:latin typeface="Bell MT" pitchFamily="18" charset="0"/>
              </a:rPr>
              <a:t>Линза, </a:t>
            </a:r>
            <a:r>
              <a:rPr lang="ru-RU" sz="3200" smtClean="0">
                <a:latin typeface="Bell MT" pitchFamily="18" charset="0"/>
              </a:rPr>
              <a:t>у которой середина толще, чем края, называется</a:t>
            </a:r>
            <a:r>
              <a:rPr lang="ru-RU" sz="3200" b="1" smtClean="0">
                <a:latin typeface="Bell MT" pitchFamily="18" charset="0"/>
              </a:rPr>
              <a:t> </a:t>
            </a:r>
            <a:r>
              <a:rPr lang="ru-RU" sz="3200" b="1" smtClean="0">
                <a:solidFill>
                  <a:srgbClr val="0000FF"/>
                </a:solidFill>
                <a:latin typeface="Bell MT" pitchFamily="18" charset="0"/>
              </a:rPr>
              <a:t>собирающей</a:t>
            </a:r>
          </a:p>
        </p:txBody>
      </p:sp>
      <p:grpSp>
        <p:nvGrpSpPr>
          <p:cNvPr id="17411" name="Group 21"/>
          <p:cNvGrpSpPr>
            <a:grpSpLocks/>
          </p:cNvGrpSpPr>
          <p:nvPr/>
        </p:nvGrpSpPr>
        <p:grpSpPr bwMode="auto">
          <a:xfrm>
            <a:off x="5786438" y="3068638"/>
            <a:ext cx="2438400" cy="1905000"/>
            <a:chOff x="3645" y="1933"/>
            <a:chExt cx="1536" cy="1200"/>
          </a:xfrm>
        </p:grpSpPr>
        <p:sp>
          <p:nvSpPr>
            <p:cNvPr id="16389" name="Line 7"/>
            <p:cNvSpPr>
              <a:spLocks noChangeShapeType="1"/>
            </p:cNvSpPr>
            <p:nvPr/>
          </p:nvSpPr>
          <p:spPr bwMode="auto">
            <a:xfrm>
              <a:off x="3645" y="2565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4377" y="1933"/>
              <a:ext cx="0" cy="1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84213" y="3933825"/>
            <a:ext cx="215900" cy="1366838"/>
          </a:xfrm>
          <a:prstGeom prst="flowChartDelay">
            <a:avLst/>
          </a:prstGeom>
          <a:solidFill>
            <a:srgbClr val="CCECFF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611188" y="2565400"/>
            <a:ext cx="360362" cy="1295400"/>
          </a:xfrm>
          <a:prstGeom prst="ellipse">
            <a:avLst/>
          </a:prstGeom>
          <a:solidFill>
            <a:srgbClr val="CCEC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10596608">
            <a:off x="611188" y="5372100"/>
            <a:ext cx="457200" cy="1223963"/>
          </a:xfrm>
          <a:prstGeom prst="moon">
            <a:avLst>
              <a:gd name="adj" fmla="val 50000"/>
            </a:avLst>
          </a:prstGeom>
          <a:solidFill>
            <a:srgbClr val="CCECFF">
              <a:alpha val="3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5" name="Rectangle 18"/>
          <p:cNvSpPr>
            <a:spLocks noChangeArrowheads="1"/>
          </p:cNvSpPr>
          <p:nvPr/>
        </p:nvSpPr>
        <p:spPr bwMode="auto">
          <a:xfrm>
            <a:off x="1619250" y="2997200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b="1"/>
              <a:t>Двояковыпуклая</a:t>
            </a: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1547813" y="4341813"/>
            <a:ext cx="253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b="1"/>
              <a:t>Плосковыпуклая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619250" y="5781675"/>
            <a:ext cx="277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Вогнуто-выпуклая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85728"/>
            <a:ext cx="6929486" cy="827110"/>
          </a:xfrm>
        </p:spPr>
        <p:txBody>
          <a:bodyPr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kern="120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Рассеивающие линзы</a:t>
            </a:r>
            <a:r>
              <a:rPr lang="ru-RU" sz="4800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456" name="Rectangle 24"/>
          <p:cNvSpPr>
            <a:spLocks noGrp="1" noChangeArrowheads="1"/>
          </p:cNvSpPr>
          <p:nvPr>
            <p:ph idx="4294967295"/>
          </p:nvPr>
        </p:nvSpPr>
        <p:spPr>
          <a:xfrm>
            <a:off x="714375" y="1000125"/>
            <a:ext cx="7929563" cy="946150"/>
          </a:xfrm>
        </p:spPr>
        <p:txBody>
          <a:bodyPr lIns="92075" tIns="46038" rIns="92075" bIns="46038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D0D0D"/>
                </a:solidFill>
              </a:rPr>
              <a:t>Линза</a:t>
            </a:r>
            <a:r>
              <a:rPr lang="ru-RU" smtClean="0">
                <a:solidFill>
                  <a:srgbClr val="0D0D0D"/>
                </a:solidFill>
              </a:rPr>
              <a:t>, у которой середина тоньше, чем края, называется </a:t>
            </a:r>
            <a:r>
              <a:rPr lang="ru-RU" b="1" smtClean="0">
                <a:solidFill>
                  <a:srgbClr val="0000FF"/>
                </a:solidFill>
              </a:rPr>
              <a:t>рассеивающей</a:t>
            </a:r>
          </a:p>
        </p:txBody>
      </p:sp>
      <p:grpSp>
        <p:nvGrpSpPr>
          <p:cNvPr id="19459" name="Group 10"/>
          <p:cNvGrpSpPr>
            <a:grpSpLocks/>
          </p:cNvGrpSpPr>
          <p:nvPr/>
        </p:nvGrpSpPr>
        <p:grpSpPr bwMode="auto">
          <a:xfrm>
            <a:off x="539750" y="2708275"/>
            <a:ext cx="542925" cy="1066800"/>
            <a:chOff x="421" y="1728"/>
            <a:chExt cx="251" cy="672"/>
          </a:xfrm>
        </p:grpSpPr>
        <p:sp>
          <p:nvSpPr>
            <p:cNvPr id="19473" name="Rectangle 9"/>
            <p:cNvSpPr>
              <a:spLocks noChangeArrowheads="1"/>
            </p:cNvSpPr>
            <p:nvPr/>
          </p:nvSpPr>
          <p:spPr bwMode="auto">
            <a:xfrm>
              <a:off x="432" y="1728"/>
              <a:ext cx="192" cy="672"/>
            </a:xfrm>
            <a:prstGeom prst="rect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18450" name="Arc 6"/>
            <p:cNvSpPr>
              <a:spLocks/>
            </p:cNvSpPr>
            <p:nvPr/>
          </p:nvSpPr>
          <p:spPr bwMode="auto">
            <a:xfrm flipH="1">
              <a:off x="528" y="1728"/>
              <a:ext cx="144" cy="672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51" name="Arc 7"/>
            <p:cNvSpPr>
              <a:spLocks/>
            </p:cNvSpPr>
            <p:nvPr/>
          </p:nvSpPr>
          <p:spPr bwMode="auto">
            <a:xfrm>
              <a:off x="421" y="1728"/>
              <a:ext cx="82" cy="672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1370013" y="3013075"/>
            <a:ext cx="3633787" cy="3105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rgbClr val="0D0D0D"/>
                </a:solidFill>
                <a:latin typeface="Times New Roman" pitchFamily="18" charset="0"/>
              </a:rPr>
              <a:t>- </a:t>
            </a:r>
            <a:r>
              <a:rPr lang="ru-RU" sz="2400" b="1">
                <a:latin typeface="Wide Latin" pitchFamily="18" charset="0"/>
              </a:rPr>
              <a:t>Двояковогнутая</a:t>
            </a:r>
          </a:p>
          <a:p>
            <a:pPr eaLnBrk="0" hangingPunct="0"/>
            <a:endParaRPr lang="ru-RU" sz="2400" b="1">
              <a:latin typeface="Wide Latin" pitchFamily="18" charset="0"/>
            </a:endParaRPr>
          </a:p>
          <a:p>
            <a:pPr eaLnBrk="0" hangingPunct="0"/>
            <a:endParaRPr lang="ru-RU" sz="1400">
              <a:solidFill>
                <a:srgbClr val="0D0D0D"/>
              </a:solidFill>
              <a:latin typeface="Times New Roman" pitchFamily="18" charset="0"/>
            </a:endParaRPr>
          </a:p>
          <a:p>
            <a:pPr eaLnBrk="0" hangingPunct="0"/>
            <a:endParaRPr lang="ru-RU" sz="2400">
              <a:solidFill>
                <a:srgbClr val="0D0D0D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</a:rPr>
              <a:t>- Плосковогнутая</a:t>
            </a:r>
          </a:p>
          <a:p>
            <a:pPr eaLnBrk="0" hangingPunct="0"/>
            <a:endParaRPr lang="ru-RU" sz="2400">
              <a:solidFill>
                <a:srgbClr val="0D0D0D"/>
              </a:solidFill>
              <a:latin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0D0D0D"/>
              </a:solidFill>
              <a:latin typeface="Times New Roman" pitchFamily="18" charset="0"/>
            </a:endParaRPr>
          </a:p>
          <a:p>
            <a:pPr eaLnBrk="0" hangingPunct="0"/>
            <a:endParaRPr lang="ru-RU" sz="2400">
              <a:solidFill>
                <a:srgbClr val="0D0D0D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400">
                <a:solidFill>
                  <a:srgbClr val="0D0D0D"/>
                </a:solidFill>
                <a:latin typeface="Times New Roman" pitchFamily="18" charset="0"/>
              </a:rPr>
              <a:t>- </a:t>
            </a:r>
            <a:r>
              <a:rPr lang="ru-RU" sz="2400" b="1">
                <a:latin typeface="Times New Roman" pitchFamily="18" charset="0"/>
              </a:rPr>
              <a:t>Выпукло-вогнутая</a:t>
            </a:r>
          </a:p>
        </p:txBody>
      </p:sp>
      <p:grpSp>
        <p:nvGrpSpPr>
          <p:cNvPr id="19461" name="Group 15"/>
          <p:cNvGrpSpPr>
            <a:grpSpLocks/>
          </p:cNvGrpSpPr>
          <p:nvPr/>
        </p:nvGrpSpPr>
        <p:grpSpPr bwMode="auto">
          <a:xfrm>
            <a:off x="684213" y="4003675"/>
            <a:ext cx="358775" cy="1081088"/>
            <a:chOff x="432" y="2544"/>
            <a:chExt cx="203" cy="672"/>
          </a:xfrm>
        </p:grpSpPr>
        <p:sp>
          <p:nvSpPr>
            <p:cNvPr id="19471" name="Rectangle 12"/>
            <p:cNvSpPr>
              <a:spLocks noChangeArrowheads="1"/>
            </p:cNvSpPr>
            <p:nvPr/>
          </p:nvSpPr>
          <p:spPr bwMode="auto">
            <a:xfrm>
              <a:off x="443" y="2544"/>
              <a:ext cx="192" cy="672"/>
            </a:xfrm>
            <a:prstGeom prst="rect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  <p:sp>
          <p:nvSpPr>
            <p:cNvPr id="18448" name="Arc 14"/>
            <p:cNvSpPr>
              <a:spLocks/>
            </p:cNvSpPr>
            <p:nvPr/>
          </p:nvSpPr>
          <p:spPr bwMode="auto">
            <a:xfrm>
              <a:off x="432" y="2544"/>
              <a:ext cx="144" cy="672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62" name="Group 24"/>
          <p:cNvGrpSpPr>
            <a:grpSpLocks/>
          </p:cNvGrpSpPr>
          <p:nvPr/>
        </p:nvGrpSpPr>
        <p:grpSpPr bwMode="auto">
          <a:xfrm>
            <a:off x="5508625" y="3043238"/>
            <a:ext cx="2362200" cy="2041525"/>
            <a:chOff x="3470" y="1917"/>
            <a:chExt cx="1488" cy="1286"/>
          </a:xfrm>
        </p:grpSpPr>
        <p:grpSp>
          <p:nvGrpSpPr>
            <p:cNvPr id="19464" name="Группа 22"/>
            <p:cNvGrpSpPr>
              <a:grpSpLocks/>
            </p:cNvGrpSpPr>
            <p:nvPr/>
          </p:nvGrpSpPr>
          <p:grpSpPr bwMode="auto">
            <a:xfrm>
              <a:off x="4016" y="1917"/>
              <a:ext cx="288" cy="1286"/>
              <a:chOff x="3962400" y="2514600"/>
              <a:chExt cx="457200" cy="2743200"/>
            </a:xfrm>
          </p:grpSpPr>
          <p:sp>
            <p:nvSpPr>
              <p:cNvPr id="18442" name="Line 5"/>
              <p:cNvSpPr>
                <a:spLocks noChangeShapeType="1"/>
              </p:cNvSpPr>
              <p:nvPr/>
            </p:nvSpPr>
            <p:spPr bwMode="auto">
              <a:xfrm>
                <a:off x="4191000" y="2666051"/>
                <a:ext cx="0" cy="244029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43" name="Line 6"/>
              <p:cNvSpPr>
                <a:spLocks noChangeShapeType="1"/>
              </p:cNvSpPr>
              <p:nvPr/>
            </p:nvSpPr>
            <p:spPr bwMode="auto">
              <a:xfrm flipV="1">
                <a:off x="4191000" y="2514600"/>
                <a:ext cx="228600" cy="15145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44" name="Line 7"/>
              <p:cNvSpPr>
                <a:spLocks noChangeShapeType="1"/>
              </p:cNvSpPr>
              <p:nvPr/>
            </p:nvSpPr>
            <p:spPr bwMode="auto">
              <a:xfrm flipH="1" flipV="1">
                <a:off x="3962400" y="2514600"/>
                <a:ext cx="228600" cy="15145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45" name="Line 8"/>
              <p:cNvSpPr>
                <a:spLocks noChangeShapeType="1"/>
              </p:cNvSpPr>
              <p:nvPr/>
            </p:nvSpPr>
            <p:spPr bwMode="auto">
              <a:xfrm flipH="1">
                <a:off x="3962400" y="5106347"/>
                <a:ext cx="228600" cy="151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>
                <a:off x="4191000" y="5106347"/>
                <a:ext cx="228600" cy="151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3470" y="2523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684213" y="5300663"/>
            <a:ext cx="457200" cy="1130300"/>
          </a:xfrm>
          <a:prstGeom prst="moon">
            <a:avLst>
              <a:gd name="adj" fmla="val 50000"/>
            </a:avLst>
          </a:prstGeom>
          <a:solidFill>
            <a:srgbClr val="CCECFF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075612" cy="703262"/>
          </a:xfrm>
          <a:solidFill>
            <a:schemeClr val="bg1"/>
          </a:solidFill>
        </p:spPr>
        <p:txBody>
          <a:bodyPr/>
          <a:lstStyle/>
          <a:p>
            <a:r>
              <a:rPr lang="ru-RU" sz="4000" b="1" smtClean="0"/>
              <a:t>Основные обозначения в линзе</a:t>
            </a:r>
          </a:p>
        </p:txBody>
      </p:sp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468313" y="3644900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 flipV="1">
            <a:off x="4500563" y="162877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4500563" y="36449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43438" y="292417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4500563" y="31416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latin typeface="Arial" charset="0"/>
              </a:rPr>
              <a:t>0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643438" y="1125538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Собирающая линза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6227763" y="1557338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0 – оптический центр линзы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084888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V="1">
            <a:off x="6011863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586740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F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6084888" y="2924175"/>
            <a:ext cx="71913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7092950" y="2565400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Главный фокус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6732588" y="3789363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Главная оптическая ось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39750" y="364490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Двойной фокус</a:t>
            </a:r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2843213" y="35734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2627313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F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1403350" y="35734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1095375" y="3141663"/>
            <a:ext cx="668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2F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7451725" y="35734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7596188" y="32845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2F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2411413" y="1989138"/>
            <a:ext cx="4321175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900113" y="14128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Побочная оптическая ось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1527175" y="582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FF"/>
                </a:solidFill>
                <a:latin typeface="Bookman Old Style" pitchFamily="18" charset="0"/>
                <a:cs typeface="Arial" charset="0"/>
              </a:rPr>
              <a:t>Фокус собирающей линзы</a:t>
            </a:r>
            <a:r>
              <a:rPr lang="ru-RU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ru-RU" smtClean="0">
                <a:latin typeface="Bookman Old Style" pitchFamily="18" charset="0"/>
                <a:cs typeface="Arial" charset="0"/>
              </a:rPr>
              <a:t>– точка на главной оптической оси, в которой собираются лучи, падающие параллельно главной оптической оси, после преломления их в линзе.</a:t>
            </a:r>
            <a:r>
              <a:rPr lang="ru-RU" smtClean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Фокус рассеивающей линзы</a:t>
            </a:r>
            <a:r>
              <a:rPr lang="ru-RU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mtClean="0">
                <a:latin typeface="Bookman Old Style" pitchFamily="18" charset="0"/>
              </a:rPr>
              <a:t>– точка на главной оптической оси, через которую проходят продолжения расходящегося пучка лучей,  параллельных  главной оптической оси.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Фокальная плоскость линзы</a:t>
            </a:r>
            <a:r>
              <a:rPr lang="ru-RU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mtClean="0">
                <a:latin typeface="Bookman Old Style" pitchFamily="18" charset="0"/>
              </a:rPr>
              <a:t>– плоскость, проходящая через фокус линзы перпендикулярно главной оптической оси.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sz="24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-50800"/>
            <a:ext cx="7475537" cy="2070100"/>
            <a:chOff x="249" y="2882"/>
            <a:chExt cx="4709" cy="1304"/>
          </a:xfrm>
        </p:grpSpPr>
        <p:grpSp>
          <p:nvGrpSpPr>
            <p:cNvPr id="23563" name="Group 5"/>
            <p:cNvGrpSpPr>
              <a:grpSpLocks/>
            </p:cNvGrpSpPr>
            <p:nvPr/>
          </p:nvGrpSpPr>
          <p:grpSpPr bwMode="auto">
            <a:xfrm>
              <a:off x="249" y="2976"/>
              <a:ext cx="1180" cy="1210"/>
              <a:chOff x="2744" y="2886"/>
              <a:chExt cx="1180" cy="1210"/>
            </a:xfrm>
          </p:grpSpPr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2744" y="3105"/>
                <a:ext cx="857" cy="634"/>
              </a:xfrm>
              <a:prstGeom prst="rect">
                <a:avLst/>
              </a:prstGeom>
              <a:gradFill rotWithShape="1">
                <a:gsLst>
                  <a:gs pos="0">
                    <a:srgbClr val="DDF5FB"/>
                  </a:gs>
                  <a:gs pos="50000">
                    <a:schemeClr val="bg1"/>
                  </a:gs>
                  <a:gs pos="100000">
                    <a:srgbClr val="DDF5F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60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6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3515" y="2886"/>
                <a:ext cx="409" cy="1210"/>
              </a:xfrm>
              <a:prstGeom prst="rect">
                <a:avLst/>
              </a:prstGeom>
              <a:gradFill rotWithShape="1">
                <a:gsLst>
                  <a:gs pos="0">
                    <a:srgbClr val="DDF5FB"/>
                  </a:gs>
                  <a:gs pos="50000">
                    <a:schemeClr val="bg1"/>
                  </a:gs>
                  <a:gs pos="100000">
                    <a:srgbClr val="DDF5F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6000" b="1" u="sng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1</a:t>
                </a:r>
                <a:endParaRPr lang="ru-RU" sz="6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6000" b="1" u="sng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610" y="2882"/>
              <a:ext cx="33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Оптическая сила линзы </a:t>
              </a:r>
            </a:p>
            <a:p>
              <a:pPr>
                <a:defRPr/>
              </a:pPr>
              <a:r>
                <a:rPr lang="ru-RU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диоптрии  </a:t>
              </a:r>
              <a:r>
                <a:rPr lang="en-US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ru-RU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дптр</a:t>
              </a:r>
              <a:r>
                <a:rPr lang="en-US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627313" y="1052513"/>
            <a:ext cx="4105275" cy="1311275"/>
            <a:chOff x="1655" y="890"/>
            <a:chExt cx="2586" cy="826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655" y="1071"/>
              <a:ext cx="25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1дптр =     = 1м</a:t>
              </a:r>
              <a:r>
                <a:rPr lang="ru-RU" sz="3600" b="1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  <a:endParaRPr lang="ru-RU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62" name="Text Box 21"/>
            <p:cNvSpPr txBox="1">
              <a:spLocks noChangeArrowheads="1"/>
            </p:cNvSpPr>
            <p:nvPr/>
          </p:nvSpPr>
          <p:spPr bwMode="auto">
            <a:xfrm>
              <a:off x="2699" y="890"/>
              <a:ext cx="54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u="sng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4000" b="1" u="sng">
                  <a:solidFill>
                    <a:schemeClr val="accent2"/>
                  </a:solidFill>
                  <a:latin typeface="Times New Roman" pitchFamily="18" charset="0"/>
                </a:rPr>
                <a:t>1 </a:t>
              </a:r>
              <a:endParaRPr lang="ru-RU" sz="800" b="1" u="sng">
                <a:solidFill>
                  <a:schemeClr val="accent2"/>
                </a:solidFill>
                <a:latin typeface="Times New Roman" pitchFamily="18" charset="0"/>
              </a:endParaRPr>
            </a:p>
            <a:p>
              <a:r>
                <a:rPr lang="ru-RU" sz="4000" b="1">
                  <a:solidFill>
                    <a:schemeClr val="accent2"/>
                  </a:solidFill>
                  <a:latin typeface="Times New Roman" pitchFamily="18" charset="0"/>
                </a:rPr>
                <a:t>1м</a:t>
              </a:r>
              <a:endParaRPr lang="ru-RU" sz="4000" b="1" u="sng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1979613" y="2349500"/>
            <a:ext cx="5329237" cy="2840038"/>
            <a:chOff x="2958" y="1852"/>
            <a:chExt cx="3219" cy="1744"/>
          </a:xfrm>
        </p:grpSpPr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61" y="2296"/>
              <a:ext cx="2134" cy="1300"/>
            </a:xfrm>
            <a:prstGeom prst="rect">
              <a:avLst/>
            </a:prstGeom>
            <a:gradFill rotWithShape="1">
              <a:gsLst>
                <a:gs pos="0">
                  <a:srgbClr val="DAFDFE"/>
                </a:gs>
                <a:gs pos="50000">
                  <a:schemeClr val="bg1"/>
                </a:gs>
                <a:gs pos="100000">
                  <a:srgbClr val="DAFDFE"/>
                </a:gs>
              </a:gsLst>
              <a:lin ang="5400000" scaled="1"/>
            </a:gradFill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dist="152928" dir="13701988" algn="ctr" rotWithShape="0">
                <a:schemeClr val="hlink">
                  <a:alpha val="50000"/>
                </a:schemeClr>
              </a:outerShdw>
            </a:effectLst>
          </p:spPr>
        </p:pic>
        <p:sp>
          <p:nvSpPr>
            <p:cNvPr id="23560" name="Text Box 23"/>
            <p:cNvSpPr txBox="1">
              <a:spLocks noChangeArrowheads="1"/>
            </p:cNvSpPr>
            <p:nvPr/>
          </p:nvSpPr>
          <p:spPr bwMode="auto">
            <a:xfrm>
              <a:off x="2958" y="1852"/>
              <a:ext cx="3219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chemeClr val="accent2"/>
                  </a:solidFill>
                  <a:latin typeface="Times New Roman" pitchFamily="18" charset="0"/>
                </a:rPr>
                <a:t>Формула тонкой линзы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250825" y="5229225"/>
            <a:ext cx="6723063" cy="1398588"/>
            <a:chOff x="340" y="3113"/>
            <a:chExt cx="4235" cy="881"/>
          </a:xfrm>
        </p:grpSpPr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431" y="3475"/>
              <a:ext cx="2025" cy="519"/>
            </a:xfrm>
            <a:prstGeom prst="rect">
              <a:avLst/>
            </a:prstGeom>
            <a:gradFill rotWithShape="1">
              <a:gsLst>
                <a:gs pos="0">
                  <a:srgbClr val="DAFDFE"/>
                </a:gs>
                <a:gs pos="50000">
                  <a:schemeClr val="bg1"/>
                </a:gs>
                <a:gs pos="100000">
                  <a:srgbClr val="DAFDFE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4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4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4800" b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4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4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4800" b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4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8" name="Text Box 27"/>
            <p:cNvSpPr txBox="1">
              <a:spLocks noChangeArrowheads="1"/>
            </p:cNvSpPr>
            <p:nvPr/>
          </p:nvSpPr>
          <p:spPr bwMode="auto">
            <a:xfrm>
              <a:off x="340" y="3113"/>
              <a:ext cx="423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chemeClr val="accent2"/>
                  </a:solidFill>
                  <a:latin typeface="Times New Roman" pitchFamily="18" charset="0"/>
                </a:rPr>
                <a:t>Оптическая сила системы линз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765175"/>
            <a:ext cx="8229600" cy="38623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6000" b="1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6000" b="1" smtClean="0">
                <a:solidFill>
                  <a:srgbClr val="0000FF"/>
                </a:solidFill>
                <a:latin typeface="Bookman Old Style" pitchFamily="18" charset="0"/>
              </a:rPr>
              <a:t>Построение изображений 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6000" b="1" smtClean="0">
                <a:solidFill>
                  <a:srgbClr val="0000FF"/>
                </a:solidFill>
                <a:latin typeface="Bookman Old Style" pitchFamily="18" charset="0"/>
              </a:rPr>
              <a:t> в</a:t>
            </a:r>
            <a:r>
              <a:rPr lang="ru-RU" sz="6000" b="1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ru-RU" sz="6000" b="1" smtClean="0">
                <a:solidFill>
                  <a:srgbClr val="0000FF"/>
                </a:solidFill>
                <a:latin typeface="Bookman Old Style" pitchFamily="18" charset="0"/>
              </a:rPr>
              <a:t>линзах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6000" b="1" smtClean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0"/>
            <a:ext cx="7669240" cy="1643050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kern="120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«Три замечательных луча»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1484313"/>
            <a:ext cx="8839200" cy="895350"/>
          </a:xfrm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latin typeface="Bookman Old Style" pitchFamily="18" charset="0"/>
                <a:cs typeface="Times New Roman" pitchFamily="18" charset="0"/>
              </a:rPr>
              <a:t>Для построения изображений в тонких линзах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latin typeface="Bookman Old Style" pitchFamily="18" charset="0"/>
                <a:cs typeface="Times New Roman" pitchFamily="18" charset="0"/>
              </a:rPr>
              <a:t>используются следующие лучи: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3059113" y="2205038"/>
            <a:ext cx="5561012" cy="3441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200" b="1" i="1">
                <a:solidFill>
                  <a:srgbClr val="FF00FF"/>
                </a:solidFill>
              </a:rPr>
              <a:t>1)</a:t>
            </a:r>
            <a:r>
              <a:rPr lang="ru-RU" sz="2200" b="1" i="1">
                <a:solidFill>
                  <a:srgbClr val="FFFFFF"/>
                </a:solidFill>
              </a:rPr>
              <a:t> </a:t>
            </a:r>
            <a:r>
              <a:rPr lang="ru-RU" sz="2200" b="1" i="1">
                <a:solidFill>
                  <a:srgbClr val="0D0D0D"/>
                </a:solidFill>
              </a:rPr>
              <a:t>Луч, падающий на линзу параллельно главной оптической оси, после преломления идет через фокус.</a:t>
            </a:r>
          </a:p>
          <a:p>
            <a:pPr algn="just" eaLnBrk="0" hangingPunct="0"/>
            <a:r>
              <a:rPr lang="ru-RU" sz="2200" b="1" i="1">
                <a:solidFill>
                  <a:srgbClr val="00B050"/>
                </a:solidFill>
              </a:rPr>
              <a:t>2) </a:t>
            </a:r>
            <a:r>
              <a:rPr lang="ru-RU" sz="2200" b="1" i="1">
                <a:solidFill>
                  <a:srgbClr val="0D0D0D"/>
                </a:solidFill>
              </a:rPr>
              <a:t>Луч, идущий через фокус, после преломления идёт параллельно главной оптической оси.</a:t>
            </a:r>
          </a:p>
          <a:p>
            <a:pPr algn="just" eaLnBrk="0" hangingPunct="0"/>
            <a:r>
              <a:rPr lang="ru-RU" sz="2200" b="1" i="1">
                <a:solidFill>
                  <a:srgbClr val="00B0F0"/>
                </a:solidFill>
              </a:rPr>
              <a:t>3) </a:t>
            </a:r>
            <a:r>
              <a:rPr lang="ru-RU" sz="2200" b="1" i="1">
                <a:solidFill>
                  <a:srgbClr val="0D0D0D"/>
                </a:solidFill>
              </a:rPr>
              <a:t>Луч, идущий через оптический центр линзы, не меняет своего направления.</a:t>
            </a:r>
          </a:p>
        </p:txBody>
      </p:sp>
      <p:sp>
        <p:nvSpPr>
          <p:cNvPr id="25604" name="Line 9"/>
          <p:cNvSpPr>
            <a:spLocks noChangeShapeType="1"/>
          </p:cNvSpPr>
          <p:nvPr/>
        </p:nvSpPr>
        <p:spPr bwMode="auto">
          <a:xfrm>
            <a:off x="0" y="4832350"/>
            <a:ext cx="2914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Line 10"/>
          <p:cNvSpPr>
            <a:spLocks noChangeShapeType="1"/>
          </p:cNvSpPr>
          <p:nvPr/>
        </p:nvSpPr>
        <p:spPr bwMode="auto">
          <a:xfrm>
            <a:off x="1692275" y="3429000"/>
            <a:ext cx="0" cy="262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Text Box 17"/>
          <p:cNvSpPr txBox="1">
            <a:spLocks noChangeArrowheads="1"/>
          </p:cNvSpPr>
          <p:nvPr/>
        </p:nvSpPr>
        <p:spPr bwMode="auto">
          <a:xfrm>
            <a:off x="539750" y="35004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1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901700" y="4789488"/>
            <a:ext cx="85725" cy="793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25608" name="Oval 12"/>
          <p:cNvSpPr>
            <a:spLocks noChangeArrowheads="1"/>
          </p:cNvSpPr>
          <p:nvPr/>
        </p:nvSpPr>
        <p:spPr bwMode="auto">
          <a:xfrm>
            <a:off x="2465388" y="4802188"/>
            <a:ext cx="85725" cy="7778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25609" name="Text Box 13"/>
          <p:cNvSpPr txBox="1">
            <a:spLocks noChangeArrowheads="1"/>
          </p:cNvSpPr>
          <p:nvPr/>
        </p:nvSpPr>
        <p:spPr bwMode="auto">
          <a:xfrm>
            <a:off x="800100" y="48260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F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2312988" y="4826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F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11" name="Line 15"/>
          <p:cNvSpPr>
            <a:spLocks noChangeShapeType="1"/>
          </p:cNvSpPr>
          <p:nvPr/>
        </p:nvSpPr>
        <p:spPr bwMode="auto">
          <a:xfrm>
            <a:off x="611188" y="3933825"/>
            <a:ext cx="1114425" cy="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>
            <a:off x="1712913" y="3963988"/>
            <a:ext cx="1457325" cy="1566862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Line 19"/>
          <p:cNvSpPr>
            <a:spLocks noChangeShapeType="1"/>
          </p:cNvSpPr>
          <p:nvPr/>
        </p:nvSpPr>
        <p:spPr bwMode="auto">
          <a:xfrm>
            <a:off x="395288" y="4365625"/>
            <a:ext cx="1285875" cy="1106488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712913" y="5495925"/>
            <a:ext cx="1028700" cy="0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512763" y="412115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2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16" name="Line 22"/>
          <p:cNvSpPr>
            <a:spLocks noChangeShapeType="1"/>
          </p:cNvSpPr>
          <p:nvPr/>
        </p:nvSpPr>
        <p:spPr bwMode="auto">
          <a:xfrm flipH="1" flipV="1">
            <a:off x="665163" y="3998913"/>
            <a:ext cx="2138362" cy="1692275"/>
          </a:xfrm>
          <a:prstGeom prst="line">
            <a:avLst/>
          </a:prstGeom>
          <a:noFill/>
          <a:ln w="12700">
            <a:solidFill>
              <a:srgbClr val="0099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Text Box 23"/>
          <p:cNvSpPr txBox="1">
            <a:spLocks noChangeArrowheads="1"/>
          </p:cNvSpPr>
          <p:nvPr/>
        </p:nvSpPr>
        <p:spPr bwMode="auto">
          <a:xfrm>
            <a:off x="2627313" y="566102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rgbClr val="66CCFF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9">
      <a:dk1>
        <a:srgbClr val="000000"/>
      </a:dk1>
      <a:lt1>
        <a:srgbClr val="FFFFFF"/>
      </a:lt1>
      <a:dk2>
        <a:srgbClr val="999900"/>
      </a:dk2>
      <a:lt2>
        <a:srgbClr val="6600CC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9">
        <a:dk1>
          <a:srgbClr val="000000"/>
        </a:dk1>
        <a:lt1>
          <a:srgbClr val="FFFFFF"/>
        </a:lt1>
        <a:dk2>
          <a:srgbClr val="999900"/>
        </a:dk2>
        <a:lt2>
          <a:srgbClr val="6600CC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400</Words>
  <PresentationFormat>Экран (4:3)</PresentationFormat>
  <Paragraphs>123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Bookman Old Style</vt:lpstr>
      <vt:lpstr>Arial</vt:lpstr>
      <vt:lpstr>Garamond</vt:lpstr>
      <vt:lpstr>Verdana</vt:lpstr>
      <vt:lpstr>Wingdings</vt:lpstr>
      <vt:lpstr>Calibri</vt:lpstr>
      <vt:lpstr>Times New Roman</vt:lpstr>
      <vt:lpstr>Bell MT</vt:lpstr>
      <vt:lpstr>Franklin Gothic Book</vt:lpstr>
      <vt:lpstr>Wide Latin</vt:lpstr>
      <vt:lpstr>Book Antiqua</vt:lpstr>
      <vt:lpstr>Уровень</vt:lpstr>
      <vt:lpstr>Уровень</vt:lpstr>
      <vt:lpstr>Слайд 1</vt:lpstr>
      <vt:lpstr>Слайд 2</vt:lpstr>
      <vt:lpstr>Слайд 3</vt:lpstr>
      <vt:lpstr>Слайд 4</vt:lpstr>
      <vt:lpstr>Основные обозначения в линзе</vt:lpstr>
      <vt:lpstr>Слайд 6</vt:lpstr>
      <vt:lpstr>Слайд 7</vt:lpstr>
      <vt:lpstr>Слайд 8</vt:lpstr>
      <vt:lpstr>Слайд 9</vt:lpstr>
      <vt:lpstr>Слайд 10</vt:lpstr>
      <vt:lpstr>ПОСТРОЕНИЕ  В РАССЕИВАЮЩЕЙ ЛИНЗЕ</vt:lpstr>
      <vt:lpstr>Задание №1</vt:lpstr>
      <vt:lpstr>ПРОВЕРИМ РЕШЕНИЕ ЗАДАЧ</vt:lpstr>
      <vt:lpstr>Слайд 14</vt:lpstr>
      <vt:lpstr>Слайд 15</vt:lpstr>
      <vt:lpstr>Домашнее задание</vt:lpstr>
      <vt:lpstr>РЕФЛЕКСИЯ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38</cp:revision>
  <dcterms:modified xsi:type="dcterms:W3CDTF">2014-05-19T14:59:18Z</dcterms:modified>
</cp:coreProperties>
</file>