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20"/>
  </p:notesMasterIdLst>
  <p:sldIdLst>
    <p:sldId id="256" r:id="rId2"/>
    <p:sldId id="266" r:id="rId3"/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7" r:id="rId13"/>
    <p:sldId id="258" r:id="rId14"/>
    <p:sldId id="259" r:id="rId15"/>
    <p:sldId id="260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2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EDB92-EC6B-498D-9221-A9C00D18BC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0CE060-460E-4DF3-9A2F-0216F50C26D3}">
      <dgm:prSet custT="1"/>
      <dgm:spPr/>
      <dgm:t>
        <a:bodyPr/>
        <a:lstStyle/>
        <a:p>
          <a:pPr rtl="0"/>
          <a:r>
            <a:rPr lang="ru-RU" sz="2000" baseline="0" smtClean="0"/>
            <a:t>Что такое экономика?</a:t>
          </a:r>
          <a:endParaRPr lang="ru-RU" sz="2000"/>
        </a:p>
      </dgm:t>
    </dgm:pt>
    <dgm:pt modelId="{A0D857DB-884E-4109-B3A7-EA1CC6DA1736}" type="parTrans" cxnId="{8651F821-8D7F-4220-A1E8-77BC021483BA}">
      <dgm:prSet/>
      <dgm:spPr/>
      <dgm:t>
        <a:bodyPr/>
        <a:lstStyle/>
        <a:p>
          <a:endParaRPr lang="ru-RU" sz="2000"/>
        </a:p>
      </dgm:t>
    </dgm:pt>
    <dgm:pt modelId="{13D0FA6C-2EA2-47AF-A2C0-48809F2A4A96}" type="sibTrans" cxnId="{8651F821-8D7F-4220-A1E8-77BC021483BA}">
      <dgm:prSet/>
      <dgm:spPr/>
      <dgm:t>
        <a:bodyPr/>
        <a:lstStyle/>
        <a:p>
          <a:endParaRPr lang="ru-RU" sz="2000"/>
        </a:p>
      </dgm:t>
    </dgm:pt>
    <dgm:pt modelId="{C3067824-0BD5-4ED5-9D54-8775B28B0C32}">
      <dgm:prSet custT="1"/>
      <dgm:spPr/>
      <dgm:t>
        <a:bodyPr/>
        <a:lstStyle/>
        <a:p>
          <a:pPr rtl="0"/>
          <a:r>
            <a:rPr lang="ru-RU" sz="2000" baseline="0" smtClean="0"/>
            <a:t>История возникновения экономической науки</a:t>
          </a:r>
          <a:endParaRPr lang="ru-RU" sz="2000"/>
        </a:p>
      </dgm:t>
    </dgm:pt>
    <dgm:pt modelId="{00817E8A-03C8-4839-80C1-EDCBA6A0D6DD}" type="parTrans" cxnId="{59DA9FE1-C37E-46FE-A247-2AA83A1169B2}">
      <dgm:prSet/>
      <dgm:spPr/>
      <dgm:t>
        <a:bodyPr/>
        <a:lstStyle/>
        <a:p>
          <a:endParaRPr lang="ru-RU" sz="2000"/>
        </a:p>
      </dgm:t>
    </dgm:pt>
    <dgm:pt modelId="{09DDE155-C46E-434A-A740-1BA254F01647}" type="sibTrans" cxnId="{59DA9FE1-C37E-46FE-A247-2AA83A1169B2}">
      <dgm:prSet/>
      <dgm:spPr/>
      <dgm:t>
        <a:bodyPr/>
        <a:lstStyle/>
        <a:p>
          <a:endParaRPr lang="ru-RU" sz="2000"/>
        </a:p>
      </dgm:t>
    </dgm:pt>
    <dgm:pt modelId="{E625B5AD-21E3-497D-9031-B73E4DECCE39}">
      <dgm:prSet custT="1"/>
      <dgm:spPr/>
      <dgm:t>
        <a:bodyPr/>
        <a:lstStyle/>
        <a:p>
          <a:pPr rtl="0"/>
          <a:r>
            <a:rPr lang="ru-RU" sz="2000" baseline="0" dirty="0" smtClean="0"/>
            <a:t>Функции экономической теории и ее место в системе экономических наук</a:t>
          </a:r>
          <a:endParaRPr lang="ru-RU" sz="2000" dirty="0"/>
        </a:p>
      </dgm:t>
    </dgm:pt>
    <dgm:pt modelId="{78DE1DD0-F3BF-482A-B474-7CDD43C94030}" type="parTrans" cxnId="{BDB53C9F-1F88-4C1D-A60D-F2896DD2AC61}">
      <dgm:prSet/>
      <dgm:spPr/>
      <dgm:t>
        <a:bodyPr/>
        <a:lstStyle/>
        <a:p>
          <a:endParaRPr lang="ru-RU" sz="2000"/>
        </a:p>
      </dgm:t>
    </dgm:pt>
    <dgm:pt modelId="{6593F5FE-0832-4C41-9BAB-8E4C8FDD7249}" type="sibTrans" cxnId="{BDB53C9F-1F88-4C1D-A60D-F2896DD2AC61}">
      <dgm:prSet/>
      <dgm:spPr/>
      <dgm:t>
        <a:bodyPr/>
        <a:lstStyle/>
        <a:p>
          <a:endParaRPr lang="ru-RU" sz="2000"/>
        </a:p>
      </dgm:t>
    </dgm:pt>
    <dgm:pt modelId="{48DE84A7-A434-4104-8CF8-ED6EF684FE7D}">
      <dgm:prSet custT="1"/>
      <dgm:spPr/>
      <dgm:t>
        <a:bodyPr/>
        <a:lstStyle/>
        <a:p>
          <a:pPr rtl="0"/>
          <a:r>
            <a:rPr lang="ru-RU" sz="2000" baseline="0" smtClean="0"/>
            <a:t>Предмет экономической теории</a:t>
          </a:r>
          <a:endParaRPr lang="ru-RU" sz="2000"/>
        </a:p>
      </dgm:t>
    </dgm:pt>
    <dgm:pt modelId="{8B99A2E7-5750-44E8-BBB1-558B63D71131}" type="parTrans" cxnId="{C94F3112-1753-49E8-8397-9C9C2FBDBAFC}">
      <dgm:prSet/>
      <dgm:spPr/>
      <dgm:t>
        <a:bodyPr/>
        <a:lstStyle/>
        <a:p>
          <a:endParaRPr lang="ru-RU" sz="2000"/>
        </a:p>
      </dgm:t>
    </dgm:pt>
    <dgm:pt modelId="{6E2F2512-EFA8-4595-9389-B10745B6BA80}" type="sibTrans" cxnId="{C94F3112-1753-49E8-8397-9C9C2FBDBAFC}">
      <dgm:prSet/>
      <dgm:spPr/>
      <dgm:t>
        <a:bodyPr/>
        <a:lstStyle/>
        <a:p>
          <a:endParaRPr lang="ru-RU" sz="2000"/>
        </a:p>
      </dgm:t>
    </dgm:pt>
    <dgm:pt modelId="{1575C38A-C393-4720-967C-FDD4BCD3D26A}">
      <dgm:prSet custT="1"/>
      <dgm:spPr/>
      <dgm:t>
        <a:bodyPr/>
        <a:lstStyle/>
        <a:p>
          <a:pPr rtl="0"/>
          <a:r>
            <a:rPr lang="ru-RU" sz="2000" baseline="0" smtClean="0"/>
            <a:t>Участники экономического процесса</a:t>
          </a:r>
          <a:endParaRPr lang="ru-RU" sz="2000"/>
        </a:p>
      </dgm:t>
    </dgm:pt>
    <dgm:pt modelId="{E49FA656-E346-428F-931D-55F311EF99FA}" type="parTrans" cxnId="{A5407ABB-C7B7-4745-ACD0-10B32C8EE030}">
      <dgm:prSet/>
      <dgm:spPr/>
      <dgm:t>
        <a:bodyPr/>
        <a:lstStyle/>
        <a:p>
          <a:endParaRPr lang="ru-RU" sz="2000"/>
        </a:p>
      </dgm:t>
    </dgm:pt>
    <dgm:pt modelId="{4F078C8E-FE1E-48E4-A7AA-9DDDC94439BA}" type="sibTrans" cxnId="{A5407ABB-C7B7-4745-ACD0-10B32C8EE030}">
      <dgm:prSet/>
      <dgm:spPr/>
      <dgm:t>
        <a:bodyPr/>
        <a:lstStyle/>
        <a:p>
          <a:endParaRPr lang="ru-RU" sz="2000"/>
        </a:p>
      </dgm:t>
    </dgm:pt>
    <dgm:pt modelId="{420FA398-3223-485D-A0A4-AC18F9BF84A6}">
      <dgm:prSet custT="1"/>
      <dgm:spPr/>
      <dgm:t>
        <a:bodyPr/>
        <a:lstStyle/>
        <a:p>
          <a:pPr rtl="0"/>
          <a:r>
            <a:rPr lang="ru-RU" sz="2000" baseline="0" smtClean="0"/>
            <a:t>Факторы производства</a:t>
          </a:r>
          <a:endParaRPr lang="ru-RU" sz="2000"/>
        </a:p>
      </dgm:t>
    </dgm:pt>
    <dgm:pt modelId="{EEF02F98-0101-4164-B792-C0FCC7274FAB}" type="parTrans" cxnId="{857D55F3-DE53-4FFF-8CCD-5C6C54CD8509}">
      <dgm:prSet/>
      <dgm:spPr/>
      <dgm:t>
        <a:bodyPr/>
        <a:lstStyle/>
        <a:p>
          <a:endParaRPr lang="ru-RU" sz="2000"/>
        </a:p>
      </dgm:t>
    </dgm:pt>
    <dgm:pt modelId="{23D58179-C0DE-44C7-8EC3-C610B9CF2C33}" type="sibTrans" cxnId="{857D55F3-DE53-4FFF-8CCD-5C6C54CD8509}">
      <dgm:prSet/>
      <dgm:spPr/>
      <dgm:t>
        <a:bodyPr/>
        <a:lstStyle/>
        <a:p>
          <a:endParaRPr lang="ru-RU" sz="2000"/>
        </a:p>
      </dgm:t>
    </dgm:pt>
    <dgm:pt modelId="{89742B70-B324-4B40-9E8F-9A5DEBC0B60B}" type="pres">
      <dgm:prSet presAssocID="{903EDB92-EC6B-498D-9221-A9C00D18BC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30E4D5-15F4-40DF-8150-2507E0970E26}" type="pres">
      <dgm:prSet presAssocID="{D40CE060-460E-4DF3-9A2F-0216F50C26D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95B93-9A3C-45E0-A3DE-38A17929C35E}" type="pres">
      <dgm:prSet presAssocID="{13D0FA6C-2EA2-47AF-A2C0-48809F2A4A96}" presName="spacer" presStyleCnt="0"/>
      <dgm:spPr/>
    </dgm:pt>
    <dgm:pt modelId="{71E888B7-F705-4884-B37A-B9FC92D7B8CB}" type="pres">
      <dgm:prSet presAssocID="{C3067824-0BD5-4ED5-9D54-8775B28B0C3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E1C80-5909-4257-9E40-29AE5395D457}" type="pres">
      <dgm:prSet presAssocID="{09DDE155-C46E-434A-A740-1BA254F01647}" presName="spacer" presStyleCnt="0"/>
      <dgm:spPr/>
    </dgm:pt>
    <dgm:pt modelId="{BCC1FB1B-611E-4980-B828-BDF64A140373}" type="pres">
      <dgm:prSet presAssocID="{E625B5AD-21E3-497D-9031-B73E4DECCE3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E427B-A806-40E8-9BA5-126CADC11006}" type="pres">
      <dgm:prSet presAssocID="{6593F5FE-0832-4C41-9BAB-8E4C8FDD7249}" presName="spacer" presStyleCnt="0"/>
      <dgm:spPr/>
    </dgm:pt>
    <dgm:pt modelId="{056DE066-7143-4330-87C1-846A0DA61E34}" type="pres">
      <dgm:prSet presAssocID="{48DE84A7-A434-4104-8CF8-ED6EF684FE7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E908C-BC68-4EDC-854B-10296DEA4462}" type="pres">
      <dgm:prSet presAssocID="{6E2F2512-EFA8-4595-9389-B10745B6BA80}" presName="spacer" presStyleCnt="0"/>
      <dgm:spPr/>
    </dgm:pt>
    <dgm:pt modelId="{ADAE9703-1224-442A-B955-5EF5C6117165}" type="pres">
      <dgm:prSet presAssocID="{1575C38A-C393-4720-967C-FDD4BCD3D26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10-3D0C-45F5-8205-997D701BD1EA}" type="pres">
      <dgm:prSet presAssocID="{4F078C8E-FE1E-48E4-A7AA-9DDDC94439BA}" presName="spacer" presStyleCnt="0"/>
      <dgm:spPr/>
    </dgm:pt>
    <dgm:pt modelId="{F57D3B19-1F16-4FC4-8EAD-F04E2DE37123}" type="pres">
      <dgm:prSet presAssocID="{420FA398-3223-485D-A0A4-AC18F9BF84A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DD8AB5-8DA6-4589-8F52-3412CE716CC3}" type="presOf" srcId="{903EDB92-EC6B-498D-9221-A9C00D18BCED}" destId="{89742B70-B324-4B40-9E8F-9A5DEBC0B60B}" srcOrd="0" destOrd="0" presId="urn:microsoft.com/office/officeart/2005/8/layout/vList2"/>
    <dgm:cxn modelId="{C94F3112-1753-49E8-8397-9C9C2FBDBAFC}" srcId="{903EDB92-EC6B-498D-9221-A9C00D18BCED}" destId="{48DE84A7-A434-4104-8CF8-ED6EF684FE7D}" srcOrd="3" destOrd="0" parTransId="{8B99A2E7-5750-44E8-BBB1-558B63D71131}" sibTransId="{6E2F2512-EFA8-4595-9389-B10745B6BA80}"/>
    <dgm:cxn modelId="{EAC1302E-D188-4D34-9A1A-EA42B9326EE9}" type="presOf" srcId="{E625B5AD-21E3-497D-9031-B73E4DECCE39}" destId="{BCC1FB1B-611E-4980-B828-BDF64A140373}" srcOrd="0" destOrd="0" presId="urn:microsoft.com/office/officeart/2005/8/layout/vList2"/>
    <dgm:cxn modelId="{A35FDCD7-FD77-4F15-B510-D8D31B76B31B}" type="presOf" srcId="{1575C38A-C393-4720-967C-FDD4BCD3D26A}" destId="{ADAE9703-1224-442A-B955-5EF5C6117165}" srcOrd="0" destOrd="0" presId="urn:microsoft.com/office/officeart/2005/8/layout/vList2"/>
    <dgm:cxn modelId="{59DA9FE1-C37E-46FE-A247-2AA83A1169B2}" srcId="{903EDB92-EC6B-498D-9221-A9C00D18BCED}" destId="{C3067824-0BD5-4ED5-9D54-8775B28B0C32}" srcOrd="1" destOrd="0" parTransId="{00817E8A-03C8-4839-80C1-EDCBA6A0D6DD}" sibTransId="{09DDE155-C46E-434A-A740-1BA254F01647}"/>
    <dgm:cxn modelId="{C5B7F875-9681-4ECD-B0F0-5AC946EE8A1F}" type="presOf" srcId="{D40CE060-460E-4DF3-9A2F-0216F50C26D3}" destId="{C430E4D5-15F4-40DF-8150-2507E0970E26}" srcOrd="0" destOrd="0" presId="urn:microsoft.com/office/officeart/2005/8/layout/vList2"/>
    <dgm:cxn modelId="{857D55F3-DE53-4FFF-8CCD-5C6C54CD8509}" srcId="{903EDB92-EC6B-498D-9221-A9C00D18BCED}" destId="{420FA398-3223-485D-A0A4-AC18F9BF84A6}" srcOrd="5" destOrd="0" parTransId="{EEF02F98-0101-4164-B792-C0FCC7274FAB}" sibTransId="{23D58179-C0DE-44C7-8EC3-C610B9CF2C33}"/>
    <dgm:cxn modelId="{BDB53C9F-1F88-4C1D-A60D-F2896DD2AC61}" srcId="{903EDB92-EC6B-498D-9221-A9C00D18BCED}" destId="{E625B5AD-21E3-497D-9031-B73E4DECCE39}" srcOrd="2" destOrd="0" parTransId="{78DE1DD0-F3BF-482A-B474-7CDD43C94030}" sibTransId="{6593F5FE-0832-4C41-9BAB-8E4C8FDD7249}"/>
    <dgm:cxn modelId="{9FA94DAF-2596-4339-8787-74EABBBCA7F0}" type="presOf" srcId="{48DE84A7-A434-4104-8CF8-ED6EF684FE7D}" destId="{056DE066-7143-4330-87C1-846A0DA61E34}" srcOrd="0" destOrd="0" presId="urn:microsoft.com/office/officeart/2005/8/layout/vList2"/>
    <dgm:cxn modelId="{F1C7AAD2-3C09-45D8-9FA8-2247C46ECE90}" type="presOf" srcId="{420FA398-3223-485D-A0A4-AC18F9BF84A6}" destId="{F57D3B19-1F16-4FC4-8EAD-F04E2DE37123}" srcOrd="0" destOrd="0" presId="urn:microsoft.com/office/officeart/2005/8/layout/vList2"/>
    <dgm:cxn modelId="{9DEAFB7E-6A45-4CFE-81C4-EA7ACA663D02}" type="presOf" srcId="{C3067824-0BD5-4ED5-9D54-8775B28B0C32}" destId="{71E888B7-F705-4884-B37A-B9FC92D7B8CB}" srcOrd="0" destOrd="0" presId="urn:microsoft.com/office/officeart/2005/8/layout/vList2"/>
    <dgm:cxn modelId="{8651F821-8D7F-4220-A1E8-77BC021483BA}" srcId="{903EDB92-EC6B-498D-9221-A9C00D18BCED}" destId="{D40CE060-460E-4DF3-9A2F-0216F50C26D3}" srcOrd="0" destOrd="0" parTransId="{A0D857DB-884E-4109-B3A7-EA1CC6DA1736}" sibTransId="{13D0FA6C-2EA2-47AF-A2C0-48809F2A4A96}"/>
    <dgm:cxn modelId="{A5407ABB-C7B7-4745-ACD0-10B32C8EE030}" srcId="{903EDB92-EC6B-498D-9221-A9C00D18BCED}" destId="{1575C38A-C393-4720-967C-FDD4BCD3D26A}" srcOrd="4" destOrd="0" parTransId="{E49FA656-E346-428F-931D-55F311EF99FA}" sibTransId="{4F078C8E-FE1E-48E4-A7AA-9DDDC94439BA}"/>
    <dgm:cxn modelId="{28EEB931-D7A8-4C8A-93BF-719B2D563B21}" type="presParOf" srcId="{89742B70-B324-4B40-9E8F-9A5DEBC0B60B}" destId="{C430E4D5-15F4-40DF-8150-2507E0970E26}" srcOrd="0" destOrd="0" presId="urn:microsoft.com/office/officeart/2005/8/layout/vList2"/>
    <dgm:cxn modelId="{C80CADCC-0603-4BFE-A7C5-466219017F1D}" type="presParOf" srcId="{89742B70-B324-4B40-9E8F-9A5DEBC0B60B}" destId="{F9295B93-9A3C-45E0-A3DE-38A17929C35E}" srcOrd="1" destOrd="0" presId="urn:microsoft.com/office/officeart/2005/8/layout/vList2"/>
    <dgm:cxn modelId="{1537BFA3-37B6-4D46-86AC-9DB155E71319}" type="presParOf" srcId="{89742B70-B324-4B40-9E8F-9A5DEBC0B60B}" destId="{71E888B7-F705-4884-B37A-B9FC92D7B8CB}" srcOrd="2" destOrd="0" presId="urn:microsoft.com/office/officeart/2005/8/layout/vList2"/>
    <dgm:cxn modelId="{9CF48F82-7908-4C56-89B0-FBDBB6F4A8A3}" type="presParOf" srcId="{89742B70-B324-4B40-9E8F-9A5DEBC0B60B}" destId="{954E1C80-5909-4257-9E40-29AE5395D457}" srcOrd="3" destOrd="0" presId="urn:microsoft.com/office/officeart/2005/8/layout/vList2"/>
    <dgm:cxn modelId="{993FA398-3F3D-42A7-82DC-BC7F83CB18BB}" type="presParOf" srcId="{89742B70-B324-4B40-9E8F-9A5DEBC0B60B}" destId="{BCC1FB1B-611E-4980-B828-BDF64A140373}" srcOrd="4" destOrd="0" presId="urn:microsoft.com/office/officeart/2005/8/layout/vList2"/>
    <dgm:cxn modelId="{3CA46957-F6BE-4CCB-8931-90E76ED17394}" type="presParOf" srcId="{89742B70-B324-4B40-9E8F-9A5DEBC0B60B}" destId="{216E427B-A806-40E8-9BA5-126CADC11006}" srcOrd="5" destOrd="0" presId="urn:microsoft.com/office/officeart/2005/8/layout/vList2"/>
    <dgm:cxn modelId="{C6008246-548C-4351-A1F9-AA1B6F935266}" type="presParOf" srcId="{89742B70-B324-4B40-9E8F-9A5DEBC0B60B}" destId="{056DE066-7143-4330-87C1-846A0DA61E34}" srcOrd="6" destOrd="0" presId="urn:microsoft.com/office/officeart/2005/8/layout/vList2"/>
    <dgm:cxn modelId="{289E0A42-DA2B-4CEF-9F1D-470029C9630D}" type="presParOf" srcId="{89742B70-B324-4B40-9E8F-9A5DEBC0B60B}" destId="{4CEE908C-BC68-4EDC-854B-10296DEA4462}" srcOrd="7" destOrd="0" presId="urn:microsoft.com/office/officeart/2005/8/layout/vList2"/>
    <dgm:cxn modelId="{2924E8D4-2874-4913-BBF8-0696BF496972}" type="presParOf" srcId="{89742B70-B324-4B40-9E8F-9A5DEBC0B60B}" destId="{ADAE9703-1224-442A-B955-5EF5C6117165}" srcOrd="8" destOrd="0" presId="urn:microsoft.com/office/officeart/2005/8/layout/vList2"/>
    <dgm:cxn modelId="{034D3853-FC8B-4FFE-B874-AF211F8C786D}" type="presParOf" srcId="{89742B70-B324-4B40-9E8F-9A5DEBC0B60B}" destId="{C031D310-3D0C-45F5-8205-997D701BD1EA}" srcOrd="9" destOrd="0" presId="urn:microsoft.com/office/officeart/2005/8/layout/vList2"/>
    <dgm:cxn modelId="{E37A54D4-473C-41A1-8C04-B9A665A0A3C3}" type="presParOf" srcId="{89742B70-B324-4B40-9E8F-9A5DEBC0B60B}" destId="{F57D3B19-1F16-4FC4-8EAD-F04E2DE3712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3683943-1AA9-4D3C-9DAA-241CDE75FA1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6357DF5-1A95-4416-A7A5-C06B0BEF14DF}">
      <dgm:prSet/>
      <dgm:spPr/>
      <dgm:t>
        <a:bodyPr/>
        <a:lstStyle/>
        <a:p>
          <a:pPr rtl="0"/>
          <a:r>
            <a:rPr lang="ru-RU" baseline="0" smtClean="0"/>
            <a:t>уровень безработицы в России в 199</a:t>
          </a:r>
          <a:r>
            <a:rPr lang="en-US" baseline="0" smtClean="0"/>
            <a:t>8</a:t>
          </a:r>
          <a:r>
            <a:rPr lang="ru-RU" baseline="0" smtClean="0"/>
            <a:t> году составил </a:t>
          </a:r>
          <a:r>
            <a:rPr lang="en-US" baseline="0" smtClean="0"/>
            <a:t>11</a:t>
          </a:r>
          <a:r>
            <a:rPr lang="ru-RU" baseline="0" smtClean="0"/>
            <a:t>,5%;</a:t>
          </a:r>
          <a:endParaRPr lang="ru-RU"/>
        </a:p>
      </dgm:t>
    </dgm:pt>
    <dgm:pt modelId="{CDDE9F20-6E59-44F8-A46A-FB673A987A0F}" type="parTrans" cxnId="{C96BDC01-7EBE-4D1B-A053-68241818CE04}">
      <dgm:prSet/>
      <dgm:spPr/>
      <dgm:t>
        <a:bodyPr/>
        <a:lstStyle/>
        <a:p>
          <a:endParaRPr lang="ru-RU"/>
        </a:p>
      </dgm:t>
    </dgm:pt>
    <dgm:pt modelId="{76E7F23A-B780-4159-AA20-E2DF61EDD9C2}" type="sibTrans" cxnId="{C96BDC01-7EBE-4D1B-A053-68241818CE04}">
      <dgm:prSet/>
      <dgm:spPr/>
      <dgm:t>
        <a:bodyPr/>
        <a:lstStyle/>
        <a:p>
          <a:endParaRPr lang="ru-RU"/>
        </a:p>
      </dgm:t>
    </dgm:pt>
    <dgm:pt modelId="{750F7101-426A-4D1F-A6E4-9DB3A52E945C}">
      <dgm:prSet/>
      <dgm:spPr/>
      <dgm:t>
        <a:bodyPr/>
        <a:lstStyle/>
        <a:p>
          <a:pPr rtl="0"/>
          <a:r>
            <a:rPr lang="ru-RU" baseline="0" smtClean="0"/>
            <a:t>в декабре 1999 года было уволено 30 рабочих с обувной фабрики «Скороход»;</a:t>
          </a:r>
          <a:endParaRPr lang="ru-RU"/>
        </a:p>
      </dgm:t>
    </dgm:pt>
    <dgm:pt modelId="{43E9E508-5F30-436C-866F-B67494606D62}" type="parTrans" cxnId="{C77ADB89-FD3D-4F1E-86EF-44404B627E5A}">
      <dgm:prSet/>
      <dgm:spPr/>
      <dgm:t>
        <a:bodyPr/>
        <a:lstStyle/>
        <a:p>
          <a:endParaRPr lang="ru-RU"/>
        </a:p>
      </dgm:t>
    </dgm:pt>
    <dgm:pt modelId="{6136546B-E46A-4D7B-BF6B-0BE5539A4B65}" type="sibTrans" cxnId="{C77ADB89-FD3D-4F1E-86EF-44404B627E5A}">
      <dgm:prSet/>
      <dgm:spPr/>
      <dgm:t>
        <a:bodyPr/>
        <a:lstStyle/>
        <a:p>
          <a:endParaRPr lang="ru-RU"/>
        </a:p>
      </dgm:t>
    </dgm:pt>
    <dgm:pt modelId="{849D1599-5C27-4063-B37A-B00028AB4815}">
      <dgm:prSet/>
      <dgm:spPr/>
      <dgm:t>
        <a:bodyPr/>
        <a:lstStyle/>
        <a:p>
          <a:pPr rtl="0"/>
          <a:r>
            <a:rPr lang="ru-RU" baseline="0" smtClean="0"/>
            <a:t>за 1996 г. цены на потребительские товары в нашей стране выросли в 1,22 раза;</a:t>
          </a:r>
          <a:endParaRPr lang="ru-RU"/>
        </a:p>
      </dgm:t>
    </dgm:pt>
    <dgm:pt modelId="{60C5D188-D92E-40BA-A90E-763FA553B86C}" type="parTrans" cxnId="{54E969DF-A629-42BB-821F-245E5989F29F}">
      <dgm:prSet/>
      <dgm:spPr/>
      <dgm:t>
        <a:bodyPr/>
        <a:lstStyle/>
        <a:p>
          <a:endParaRPr lang="ru-RU"/>
        </a:p>
      </dgm:t>
    </dgm:pt>
    <dgm:pt modelId="{976AF7D3-931A-40BA-89A2-68B157BB8CB5}" type="sibTrans" cxnId="{54E969DF-A629-42BB-821F-245E5989F29F}">
      <dgm:prSet/>
      <dgm:spPr/>
      <dgm:t>
        <a:bodyPr/>
        <a:lstStyle/>
        <a:p>
          <a:endParaRPr lang="ru-RU"/>
        </a:p>
      </dgm:t>
    </dgm:pt>
    <dgm:pt modelId="{CABD66A7-CEF5-47E8-8511-255495ECC4B7}">
      <dgm:prSet/>
      <dgm:spPr/>
      <dgm:t>
        <a:bodyPr/>
        <a:lstStyle/>
        <a:p>
          <a:pPr rtl="0"/>
          <a:r>
            <a:rPr lang="ru-RU" baseline="0" smtClean="0"/>
            <a:t>неурожай мандаринов в Грузии привел к повышению цен на мандарины на московских рынках;</a:t>
          </a:r>
          <a:endParaRPr lang="ru-RU"/>
        </a:p>
      </dgm:t>
    </dgm:pt>
    <dgm:pt modelId="{25C294EB-B103-4427-A13A-38D322C8BAA3}" type="parTrans" cxnId="{A5206F4B-AA7E-4045-8F7E-4E6FC759C893}">
      <dgm:prSet/>
      <dgm:spPr/>
      <dgm:t>
        <a:bodyPr/>
        <a:lstStyle/>
        <a:p>
          <a:endParaRPr lang="ru-RU"/>
        </a:p>
      </dgm:t>
    </dgm:pt>
    <dgm:pt modelId="{08D8BCE4-8215-4A48-81E0-27FA9D84E4DC}" type="sibTrans" cxnId="{A5206F4B-AA7E-4045-8F7E-4E6FC759C893}">
      <dgm:prSet/>
      <dgm:spPr/>
      <dgm:t>
        <a:bodyPr/>
        <a:lstStyle/>
        <a:p>
          <a:endParaRPr lang="ru-RU"/>
        </a:p>
      </dgm:t>
    </dgm:pt>
    <dgm:pt modelId="{258C6432-0D88-44BF-B6AE-024D80D3BCE1}">
      <dgm:prSet/>
      <dgm:spPr/>
      <dgm:t>
        <a:bodyPr/>
        <a:lstStyle/>
        <a:p>
          <a:pPr rtl="0"/>
          <a:r>
            <a:rPr lang="ru-RU" baseline="0" smtClean="0"/>
            <a:t>Совет директоров корпорации «</a:t>
          </a:r>
          <a:r>
            <a:rPr lang="en-US" baseline="0" smtClean="0"/>
            <a:t>General Motors</a:t>
          </a:r>
          <a:r>
            <a:rPr lang="ru-RU" baseline="0" smtClean="0"/>
            <a:t>» принял решение о базовой цене на новую марку автомобиля;</a:t>
          </a:r>
          <a:endParaRPr lang="ru-RU"/>
        </a:p>
      </dgm:t>
    </dgm:pt>
    <dgm:pt modelId="{3FF9A8E4-87A1-4031-914F-6C4676313BD5}" type="parTrans" cxnId="{7EDFE075-AE1B-44DE-992D-91347225921C}">
      <dgm:prSet/>
      <dgm:spPr/>
      <dgm:t>
        <a:bodyPr/>
        <a:lstStyle/>
        <a:p>
          <a:endParaRPr lang="ru-RU"/>
        </a:p>
      </dgm:t>
    </dgm:pt>
    <dgm:pt modelId="{04298052-C602-4524-B1F0-C39617C57657}" type="sibTrans" cxnId="{7EDFE075-AE1B-44DE-992D-91347225921C}">
      <dgm:prSet/>
      <dgm:spPr/>
      <dgm:t>
        <a:bodyPr/>
        <a:lstStyle/>
        <a:p>
          <a:endParaRPr lang="ru-RU"/>
        </a:p>
      </dgm:t>
    </dgm:pt>
    <dgm:pt modelId="{B497570E-0E68-46AC-ADCE-CE55FC28AEA9}">
      <dgm:prSet/>
      <dgm:spPr/>
      <dgm:t>
        <a:bodyPr/>
        <a:lstStyle/>
        <a:p>
          <a:pPr rtl="0"/>
          <a:r>
            <a:rPr lang="ru-RU" baseline="0" smtClean="0"/>
            <a:t>на российском рынке сократилось количество продаваемых иностранных автомобилей в связи с тем, что были увеличены таможенные пошлины на их ввоз;</a:t>
          </a:r>
          <a:endParaRPr lang="ru-RU"/>
        </a:p>
      </dgm:t>
    </dgm:pt>
    <dgm:pt modelId="{D5B01629-A842-4DDB-9847-6015C0C21500}" type="parTrans" cxnId="{6095922C-B652-475C-B284-AB0606CBFAAA}">
      <dgm:prSet/>
      <dgm:spPr/>
      <dgm:t>
        <a:bodyPr/>
        <a:lstStyle/>
        <a:p>
          <a:endParaRPr lang="ru-RU"/>
        </a:p>
      </dgm:t>
    </dgm:pt>
    <dgm:pt modelId="{FDB857C2-665E-4DFB-B0FE-9441D99160D6}" type="sibTrans" cxnId="{6095922C-B652-475C-B284-AB0606CBFAAA}">
      <dgm:prSet/>
      <dgm:spPr/>
      <dgm:t>
        <a:bodyPr/>
        <a:lstStyle/>
        <a:p>
          <a:endParaRPr lang="ru-RU"/>
        </a:p>
      </dgm:t>
    </dgm:pt>
    <dgm:pt modelId="{6A8DB357-72C2-4C81-BC17-7F1AF9CC934C}">
      <dgm:prSet/>
      <dgm:spPr/>
      <dgm:t>
        <a:bodyPr/>
        <a:lstStyle/>
        <a:p>
          <a:pPr rtl="0"/>
          <a:r>
            <a:rPr lang="ru-RU" baseline="0" smtClean="0"/>
            <a:t>в течение 1998 года объем национального производства в России сократился в реальном выражении на 4% по сравнению с декабрем 1997 года.</a:t>
          </a:r>
          <a:endParaRPr lang="ru-RU"/>
        </a:p>
      </dgm:t>
    </dgm:pt>
    <dgm:pt modelId="{661D7504-0F89-4630-B979-0DC842E9A93A}" type="parTrans" cxnId="{D27FE239-2E4B-436B-B552-5B8F226771D5}">
      <dgm:prSet/>
      <dgm:spPr/>
      <dgm:t>
        <a:bodyPr/>
        <a:lstStyle/>
        <a:p>
          <a:endParaRPr lang="ru-RU"/>
        </a:p>
      </dgm:t>
    </dgm:pt>
    <dgm:pt modelId="{DFA47352-AADD-4EA5-BDF7-766946729D4E}" type="sibTrans" cxnId="{D27FE239-2E4B-436B-B552-5B8F226771D5}">
      <dgm:prSet/>
      <dgm:spPr/>
      <dgm:t>
        <a:bodyPr/>
        <a:lstStyle/>
        <a:p>
          <a:endParaRPr lang="ru-RU"/>
        </a:p>
      </dgm:t>
    </dgm:pt>
    <dgm:pt modelId="{0913CAAB-DE38-4041-8155-E4DB17C65BD1}" type="pres">
      <dgm:prSet presAssocID="{E3683943-1AA9-4D3C-9DAA-241CDE75FA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33381E-6D23-44AA-86DC-E1D3D7488676}" type="pres">
      <dgm:prSet presAssocID="{06357DF5-1A95-4416-A7A5-C06B0BEF14D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39418-1691-4BCC-8CA5-09ED256BF139}" type="pres">
      <dgm:prSet presAssocID="{76E7F23A-B780-4159-AA20-E2DF61EDD9C2}" presName="spacer" presStyleCnt="0"/>
      <dgm:spPr/>
    </dgm:pt>
    <dgm:pt modelId="{49937616-A914-4131-9F87-772D67C3C692}" type="pres">
      <dgm:prSet presAssocID="{750F7101-426A-4D1F-A6E4-9DB3A52E945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5721E-E755-4C8A-8098-E7CD4807EC6D}" type="pres">
      <dgm:prSet presAssocID="{6136546B-E46A-4D7B-BF6B-0BE5539A4B65}" presName="spacer" presStyleCnt="0"/>
      <dgm:spPr/>
    </dgm:pt>
    <dgm:pt modelId="{E97B1F27-766E-40D8-B265-8B087E41F4DD}" type="pres">
      <dgm:prSet presAssocID="{849D1599-5C27-4063-B37A-B00028AB481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1EA51-0178-4243-8079-FA1E6BE0E281}" type="pres">
      <dgm:prSet presAssocID="{976AF7D3-931A-40BA-89A2-68B157BB8CB5}" presName="spacer" presStyleCnt="0"/>
      <dgm:spPr/>
    </dgm:pt>
    <dgm:pt modelId="{18121CA9-90AB-4112-B37C-003379CEA4FE}" type="pres">
      <dgm:prSet presAssocID="{CABD66A7-CEF5-47E8-8511-255495ECC4B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4022D-3EE6-41A6-A65C-B41AB1BA2230}" type="pres">
      <dgm:prSet presAssocID="{08D8BCE4-8215-4A48-81E0-27FA9D84E4DC}" presName="spacer" presStyleCnt="0"/>
      <dgm:spPr/>
    </dgm:pt>
    <dgm:pt modelId="{45DF6CAE-EC45-41E1-8E0D-DDDF7C603AF6}" type="pres">
      <dgm:prSet presAssocID="{258C6432-0D88-44BF-B6AE-024D80D3BCE1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0DA39-DD85-4FD8-9DCF-29641AAAF516}" type="pres">
      <dgm:prSet presAssocID="{04298052-C602-4524-B1F0-C39617C57657}" presName="spacer" presStyleCnt="0"/>
      <dgm:spPr/>
    </dgm:pt>
    <dgm:pt modelId="{D2BB43A9-B507-4D2D-B207-CE50D9C4317D}" type="pres">
      <dgm:prSet presAssocID="{B497570E-0E68-46AC-ADCE-CE55FC28AEA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0AB67-1567-45FC-B0E7-EB2D50F906B1}" type="pres">
      <dgm:prSet presAssocID="{FDB857C2-665E-4DFB-B0FE-9441D99160D6}" presName="spacer" presStyleCnt="0"/>
      <dgm:spPr/>
    </dgm:pt>
    <dgm:pt modelId="{318C738E-1D2F-414C-A960-E0CFC5DD3B87}" type="pres">
      <dgm:prSet presAssocID="{6A8DB357-72C2-4C81-BC17-7F1AF9CC934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8697F9-A568-4422-B08E-E7AFF6408B1F}" type="presOf" srcId="{258C6432-0D88-44BF-B6AE-024D80D3BCE1}" destId="{45DF6CAE-EC45-41E1-8E0D-DDDF7C603AF6}" srcOrd="0" destOrd="0" presId="urn:microsoft.com/office/officeart/2005/8/layout/vList2"/>
    <dgm:cxn modelId="{6095922C-B652-475C-B284-AB0606CBFAAA}" srcId="{E3683943-1AA9-4D3C-9DAA-241CDE75FA15}" destId="{B497570E-0E68-46AC-ADCE-CE55FC28AEA9}" srcOrd="5" destOrd="0" parTransId="{D5B01629-A842-4DDB-9847-6015C0C21500}" sibTransId="{FDB857C2-665E-4DFB-B0FE-9441D99160D6}"/>
    <dgm:cxn modelId="{C77ADB89-FD3D-4F1E-86EF-44404B627E5A}" srcId="{E3683943-1AA9-4D3C-9DAA-241CDE75FA15}" destId="{750F7101-426A-4D1F-A6E4-9DB3A52E945C}" srcOrd="1" destOrd="0" parTransId="{43E9E508-5F30-436C-866F-B67494606D62}" sibTransId="{6136546B-E46A-4D7B-BF6B-0BE5539A4B65}"/>
    <dgm:cxn modelId="{54E969DF-A629-42BB-821F-245E5989F29F}" srcId="{E3683943-1AA9-4D3C-9DAA-241CDE75FA15}" destId="{849D1599-5C27-4063-B37A-B00028AB4815}" srcOrd="2" destOrd="0" parTransId="{60C5D188-D92E-40BA-A90E-763FA553B86C}" sibTransId="{976AF7D3-931A-40BA-89A2-68B157BB8CB5}"/>
    <dgm:cxn modelId="{C96BDC01-7EBE-4D1B-A053-68241818CE04}" srcId="{E3683943-1AA9-4D3C-9DAA-241CDE75FA15}" destId="{06357DF5-1A95-4416-A7A5-C06B0BEF14DF}" srcOrd="0" destOrd="0" parTransId="{CDDE9F20-6E59-44F8-A46A-FB673A987A0F}" sibTransId="{76E7F23A-B780-4159-AA20-E2DF61EDD9C2}"/>
    <dgm:cxn modelId="{C7F94AA1-E89E-4344-B453-0F9C465CA13D}" type="presOf" srcId="{6A8DB357-72C2-4C81-BC17-7F1AF9CC934C}" destId="{318C738E-1D2F-414C-A960-E0CFC5DD3B87}" srcOrd="0" destOrd="0" presId="urn:microsoft.com/office/officeart/2005/8/layout/vList2"/>
    <dgm:cxn modelId="{3C81238D-E5B7-4611-9611-87413DC0D450}" type="presOf" srcId="{CABD66A7-CEF5-47E8-8511-255495ECC4B7}" destId="{18121CA9-90AB-4112-B37C-003379CEA4FE}" srcOrd="0" destOrd="0" presId="urn:microsoft.com/office/officeart/2005/8/layout/vList2"/>
    <dgm:cxn modelId="{16F0955F-7D15-46AF-8F10-36ADF9E70559}" type="presOf" srcId="{849D1599-5C27-4063-B37A-B00028AB4815}" destId="{E97B1F27-766E-40D8-B265-8B087E41F4DD}" srcOrd="0" destOrd="0" presId="urn:microsoft.com/office/officeart/2005/8/layout/vList2"/>
    <dgm:cxn modelId="{D27FE239-2E4B-436B-B552-5B8F226771D5}" srcId="{E3683943-1AA9-4D3C-9DAA-241CDE75FA15}" destId="{6A8DB357-72C2-4C81-BC17-7F1AF9CC934C}" srcOrd="6" destOrd="0" parTransId="{661D7504-0F89-4630-B979-0DC842E9A93A}" sibTransId="{DFA47352-AADD-4EA5-BDF7-766946729D4E}"/>
    <dgm:cxn modelId="{75205232-FAE6-45E0-B4C8-1CADE074D0E3}" type="presOf" srcId="{06357DF5-1A95-4416-A7A5-C06B0BEF14DF}" destId="{3933381E-6D23-44AA-86DC-E1D3D7488676}" srcOrd="0" destOrd="0" presId="urn:microsoft.com/office/officeart/2005/8/layout/vList2"/>
    <dgm:cxn modelId="{A4E736DB-80E8-45A0-B707-1FC64B6C3582}" type="presOf" srcId="{B497570E-0E68-46AC-ADCE-CE55FC28AEA9}" destId="{D2BB43A9-B507-4D2D-B207-CE50D9C4317D}" srcOrd="0" destOrd="0" presId="urn:microsoft.com/office/officeart/2005/8/layout/vList2"/>
    <dgm:cxn modelId="{7EDFE075-AE1B-44DE-992D-91347225921C}" srcId="{E3683943-1AA9-4D3C-9DAA-241CDE75FA15}" destId="{258C6432-0D88-44BF-B6AE-024D80D3BCE1}" srcOrd="4" destOrd="0" parTransId="{3FF9A8E4-87A1-4031-914F-6C4676313BD5}" sibTransId="{04298052-C602-4524-B1F0-C39617C57657}"/>
    <dgm:cxn modelId="{FC3213F8-C3C3-45B7-A8B6-085AC0316DD6}" type="presOf" srcId="{E3683943-1AA9-4D3C-9DAA-241CDE75FA15}" destId="{0913CAAB-DE38-4041-8155-E4DB17C65BD1}" srcOrd="0" destOrd="0" presId="urn:microsoft.com/office/officeart/2005/8/layout/vList2"/>
    <dgm:cxn modelId="{0C0E85A9-E7FB-457E-9C8F-BB12DA0E1E30}" type="presOf" srcId="{750F7101-426A-4D1F-A6E4-9DB3A52E945C}" destId="{49937616-A914-4131-9F87-772D67C3C692}" srcOrd="0" destOrd="0" presId="urn:microsoft.com/office/officeart/2005/8/layout/vList2"/>
    <dgm:cxn modelId="{A5206F4B-AA7E-4045-8F7E-4E6FC759C893}" srcId="{E3683943-1AA9-4D3C-9DAA-241CDE75FA15}" destId="{CABD66A7-CEF5-47E8-8511-255495ECC4B7}" srcOrd="3" destOrd="0" parTransId="{25C294EB-B103-4427-A13A-38D322C8BAA3}" sibTransId="{08D8BCE4-8215-4A48-81E0-27FA9D84E4DC}"/>
    <dgm:cxn modelId="{61E8CC5E-40DA-4844-92E1-992CA6F50700}" type="presParOf" srcId="{0913CAAB-DE38-4041-8155-E4DB17C65BD1}" destId="{3933381E-6D23-44AA-86DC-E1D3D7488676}" srcOrd="0" destOrd="0" presId="urn:microsoft.com/office/officeart/2005/8/layout/vList2"/>
    <dgm:cxn modelId="{DDAA163E-D1F6-4CE7-8E86-E343EDCC23BD}" type="presParOf" srcId="{0913CAAB-DE38-4041-8155-E4DB17C65BD1}" destId="{7AD39418-1691-4BCC-8CA5-09ED256BF139}" srcOrd="1" destOrd="0" presId="urn:microsoft.com/office/officeart/2005/8/layout/vList2"/>
    <dgm:cxn modelId="{6005676A-DEAE-40D7-AF67-0BFA70BED55D}" type="presParOf" srcId="{0913CAAB-DE38-4041-8155-E4DB17C65BD1}" destId="{49937616-A914-4131-9F87-772D67C3C692}" srcOrd="2" destOrd="0" presId="urn:microsoft.com/office/officeart/2005/8/layout/vList2"/>
    <dgm:cxn modelId="{FBCEF8C4-F26F-4911-B514-2BAE1C97CA34}" type="presParOf" srcId="{0913CAAB-DE38-4041-8155-E4DB17C65BD1}" destId="{B1F5721E-E755-4C8A-8098-E7CD4807EC6D}" srcOrd="3" destOrd="0" presId="urn:microsoft.com/office/officeart/2005/8/layout/vList2"/>
    <dgm:cxn modelId="{236311E3-13DE-4D5C-9D18-A4B884106438}" type="presParOf" srcId="{0913CAAB-DE38-4041-8155-E4DB17C65BD1}" destId="{E97B1F27-766E-40D8-B265-8B087E41F4DD}" srcOrd="4" destOrd="0" presId="urn:microsoft.com/office/officeart/2005/8/layout/vList2"/>
    <dgm:cxn modelId="{DE16C435-CD36-4367-9277-F0BC729B4CF3}" type="presParOf" srcId="{0913CAAB-DE38-4041-8155-E4DB17C65BD1}" destId="{9F31EA51-0178-4243-8079-FA1E6BE0E281}" srcOrd="5" destOrd="0" presId="urn:microsoft.com/office/officeart/2005/8/layout/vList2"/>
    <dgm:cxn modelId="{ECB0C6DC-6122-4844-9F9A-85FD80898169}" type="presParOf" srcId="{0913CAAB-DE38-4041-8155-E4DB17C65BD1}" destId="{18121CA9-90AB-4112-B37C-003379CEA4FE}" srcOrd="6" destOrd="0" presId="urn:microsoft.com/office/officeart/2005/8/layout/vList2"/>
    <dgm:cxn modelId="{F331D164-5742-42AB-A024-137C3F716D7A}" type="presParOf" srcId="{0913CAAB-DE38-4041-8155-E4DB17C65BD1}" destId="{9624022D-3EE6-41A6-A65C-B41AB1BA2230}" srcOrd="7" destOrd="0" presId="urn:microsoft.com/office/officeart/2005/8/layout/vList2"/>
    <dgm:cxn modelId="{2A2CE9D7-E1D2-4CBD-A166-93160CF6A77F}" type="presParOf" srcId="{0913CAAB-DE38-4041-8155-E4DB17C65BD1}" destId="{45DF6CAE-EC45-41E1-8E0D-DDDF7C603AF6}" srcOrd="8" destOrd="0" presId="urn:microsoft.com/office/officeart/2005/8/layout/vList2"/>
    <dgm:cxn modelId="{AEB576FD-3D2C-4DA9-9C63-89F80740E061}" type="presParOf" srcId="{0913CAAB-DE38-4041-8155-E4DB17C65BD1}" destId="{06B0DA39-DD85-4FD8-9DCF-29641AAAF516}" srcOrd="9" destOrd="0" presId="urn:microsoft.com/office/officeart/2005/8/layout/vList2"/>
    <dgm:cxn modelId="{39A2A132-9547-437F-91D4-2A04A162ECF1}" type="presParOf" srcId="{0913CAAB-DE38-4041-8155-E4DB17C65BD1}" destId="{D2BB43A9-B507-4D2D-B207-CE50D9C4317D}" srcOrd="10" destOrd="0" presId="urn:microsoft.com/office/officeart/2005/8/layout/vList2"/>
    <dgm:cxn modelId="{A6BF23EF-994C-44DB-8522-E0ABBAC4A01A}" type="presParOf" srcId="{0913CAAB-DE38-4041-8155-E4DB17C65BD1}" destId="{7630AB67-1567-45FC-B0E7-EB2D50F906B1}" srcOrd="11" destOrd="0" presId="urn:microsoft.com/office/officeart/2005/8/layout/vList2"/>
    <dgm:cxn modelId="{A7E30DE2-2FE4-4BFD-92F5-0F044C0C3DAE}" type="presParOf" srcId="{0913CAAB-DE38-4041-8155-E4DB17C65BD1}" destId="{318C738E-1D2F-414C-A960-E0CFC5DD3B8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17CBBC-843B-4AED-8555-7FBAE5F66C8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E5CA8E9-C4F8-4B07-88DE-A40A8A8FE0E6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rgbClr val="FFC000"/>
              </a:solidFill>
            </a:rPr>
            <a:t>Позитивная экономика </a:t>
          </a:r>
          <a:r>
            <a:rPr lang="ru-RU" sz="2400" baseline="0" dirty="0" smtClean="0"/>
            <a:t>- концепция, согласно которой экономическая наука должна исследовать реальные процессы и делать выводы на основе фактов и практического опыта.  </a:t>
          </a:r>
          <a:endParaRPr lang="ru-RU" sz="2400" dirty="0"/>
        </a:p>
      </dgm:t>
    </dgm:pt>
    <dgm:pt modelId="{39216D30-74C7-4ADA-BF81-63A7C89D5F0B}" type="parTrans" cxnId="{4C011FF2-1B34-42DA-AEA7-995E35A68ECE}">
      <dgm:prSet/>
      <dgm:spPr/>
      <dgm:t>
        <a:bodyPr/>
        <a:lstStyle/>
        <a:p>
          <a:endParaRPr lang="ru-RU"/>
        </a:p>
      </dgm:t>
    </dgm:pt>
    <dgm:pt modelId="{D0E3C922-0519-4C78-AD9A-EBA079AC3AB8}" type="sibTrans" cxnId="{4C011FF2-1B34-42DA-AEA7-995E35A68ECE}">
      <dgm:prSet/>
      <dgm:spPr/>
      <dgm:t>
        <a:bodyPr/>
        <a:lstStyle/>
        <a:p>
          <a:endParaRPr lang="ru-RU"/>
        </a:p>
      </dgm:t>
    </dgm:pt>
    <dgm:pt modelId="{71A2DB0F-45C8-4E8F-8542-622F8E8FC79B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rgbClr val="0000FF"/>
              </a:solidFill>
            </a:rPr>
            <a:t>Нормативная экономика </a:t>
          </a:r>
          <a:r>
            <a:rPr lang="ru-RU" sz="2400" baseline="0" dirty="0" smtClean="0"/>
            <a:t>- теория, которая способна не только объяснить экономические явления и события, но призвана прежде всего способствовать выработке экономической политики, необходимого образа действий, принятию рациональных решений.  </a:t>
          </a:r>
          <a:endParaRPr lang="ru-RU" sz="2400" dirty="0"/>
        </a:p>
      </dgm:t>
    </dgm:pt>
    <dgm:pt modelId="{80371C02-1898-4133-A181-53B3C0305052}" type="parTrans" cxnId="{9F97164D-916D-4F2B-8EBC-DC2E36780A1C}">
      <dgm:prSet/>
      <dgm:spPr/>
      <dgm:t>
        <a:bodyPr/>
        <a:lstStyle/>
        <a:p>
          <a:endParaRPr lang="ru-RU"/>
        </a:p>
      </dgm:t>
    </dgm:pt>
    <dgm:pt modelId="{0B5FE190-E3E3-4C81-8D27-D97CA75F7DD7}" type="sibTrans" cxnId="{9F97164D-916D-4F2B-8EBC-DC2E36780A1C}">
      <dgm:prSet/>
      <dgm:spPr/>
      <dgm:t>
        <a:bodyPr/>
        <a:lstStyle/>
        <a:p>
          <a:endParaRPr lang="ru-RU"/>
        </a:p>
      </dgm:t>
    </dgm:pt>
    <dgm:pt modelId="{60EAD638-0AE8-4106-9F4D-3B0FCF0AD99E}" type="pres">
      <dgm:prSet presAssocID="{D717CBBC-843B-4AED-8555-7FBAE5F66C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B8A2EF-29CE-419F-B97A-C712609A0580}" type="pres">
      <dgm:prSet presAssocID="{0E5CA8E9-C4F8-4B07-88DE-A40A8A8FE0E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95380-CA6E-4FF5-B820-38F1DDC1D52C}" type="pres">
      <dgm:prSet presAssocID="{D0E3C922-0519-4C78-AD9A-EBA079AC3AB8}" presName="spacer" presStyleCnt="0"/>
      <dgm:spPr/>
    </dgm:pt>
    <dgm:pt modelId="{719AB3A7-13DD-4A90-91EA-15D85FC48BEC}" type="pres">
      <dgm:prSet presAssocID="{71A2DB0F-45C8-4E8F-8542-622F8E8FC79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4D9BB0-6D4A-4345-BCEB-232C12400788}" type="presOf" srcId="{D717CBBC-843B-4AED-8555-7FBAE5F66C88}" destId="{60EAD638-0AE8-4106-9F4D-3B0FCF0AD99E}" srcOrd="0" destOrd="0" presId="urn:microsoft.com/office/officeart/2005/8/layout/vList2"/>
    <dgm:cxn modelId="{4C011FF2-1B34-42DA-AEA7-995E35A68ECE}" srcId="{D717CBBC-843B-4AED-8555-7FBAE5F66C88}" destId="{0E5CA8E9-C4F8-4B07-88DE-A40A8A8FE0E6}" srcOrd="0" destOrd="0" parTransId="{39216D30-74C7-4ADA-BF81-63A7C89D5F0B}" sibTransId="{D0E3C922-0519-4C78-AD9A-EBA079AC3AB8}"/>
    <dgm:cxn modelId="{3AC55C2C-0E40-46BA-8EEC-243D934A93A5}" type="presOf" srcId="{71A2DB0F-45C8-4E8F-8542-622F8E8FC79B}" destId="{719AB3A7-13DD-4A90-91EA-15D85FC48BEC}" srcOrd="0" destOrd="0" presId="urn:microsoft.com/office/officeart/2005/8/layout/vList2"/>
    <dgm:cxn modelId="{9F97164D-916D-4F2B-8EBC-DC2E36780A1C}" srcId="{D717CBBC-843B-4AED-8555-7FBAE5F66C88}" destId="{71A2DB0F-45C8-4E8F-8542-622F8E8FC79B}" srcOrd="1" destOrd="0" parTransId="{80371C02-1898-4133-A181-53B3C0305052}" sibTransId="{0B5FE190-E3E3-4C81-8D27-D97CA75F7DD7}"/>
    <dgm:cxn modelId="{3CDDC582-3D4F-4939-A541-5B3EB30F9AA0}" type="presOf" srcId="{0E5CA8E9-C4F8-4B07-88DE-A40A8A8FE0E6}" destId="{8DB8A2EF-29CE-419F-B97A-C712609A0580}" srcOrd="0" destOrd="0" presId="urn:microsoft.com/office/officeart/2005/8/layout/vList2"/>
    <dgm:cxn modelId="{39FDDB89-8877-4FD6-A694-67D7578979F0}" type="presParOf" srcId="{60EAD638-0AE8-4106-9F4D-3B0FCF0AD99E}" destId="{8DB8A2EF-29CE-419F-B97A-C712609A0580}" srcOrd="0" destOrd="0" presId="urn:microsoft.com/office/officeart/2005/8/layout/vList2"/>
    <dgm:cxn modelId="{27CF5B3A-F428-4CEC-AC58-B9DDB962BF26}" type="presParOf" srcId="{60EAD638-0AE8-4106-9F4D-3B0FCF0AD99E}" destId="{6E895380-CA6E-4FF5-B820-38F1DDC1D52C}" srcOrd="1" destOrd="0" presId="urn:microsoft.com/office/officeart/2005/8/layout/vList2"/>
    <dgm:cxn modelId="{990116B2-A3BE-4EB1-8447-48D2D6FF2879}" type="presParOf" srcId="{60EAD638-0AE8-4106-9F4D-3B0FCF0AD99E}" destId="{719AB3A7-13DD-4A90-91EA-15D85FC48BE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A7F2A1-B7E6-4E74-A9DF-0E4CE9E4DF6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13824A2-9889-4DB6-A132-3C5561501C5E}">
      <dgm:prSet/>
      <dgm:spPr/>
      <dgm:t>
        <a:bodyPr/>
        <a:lstStyle/>
        <a:p>
          <a:pPr rtl="0"/>
          <a:r>
            <a:rPr lang="ru-RU" baseline="0" smtClean="0"/>
            <a:t>Определите, к какому экономическому разделу относятся следующие утверждения:</a:t>
          </a:r>
          <a:endParaRPr lang="ru-RU"/>
        </a:p>
      </dgm:t>
    </dgm:pt>
    <dgm:pt modelId="{28BDC138-AE6A-40E0-9DDE-745F89648496}" type="parTrans" cxnId="{47480B43-5514-42F1-B00E-1AC63A237375}">
      <dgm:prSet/>
      <dgm:spPr/>
      <dgm:t>
        <a:bodyPr/>
        <a:lstStyle/>
        <a:p>
          <a:endParaRPr lang="ru-RU"/>
        </a:p>
      </dgm:t>
    </dgm:pt>
    <dgm:pt modelId="{4CE15296-C9A9-4BCE-A459-D88802A62910}" type="sibTrans" cxnId="{47480B43-5514-42F1-B00E-1AC63A237375}">
      <dgm:prSet/>
      <dgm:spPr/>
      <dgm:t>
        <a:bodyPr/>
        <a:lstStyle/>
        <a:p>
          <a:endParaRPr lang="ru-RU"/>
        </a:p>
      </dgm:t>
    </dgm:pt>
    <dgm:pt modelId="{0A280F50-92BD-402A-90D9-97F5BD13DFA3}" type="pres">
      <dgm:prSet presAssocID="{A4A7F2A1-B7E6-4E74-A9DF-0E4CE9E4DF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D5DBC3-98BA-4E79-BF22-5D82FDA45A09}" type="pres">
      <dgm:prSet presAssocID="{C13824A2-9889-4DB6-A132-3C5561501C5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D365F5-71EE-4847-85A7-3E46A7176B51}" type="presOf" srcId="{A4A7F2A1-B7E6-4E74-A9DF-0E4CE9E4DF60}" destId="{0A280F50-92BD-402A-90D9-97F5BD13DFA3}" srcOrd="0" destOrd="0" presId="urn:microsoft.com/office/officeart/2005/8/layout/vList2"/>
    <dgm:cxn modelId="{47480B43-5514-42F1-B00E-1AC63A237375}" srcId="{A4A7F2A1-B7E6-4E74-A9DF-0E4CE9E4DF60}" destId="{C13824A2-9889-4DB6-A132-3C5561501C5E}" srcOrd="0" destOrd="0" parTransId="{28BDC138-AE6A-40E0-9DDE-745F89648496}" sibTransId="{4CE15296-C9A9-4BCE-A459-D88802A62910}"/>
    <dgm:cxn modelId="{94200A3E-654F-4D1A-90C0-3D368E107399}" type="presOf" srcId="{C13824A2-9889-4DB6-A132-3C5561501C5E}" destId="{E0D5DBC3-98BA-4E79-BF22-5D82FDA45A09}" srcOrd="0" destOrd="0" presId="urn:microsoft.com/office/officeart/2005/8/layout/vList2"/>
    <dgm:cxn modelId="{F415DCA3-96FF-455F-BF05-6713AED0C13B}" type="presParOf" srcId="{0A280F50-92BD-402A-90D9-97F5BD13DFA3}" destId="{E0D5DBC3-98BA-4E79-BF22-5D82FDA45A0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02CA60B-F6A3-415C-A95A-94D5E0CAE7C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5461462-B182-4012-B50B-C94488010BC9}">
      <dgm:prSet/>
      <dgm:spPr/>
      <dgm:t>
        <a:bodyPr/>
        <a:lstStyle/>
        <a:p>
          <a:pPr rtl="0"/>
          <a:r>
            <a:rPr lang="ru-RU" baseline="0" smtClean="0"/>
            <a:t>Фирме удалось использовать для производства вместо натурального сырья искусственное, и затраты на производство снизились;</a:t>
          </a:r>
          <a:endParaRPr lang="ru-RU"/>
        </a:p>
      </dgm:t>
    </dgm:pt>
    <dgm:pt modelId="{F8C94B94-922D-4B49-AAD8-48D96D300329}" type="parTrans" cxnId="{9B29E497-89EE-4ACF-AD5F-FAB215422538}">
      <dgm:prSet/>
      <dgm:spPr/>
      <dgm:t>
        <a:bodyPr/>
        <a:lstStyle/>
        <a:p>
          <a:endParaRPr lang="ru-RU"/>
        </a:p>
      </dgm:t>
    </dgm:pt>
    <dgm:pt modelId="{F27A0A21-A153-4B87-85A6-BCCD10F266C0}" type="sibTrans" cxnId="{9B29E497-89EE-4ACF-AD5F-FAB215422538}">
      <dgm:prSet/>
      <dgm:spPr/>
      <dgm:t>
        <a:bodyPr/>
        <a:lstStyle/>
        <a:p>
          <a:endParaRPr lang="ru-RU"/>
        </a:p>
      </dgm:t>
    </dgm:pt>
    <dgm:pt modelId="{C727A650-A330-4F99-9423-6021D3C074B5}">
      <dgm:prSet/>
      <dgm:spPr/>
      <dgm:t>
        <a:bodyPr/>
        <a:lstStyle/>
        <a:p>
          <a:pPr rtl="0"/>
          <a:r>
            <a:rPr lang="ru-RU" baseline="0" smtClean="0"/>
            <a:t>Переход к рыночной экономике следует начинать с приватизации государственных предприятий;</a:t>
          </a:r>
          <a:endParaRPr lang="ru-RU"/>
        </a:p>
      </dgm:t>
    </dgm:pt>
    <dgm:pt modelId="{A627FF77-D072-43A4-8855-4C3DF0B6D20E}" type="parTrans" cxnId="{FE531F82-C2F2-4ABC-932C-09ADD7972268}">
      <dgm:prSet/>
      <dgm:spPr/>
      <dgm:t>
        <a:bodyPr/>
        <a:lstStyle/>
        <a:p>
          <a:endParaRPr lang="ru-RU"/>
        </a:p>
      </dgm:t>
    </dgm:pt>
    <dgm:pt modelId="{335AA49A-2ED6-4B5E-BC1B-DB4E30FC0C26}" type="sibTrans" cxnId="{FE531F82-C2F2-4ABC-932C-09ADD7972268}">
      <dgm:prSet/>
      <dgm:spPr/>
      <dgm:t>
        <a:bodyPr/>
        <a:lstStyle/>
        <a:p>
          <a:endParaRPr lang="ru-RU"/>
        </a:p>
      </dgm:t>
    </dgm:pt>
    <dgm:pt modelId="{A09F3E5C-4D3B-4420-B3FD-3923D9BCE033}">
      <dgm:prSet/>
      <dgm:spPr/>
      <dgm:t>
        <a:bodyPr/>
        <a:lstStyle/>
        <a:p>
          <a:pPr rtl="0"/>
          <a:r>
            <a:rPr lang="ru-RU" baseline="0" smtClean="0"/>
            <a:t>Британский двор по случаю кризиса попросил у правительства небольшого увеличения ассигнований. Сейчас его содержание, не считая охраны, обходится власти в 64 млн. долларов ежегодно;</a:t>
          </a:r>
          <a:endParaRPr lang="ru-RU"/>
        </a:p>
      </dgm:t>
    </dgm:pt>
    <dgm:pt modelId="{2D9CB1D5-AC02-4AB8-B676-BC87EADCD3A2}" type="parTrans" cxnId="{2F247183-74BD-4EF5-B192-7C844D280EFF}">
      <dgm:prSet/>
      <dgm:spPr/>
      <dgm:t>
        <a:bodyPr/>
        <a:lstStyle/>
        <a:p>
          <a:endParaRPr lang="ru-RU"/>
        </a:p>
      </dgm:t>
    </dgm:pt>
    <dgm:pt modelId="{EE2891F4-2CB8-4497-8441-C18A3F66A2B3}" type="sibTrans" cxnId="{2F247183-74BD-4EF5-B192-7C844D280EFF}">
      <dgm:prSet/>
      <dgm:spPr/>
      <dgm:t>
        <a:bodyPr/>
        <a:lstStyle/>
        <a:p>
          <a:endParaRPr lang="ru-RU"/>
        </a:p>
      </dgm:t>
    </dgm:pt>
    <dgm:pt modelId="{1171C287-986B-477E-8D35-F65CBE1471B7}">
      <dgm:prSet/>
      <dgm:spPr/>
      <dgm:t>
        <a:bodyPr/>
        <a:lstStyle/>
        <a:p>
          <a:pPr rtl="0"/>
          <a:r>
            <a:rPr lang="ru-RU" baseline="0" smtClean="0"/>
            <a:t>Минимальный размер пенсии должен быть не ниже минимального размера оплаты труда;</a:t>
          </a:r>
          <a:endParaRPr lang="ru-RU"/>
        </a:p>
      </dgm:t>
    </dgm:pt>
    <dgm:pt modelId="{F63CD415-C22E-4403-929B-EE69555BBF01}" type="parTrans" cxnId="{3DB5AFC9-45E3-493C-AAC4-C62DC436B9F4}">
      <dgm:prSet/>
      <dgm:spPr/>
      <dgm:t>
        <a:bodyPr/>
        <a:lstStyle/>
        <a:p>
          <a:endParaRPr lang="ru-RU"/>
        </a:p>
      </dgm:t>
    </dgm:pt>
    <dgm:pt modelId="{A4671A40-FFB8-4F9F-BC07-970026AA41F1}" type="sibTrans" cxnId="{3DB5AFC9-45E3-493C-AAC4-C62DC436B9F4}">
      <dgm:prSet/>
      <dgm:spPr/>
      <dgm:t>
        <a:bodyPr/>
        <a:lstStyle/>
        <a:p>
          <a:endParaRPr lang="ru-RU"/>
        </a:p>
      </dgm:t>
    </dgm:pt>
    <dgm:pt modelId="{46F956E6-35DA-43CE-A12F-272AD74BD90F}">
      <dgm:prSet/>
      <dgm:spPr/>
      <dgm:t>
        <a:bodyPr/>
        <a:lstStyle/>
        <a:p>
          <a:pPr rtl="0"/>
          <a:r>
            <a:rPr lang="ru-RU" baseline="0" smtClean="0"/>
            <a:t>По данным ВЦИОМ, на 1 июля 2009 г. 26% российских семей имели непогашенный кредит.</a:t>
          </a:r>
          <a:endParaRPr lang="ru-RU"/>
        </a:p>
      </dgm:t>
    </dgm:pt>
    <dgm:pt modelId="{3AC85493-9B0B-43E3-A110-D801B7141F33}" type="parTrans" cxnId="{0A14AFE4-2733-4C23-AD69-06C205B422BD}">
      <dgm:prSet/>
      <dgm:spPr/>
      <dgm:t>
        <a:bodyPr/>
        <a:lstStyle/>
        <a:p>
          <a:endParaRPr lang="ru-RU"/>
        </a:p>
      </dgm:t>
    </dgm:pt>
    <dgm:pt modelId="{D7325348-6416-4B24-A992-29A4EC6E446B}" type="sibTrans" cxnId="{0A14AFE4-2733-4C23-AD69-06C205B422BD}">
      <dgm:prSet/>
      <dgm:spPr/>
      <dgm:t>
        <a:bodyPr/>
        <a:lstStyle/>
        <a:p>
          <a:endParaRPr lang="ru-RU"/>
        </a:p>
      </dgm:t>
    </dgm:pt>
    <dgm:pt modelId="{A4B9E961-44A2-488C-A2D0-C31BDA16CDAF}" type="pres">
      <dgm:prSet presAssocID="{902CA60B-F6A3-415C-A95A-94D5E0CAE7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FED32A-FDFC-43FA-87FE-B9347814181F}" type="pres">
      <dgm:prSet presAssocID="{15461462-B182-4012-B50B-C94488010BC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7A04A-3540-432E-9F51-7AA2240422D7}" type="pres">
      <dgm:prSet presAssocID="{F27A0A21-A153-4B87-85A6-BCCD10F266C0}" presName="spacer" presStyleCnt="0"/>
      <dgm:spPr/>
    </dgm:pt>
    <dgm:pt modelId="{04864A13-C61E-499C-8B62-BB14D2BA92C3}" type="pres">
      <dgm:prSet presAssocID="{C727A650-A330-4F99-9423-6021D3C074B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B89D2-552D-4937-8C86-BECB6A0BAB0F}" type="pres">
      <dgm:prSet presAssocID="{335AA49A-2ED6-4B5E-BC1B-DB4E30FC0C26}" presName="spacer" presStyleCnt="0"/>
      <dgm:spPr/>
    </dgm:pt>
    <dgm:pt modelId="{286CC0DE-83F3-4A78-9D16-63538C56127B}" type="pres">
      <dgm:prSet presAssocID="{A09F3E5C-4D3B-4420-B3FD-3923D9BCE03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625A6-E3E7-44B5-A004-5D744AC4E994}" type="pres">
      <dgm:prSet presAssocID="{EE2891F4-2CB8-4497-8441-C18A3F66A2B3}" presName="spacer" presStyleCnt="0"/>
      <dgm:spPr/>
    </dgm:pt>
    <dgm:pt modelId="{ECAFCEAF-AE6A-4822-88A6-CE5EDBEAF8F0}" type="pres">
      <dgm:prSet presAssocID="{1171C287-986B-477E-8D35-F65CBE1471B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60657-BF71-4405-806D-8AC75E00C18A}" type="pres">
      <dgm:prSet presAssocID="{A4671A40-FFB8-4F9F-BC07-970026AA41F1}" presName="spacer" presStyleCnt="0"/>
      <dgm:spPr/>
    </dgm:pt>
    <dgm:pt modelId="{EC52A36E-E4B4-4186-90BB-1A75BEDF2F74}" type="pres">
      <dgm:prSet presAssocID="{46F956E6-35DA-43CE-A12F-272AD74BD90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4630A6-9F63-47B6-9A43-142AF743BAFB}" type="presOf" srcId="{15461462-B182-4012-B50B-C94488010BC9}" destId="{B5FED32A-FDFC-43FA-87FE-B9347814181F}" srcOrd="0" destOrd="0" presId="urn:microsoft.com/office/officeart/2005/8/layout/vList2"/>
    <dgm:cxn modelId="{9B29E497-89EE-4ACF-AD5F-FAB215422538}" srcId="{902CA60B-F6A3-415C-A95A-94D5E0CAE7CD}" destId="{15461462-B182-4012-B50B-C94488010BC9}" srcOrd="0" destOrd="0" parTransId="{F8C94B94-922D-4B49-AAD8-48D96D300329}" sibTransId="{F27A0A21-A153-4B87-85A6-BCCD10F266C0}"/>
    <dgm:cxn modelId="{A6F2731C-C6D8-4151-983F-C60E39D2A719}" type="presOf" srcId="{A09F3E5C-4D3B-4420-B3FD-3923D9BCE033}" destId="{286CC0DE-83F3-4A78-9D16-63538C56127B}" srcOrd="0" destOrd="0" presId="urn:microsoft.com/office/officeart/2005/8/layout/vList2"/>
    <dgm:cxn modelId="{4EADCCFD-B6FF-485A-9E8F-BC5BF6DC4085}" type="presOf" srcId="{C727A650-A330-4F99-9423-6021D3C074B5}" destId="{04864A13-C61E-499C-8B62-BB14D2BA92C3}" srcOrd="0" destOrd="0" presId="urn:microsoft.com/office/officeart/2005/8/layout/vList2"/>
    <dgm:cxn modelId="{2F247183-74BD-4EF5-B192-7C844D280EFF}" srcId="{902CA60B-F6A3-415C-A95A-94D5E0CAE7CD}" destId="{A09F3E5C-4D3B-4420-B3FD-3923D9BCE033}" srcOrd="2" destOrd="0" parTransId="{2D9CB1D5-AC02-4AB8-B676-BC87EADCD3A2}" sibTransId="{EE2891F4-2CB8-4497-8441-C18A3F66A2B3}"/>
    <dgm:cxn modelId="{478B6A5B-727F-4D17-89BD-3A1953B5B201}" type="presOf" srcId="{1171C287-986B-477E-8D35-F65CBE1471B7}" destId="{ECAFCEAF-AE6A-4822-88A6-CE5EDBEAF8F0}" srcOrd="0" destOrd="0" presId="urn:microsoft.com/office/officeart/2005/8/layout/vList2"/>
    <dgm:cxn modelId="{0CD63EFA-FA50-4B66-81F2-21024C00482E}" type="presOf" srcId="{46F956E6-35DA-43CE-A12F-272AD74BD90F}" destId="{EC52A36E-E4B4-4186-90BB-1A75BEDF2F74}" srcOrd="0" destOrd="0" presId="urn:microsoft.com/office/officeart/2005/8/layout/vList2"/>
    <dgm:cxn modelId="{0A14AFE4-2733-4C23-AD69-06C205B422BD}" srcId="{902CA60B-F6A3-415C-A95A-94D5E0CAE7CD}" destId="{46F956E6-35DA-43CE-A12F-272AD74BD90F}" srcOrd="4" destOrd="0" parTransId="{3AC85493-9B0B-43E3-A110-D801B7141F33}" sibTransId="{D7325348-6416-4B24-A992-29A4EC6E446B}"/>
    <dgm:cxn modelId="{3DB5AFC9-45E3-493C-AAC4-C62DC436B9F4}" srcId="{902CA60B-F6A3-415C-A95A-94D5E0CAE7CD}" destId="{1171C287-986B-477E-8D35-F65CBE1471B7}" srcOrd="3" destOrd="0" parTransId="{F63CD415-C22E-4403-929B-EE69555BBF01}" sibTransId="{A4671A40-FFB8-4F9F-BC07-970026AA41F1}"/>
    <dgm:cxn modelId="{FE531F82-C2F2-4ABC-932C-09ADD7972268}" srcId="{902CA60B-F6A3-415C-A95A-94D5E0CAE7CD}" destId="{C727A650-A330-4F99-9423-6021D3C074B5}" srcOrd="1" destOrd="0" parTransId="{A627FF77-D072-43A4-8855-4C3DF0B6D20E}" sibTransId="{335AA49A-2ED6-4B5E-BC1B-DB4E30FC0C26}"/>
    <dgm:cxn modelId="{852C89C6-4F3A-4442-AB16-2B5AB967E272}" type="presOf" srcId="{902CA60B-F6A3-415C-A95A-94D5E0CAE7CD}" destId="{A4B9E961-44A2-488C-A2D0-C31BDA16CDAF}" srcOrd="0" destOrd="0" presId="urn:microsoft.com/office/officeart/2005/8/layout/vList2"/>
    <dgm:cxn modelId="{37B83B08-61CB-42DC-B6A5-3B52C5F0C673}" type="presParOf" srcId="{A4B9E961-44A2-488C-A2D0-C31BDA16CDAF}" destId="{B5FED32A-FDFC-43FA-87FE-B9347814181F}" srcOrd="0" destOrd="0" presId="urn:microsoft.com/office/officeart/2005/8/layout/vList2"/>
    <dgm:cxn modelId="{CD3B87B9-D9FA-4361-84E3-44114A0A7119}" type="presParOf" srcId="{A4B9E961-44A2-488C-A2D0-C31BDA16CDAF}" destId="{CC37A04A-3540-432E-9F51-7AA2240422D7}" srcOrd="1" destOrd="0" presId="urn:microsoft.com/office/officeart/2005/8/layout/vList2"/>
    <dgm:cxn modelId="{A9540352-BBFE-4DA6-852A-585083307A6B}" type="presParOf" srcId="{A4B9E961-44A2-488C-A2D0-C31BDA16CDAF}" destId="{04864A13-C61E-499C-8B62-BB14D2BA92C3}" srcOrd="2" destOrd="0" presId="urn:microsoft.com/office/officeart/2005/8/layout/vList2"/>
    <dgm:cxn modelId="{00238DDB-2167-4725-8510-21184A16BD5C}" type="presParOf" srcId="{A4B9E961-44A2-488C-A2D0-C31BDA16CDAF}" destId="{8CDB89D2-552D-4937-8C86-BECB6A0BAB0F}" srcOrd="3" destOrd="0" presId="urn:microsoft.com/office/officeart/2005/8/layout/vList2"/>
    <dgm:cxn modelId="{3C4B51BE-E409-4E8B-8867-9AC93DA18F93}" type="presParOf" srcId="{A4B9E961-44A2-488C-A2D0-C31BDA16CDAF}" destId="{286CC0DE-83F3-4A78-9D16-63538C56127B}" srcOrd="4" destOrd="0" presId="urn:microsoft.com/office/officeart/2005/8/layout/vList2"/>
    <dgm:cxn modelId="{9A1508FD-32CB-4A7C-9C19-09AB069687E6}" type="presParOf" srcId="{A4B9E961-44A2-488C-A2D0-C31BDA16CDAF}" destId="{CC2625A6-E3E7-44B5-A004-5D744AC4E994}" srcOrd="5" destOrd="0" presId="urn:microsoft.com/office/officeart/2005/8/layout/vList2"/>
    <dgm:cxn modelId="{E3D292FE-E345-41EF-84D0-23D1A523CE1D}" type="presParOf" srcId="{A4B9E961-44A2-488C-A2D0-C31BDA16CDAF}" destId="{ECAFCEAF-AE6A-4822-88A6-CE5EDBEAF8F0}" srcOrd="6" destOrd="0" presId="urn:microsoft.com/office/officeart/2005/8/layout/vList2"/>
    <dgm:cxn modelId="{A0405750-9542-4C1B-A985-0C7E39AF3679}" type="presParOf" srcId="{A4B9E961-44A2-488C-A2D0-C31BDA16CDAF}" destId="{A0360657-BF71-4405-806D-8AC75E00C18A}" srcOrd="7" destOrd="0" presId="urn:microsoft.com/office/officeart/2005/8/layout/vList2"/>
    <dgm:cxn modelId="{C38919BA-0D49-4BC3-A518-525A7778D620}" type="presParOf" srcId="{A4B9E961-44A2-488C-A2D0-C31BDA16CDAF}" destId="{EC52A36E-E4B4-4186-90BB-1A75BEDF2F7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C827A73-EDBC-46D2-A030-07BCF19A525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B67260F-9C4C-4470-A825-A2669DB9BDC6}">
      <dgm:prSet/>
      <dgm:spPr/>
      <dgm:t>
        <a:bodyPr/>
        <a:lstStyle/>
        <a:p>
          <a:pPr rtl="0"/>
          <a:r>
            <a:rPr lang="ru-RU" baseline="0" smtClean="0"/>
            <a:t>Учебник И.В. Липсица, стр. 13-17</a:t>
          </a:r>
          <a:endParaRPr lang="ru-RU"/>
        </a:p>
      </dgm:t>
    </dgm:pt>
    <dgm:pt modelId="{2714E83D-B01E-4A4F-A73D-9900F73F4592}" type="parTrans" cxnId="{1F573523-2123-4513-81FD-175BAB51B249}">
      <dgm:prSet/>
      <dgm:spPr/>
      <dgm:t>
        <a:bodyPr/>
        <a:lstStyle/>
        <a:p>
          <a:endParaRPr lang="ru-RU"/>
        </a:p>
      </dgm:t>
    </dgm:pt>
    <dgm:pt modelId="{1F3AAA50-EB4F-476C-B6B2-A72CB3D623A1}" type="sibTrans" cxnId="{1F573523-2123-4513-81FD-175BAB51B249}">
      <dgm:prSet/>
      <dgm:spPr/>
      <dgm:t>
        <a:bodyPr/>
        <a:lstStyle/>
        <a:p>
          <a:endParaRPr lang="ru-RU"/>
        </a:p>
      </dgm:t>
    </dgm:pt>
    <dgm:pt modelId="{C113142C-F7BE-49B1-8102-792DF8713725}">
      <dgm:prSet/>
      <dgm:spPr/>
      <dgm:t>
        <a:bodyPr/>
        <a:lstStyle/>
        <a:p>
          <a:pPr rtl="0"/>
          <a:r>
            <a:rPr lang="ru-RU" baseline="0" smtClean="0"/>
            <a:t>Рабочая тетрадь по экономике стр.5-6 №2-3 </a:t>
          </a:r>
          <a:endParaRPr lang="ru-RU"/>
        </a:p>
      </dgm:t>
    </dgm:pt>
    <dgm:pt modelId="{776A027B-5E3B-4E92-8CB6-CC9C97EBF3C3}" type="parTrans" cxnId="{77C4A904-9D4D-4CD2-BE48-A3DE9A39BD5B}">
      <dgm:prSet/>
      <dgm:spPr/>
      <dgm:t>
        <a:bodyPr/>
        <a:lstStyle/>
        <a:p>
          <a:endParaRPr lang="ru-RU"/>
        </a:p>
      </dgm:t>
    </dgm:pt>
    <dgm:pt modelId="{F577A531-A085-46A6-8DFB-4581D655E1F9}" type="sibTrans" cxnId="{77C4A904-9D4D-4CD2-BE48-A3DE9A39BD5B}">
      <dgm:prSet/>
      <dgm:spPr/>
      <dgm:t>
        <a:bodyPr/>
        <a:lstStyle/>
        <a:p>
          <a:endParaRPr lang="ru-RU"/>
        </a:p>
      </dgm:t>
    </dgm:pt>
    <dgm:pt modelId="{BDBD5F5C-AE1D-4626-A428-ADAC0AC9B768}">
      <dgm:prSet/>
      <dgm:spPr/>
      <dgm:t>
        <a:bodyPr/>
        <a:lstStyle/>
        <a:p>
          <a:pPr rtl="0"/>
          <a:r>
            <a:rPr lang="ru-RU" baseline="0" smtClean="0"/>
            <a:t>Подобрать из материалов СМИ примеры микро-, макро-, позитивной и нормативной экономики. Свой выбор аргументировать.</a:t>
          </a:r>
          <a:endParaRPr lang="ru-RU"/>
        </a:p>
      </dgm:t>
    </dgm:pt>
    <dgm:pt modelId="{3C5D501D-5AF4-480F-BD29-9EF7BC77763C}" type="parTrans" cxnId="{8CF789DD-9D46-4EAA-9410-5D67533FBAB5}">
      <dgm:prSet/>
      <dgm:spPr/>
      <dgm:t>
        <a:bodyPr/>
        <a:lstStyle/>
        <a:p>
          <a:endParaRPr lang="ru-RU"/>
        </a:p>
      </dgm:t>
    </dgm:pt>
    <dgm:pt modelId="{84E2EED8-B635-4A42-BFC8-7F37F0226705}" type="sibTrans" cxnId="{8CF789DD-9D46-4EAA-9410-5D67533FBAB5}">
      <dgm:prSet/>
      <dgm:spPr/>
      <dgm:t>
        <a:bodyPr/>
        <a:lstStyle/>
        <a:p>
          <a:endParaRPr lang="ru-RU"/>
        </a:p>
      </dgm:t>
    </dgm:pt>
    <dgm:pt modelId="{51045CCC-9070-4161-BBBF-8B13BC51B026}" type="pres">
      <dgm:prSet presAssocID="{CC827A73-EDBC-46D2-A030-07BCF19A5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FE032D-1850-4712-8D62-3A63DD61F667}" type="pres">
      <dgm:prSet presAssocID="{FB67260F-9C4C-4470-A825-A2669DB9BDC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7F325-2294-40F4-ADFC-77061ED167E9}" type="pres">
      <dgm:prSet presAssocID="{1F3AAA50-EB4F-476C-B6B2-A72CB3D623A1}" presName="spacer" presStyleCnt="0"/>
      <dgm:spPr/>
    </dgm:pt>
    <dgm:pt modelId="{D7E848CC-84FA-4511-A2BF-1C1A8C4A30A6}" type="pres">
      <dgm:prSet presAssocID="{C113142C-F7BE-49B1-8102-792DF87137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FD2CC-059D-427D-93C3-9F9132172CDA}" type="pres">
      <dgm:prSet presAssocID="{F577A531-A085-46A6-8DFB-4581D655E1F9}" presName="spacer" presStyleCnt="0"/>
      <dgm:spPr/>
    </dgm:pt>
    <dgm:pt modelId="{F8D5A958-30DE-47AC-8C66-FBC85E78C619}" type="pres">
      <dgm:prSet presAssocID="{BDBD5F5C-AE1D-4626-A428-ADAC0AC9B7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C4A904-9D4D-4CD2-BE48-A3DE9A39BD5B}" srcId="{CC827A73-EDBC-46D2-A030-07BCF19A5255}" destId="{C113142C-F7BE-49B1-8102-792DF8713725}" srcOrd="1" destOrd="0" parTransId="{776A027B-5E3B-4E92-8CB6-CC9C97EBF3C3}" sibTransId="{F577A531-A085-46A6-8DFB-4581D655E1F9}"/>
    <dgm:cxn modelId="{1F573523-2123-4513-81FD-175BAB51B249}" srcId="{CC827A73-EDBC-46D2-A030-07BCF19A5255}" destId="{FB67260F-9C4C-4470-A825-A2669DB9BDC6}" srcOrd="0" destOrd="0" parTransId="{2714E83D-B01E-4A4F-A73D-9900F73F4592}" sibTransId="{1F3AAA50-EB4F-476C-B6B2-A72CB3D623A1}"/>
    <dgm:cxn modelId="{DF1CA500-B082-48A4-A1B3-A041EB7B5999}" type="presOf" srcId="{C113142C-F7BE-49B1-8102-792DF8713725}" destId="{D7E848CC-84FA-4511-A2BF-1C1A8C4A30A6}" srcOrd="0" destOrd="0" presId="urn:microsoft.com/office/officeart/2005/8/layout/vList2"/>
    <dgm:cxn modelId="{8CF789DD-9D46-4EAA-9410-5D67533FBAB5}" srcId="{CC827A73-EDBC-46D2-A030-07BCF19A5255}" destId="{BDBD5F5C-AE1D-4626-A428-ADAC0AC9B768}" srcOrd="2" destOrd="0" parTransId="{3C5D501D-5AF4-480F-BD29-9EF7BC77763C}" sibTransId="{84E2EED8-B635-4A42-BFC8-7F37F0226705}"/>
    <dgm:cxn modelId="{C8D7785E-C1E8-416B-89F7-DAF842B3A06D}" type="presOf" srcId="{FB67260F-9C4C-4470-A825-A2669DB9BDC6}" destId="{87FE032D-1850-4712-8D62-3A63DD61F667}" srcOrd="0" destOrd="0" presId="urn:microsoft.com/office/officeart/2005/8/layout/vList2"/>
    <dgm:cxn modelId="{32BF7A50-6F04-4906-8FD5-A2501D67CF80}" type="presOf" srcId="{BDBD5F5C-AE1D-4626-A428-ADAC0AC9B768}" destId="{F8D5A958-30DE-47AC-8C66-FBC85E78C619}" srcOrd="0" destOrd="0" presId="urn:microsoft.com/office/officeart/2005/8/layout/vList2"/>
    <dgm:cxn modelId="{1141F408-4195-446E-ABF0-62BEC7B0FDBB}" type="presOf" srcId="{CC827A73-EDBC-46D2-A030-07BCF19A5255}" destId="{51045CCC-9070-4161-BBBF-8B13BC51B026}" srcOrd="0" destOrd="0" presId="urn:microsoft.com/office/officeart/2005/8/layout/vList2"/>
    <dgm:cxn modelId="{1AF8AFAA-CC84-4030-97F5-CAE1EF09F472}" type="presParOf" srcId="{51045CCC-9070-4161-BBBF-8B13BC51B026}" destId="{87FE032D-1850-4712-8D62-3A63DD61F667}" srcOrd="0" destOrd="0" presId="urn:microsoft.com/office/officeart/2005/8/layout/vList2"/>
    <dgm:cxn modelId="{75B874BF-CDE9-42A1-B887-55AA31DDCAFC}" type="presParOf" srcId="{51045CCC-9070-4161-BBBF-8B13BC51B026}" destId="{B497F325-2294-40F4-ADFC-77061ED167E9}" srcOrd="1" destOrd="0" presId="urn:microsoft.com/office/officeart/2005/8/layout/vList2"/>
    <dgm:cxn modelId="{6CA89B73-4FCF-479F-8BE0-D092A229ACAF}" type="presParOf" srcId="{51045CCC-9070-4161-BBBF-8B13BC51B026}" destId="{D7E848CC-84FA-4511-A2BF-1C1A8C4A30A6}" srcOrd="2" destOrd="0" presId="urn:microsoft.com/office/officeart/2005/8/layout/vList2"/>
    <dgm:cxn modelId="{DB307B4D-09C1-4B2F-BF15-525EA1B39B42}" type="presParOf" srcId="{51045CCC-9070-4161-BBBF-8B13BC51B026}" destId="{F60FD2CC-059D-427D-93C3-9F9132172CDA}" srcOrd="3" destOrd="0" presId="urn:microsoft.com/office/officeart/2005/8/layout/vList2"/>
    <dgm:cxn modelId="{0E3A2CCF-09F2-4D36-BA3D-D465F9912625}" type="presParOf" srcId="{51045CCC-9070-4161-BBBF-8B13BC51B026}" destId="{F8D5A958-30DE-47AC-8C66-FBC85E78C6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C27270-58C0-4829-97A5-502191FD56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E290D27-0AF7-44A8-B243-051307FF3989}">
      <dgm:prSet/>
      <dgm:spPr/>
      <dgm:t>
        <a:bodyPr/>
        <a:lstStyle/>
        <a:p>
          <a:pPr rtl="0"/>
          <a:r>
            <a:rPr lang="ru-RU" baseline="0" dirty="0" smtClean="0"/>
            <a:t>Способ организации деятельности людей, направленной на создание благ, необходимых им для потребления, т.е. для удовлетворения своих потребностей. Синонимом этого значения является понятие «хозяйство».</a:t>
          </a:r>
          <a:endParaRPr lang="ru-RU" dirty="0"/>
        </a:p>
      </dgm:t>
    </dgm:pt>
    <dgm:pt modelId="{10E9793F-5EE6-471F-9B7E-AF8A91DA5A12}" type="parTrans" cxnId="{6226DE1D-339D-4983-B8EA-7A4645F13FF9}">
      <dgm:prSet/>
      <dgm:spPr/>
      <dgm:t>
        <a:bodyPr/>
        <a:lstStyle/>
        <a:p>
          <a:endParaRPr lang="ru-RU"/>
        </a:p>
      </dgm:t>
    </dgm:pt>
    <dgm:pt modelId="{C3527631-F34D-46D8-A30B-702A6075F4B9}" type="sibTrans" cxnId="{6226DE1D-339D-4983-B8EA-7A4645F13FF9}">
      <dgm:prSet/>
      <dgm:spPr/>
      <dgm:t>
        <a:bodyPr/>
        <a:lstStyle/>
        <a:p>
          <a:endParaRPr lang="ru-RU"/>
        </a:p>
      </dgm:t>
    </dgm:pt>
    <dgm:pt modelId="{D2A459C9-638F-4B3D-B024-F4942F347479}">
      <dgm:prSet/>
      <dgm:spPr/>
      <dgm:t>
        <a:bodyPr/>
        <a:lstStyle/>
        <a:p>
          <a:pPr rtl="0"/>
          <a:r>
            <a:rPr lang="ru-RU" baseline="0" dirty="0" smtClean="0"/>
            <a:t>Наука, которая исследует, как люди используют имеющиеся ограниченные ресурсы для удовлетворения своих неограниченных потребностей в жизненных благах. </a:t>
          </a:r>
          <a:endParaRPr lang="ru-RU" dirty="0"/>
        </a:p>
      </dgm:t>
    </dgm:pt>
    <dgm:pt modelId="{96C62B95-5326-4611-9B87-F0B3F3EBA341}" type="parTrans" cxnId="{E13627D7-223F-455F-A14F-C05BF5C7E14A}">
      <dgm:prSet/>
      <dgm:spPr/>
      <dgm:t>
        <a:bodyPr/>
        <a:lstStyle/>
        <a:p>
          <a:endParaRPr lang="ru-RU"/>
        </a:p>
      </dgm:t>
    </dgm:pt>
    <dgm:pt modelId="{1A305F89-1686-4418-BB0D-C68A755A542D}" type="sibTrans" cxnId="{E13627D7-223F-455F-A14F-C05BF5C7E14A}">
      <dgm:prSet/>
      <dgm:spPr/>
      <dgm:t>
        <a:bodyPr/>
        <a:lstStyle/>
        <a:p>
          <a:endParaRPr lang="ru-RU"/>
        </a:p>
      </dgm:t>
    </dgm:pt>
    <dgm:pt modelId="{6162E5E6-1AE2-47E0-9E33-D925793D6A31}" type="pres">
      <dgm:prSet presAssocID="{15C27270-58C0-4829-97A5-502191FD56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87F9C8-0534-4C32-ABA4-BEAA502B78AB}" type="pres">
      <dgm:prSet presAssocID="{2E290D27-0AF7-44A8-B243-051307FF39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00EB9-0A23-4578-A60B-C0A3D4033D81}" type="pres">
      <dgm:prSet presAssocID="{C3527631-F34D-46D8-A30B-702A6075F4B9}" presName="spacer" presStyleCnt="0"/>
      <dgm:spPr/>
    </dgm:pt>
    <dgm:pt modelId="{25810661-FD40-4FEF-A015-B79D7D4CE4E2}" type="pres">
      <dgm:prSet presAssocID="{D2A459C9-638F-4B3D-B024-F4942F3474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09AAFA-573E-48E1-BA7D-5E0A58938796}" type="presOf" srcId="{2E290D27-0AF7-44A8-B243-051307FF3989}" destId="{2A87F9C8-0534-4C32-ABA4-BEAA502B78AB}" srcOrd="0" destOrd="0" presId="urn:microsoft.com/office/officeart/2005/8/layout/vList2"/>
    <dgm:cxn modelId="{664EBB95-37EC-4978-AC7B-ECA158ADB2A4}" type="presOf" srcId="{15C27270-58C0-4829-97A5-502191FD562F}" destId="{6162E5E6-1AE2-47E0-9E33-D925793D6A31}" srcOrd="0" destOrd="0" presId="urn:microsoft.com/office/officeart/2005/8/layout/vList2"/>
    <dgm:cxn modelId="{C900DE37-2848-48A1-AB0C-6657D43BA755}" type="presOf" srcId="{D2A459C9-638F-4B3D-B024-F4942F347479}" destId="{25810661-FD40-4FEF-A015-B79D7D4CE4E2}" srcOrd="0" destOrd="0" presId="urn:microsoft.com/office/officeart/2005/8/layout/vList2"/>
    <dgm:cxn modelId="{E13627D7-223F-455F-A14F-C05BF5C7E14A}" srcId="{15C27270-58C0-4829-97A5-502191FD562F}" destId="{D2A459C9-638F-4B3D-B024-F4942F347479}" srcOrd="1" destOrd="0" parTransId="{96C62B95-5326-4611-9B87-F0B3F3EBA341}" sibTransId="{1A305F89-1686-4418-BB0D-C68A755A542D}"/>
    <dgm:cxn modelId="{6226DE1D-339D-4983-B8EA-7A4645F13FF9}" srcId="{15C27270-58C0-4829-97A5-502191FD562F}" destId="{2E290D27-0AF7-44A8-B243-051307FF3989}" srcOrd="0" destOrd="0" parTransId="{10E9793F-5EE6-471F-9B7E-AF8A91DA5A12}" sibTransId="{C3527631-F34D-46D8-A30B-702A6075F4B9}"/>
    <dgm:cxn modelId="{E4691F82-C23F-4DAA-A9DA-9316A7D4C21D}" type="presParOf" srcId="{6162E5E6-1AE2-47E0-9E33-D925793D6A31}" destId="{2A87F9C8-0534-4C32-ABA4-BEAA502B78AB}" srcOrd="0" destOrd="0" presId="urn:microsoft.com/office/officeart/2005/8/layout/vList2"/>
    <dgm:cxn modelId="{9FF2C0F4-04EB-4AB1-B62A-A4C8FDE2CD23}" type="presParOf" srcId="{6162E5E6-1AE2-47E0-9E33-D925793D6A31}" destId="{F2E00EB9-0A23-4578-A60B-C0A3D4033D81}" srcOrd="1" destOrd="0" presId="urn:microsoft.com/office/officeart/2005/8/layout/vList2"/>
    <dgm:cxn modelId="{A0DAFA3C-CCC8-4B16-9A79-3EC38DC75A17}" type="presParOf" srcId="{6162E5E6-1AE2-47E0-9E33-D925793D6A31}" destId="{25810661-FD40-4FEF-A015-B79D7D4CE4E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A3CAA9-93EC-4439-95E7-907B242FD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A09E0E-EF14-4E40-8189-2AF6A0011D24}">
      <dgm:prSet/>
      <dgm:spPr/>
      <dgm:t>
        <a:bodyPr/>
        <a:lstStyle/>
        <a:p>
          <a:pPr rtl="0"/>
          <a:r>
            <a:rPr lang="ru-RU" b="0" baseline="0" smtClean="0"/>
            <a:t>Познавательная функция</a:t>
          </a:r>
          <a:endParaRPr lang="ru-RU" b="0"/>
        </a:p>
      </dgm:t>
    </dgm:pt>
    <dgm:pt modelId="{77E18528-7078-492B-BAAC-4EA0BF0411F4}" type="parTrans" cxnId="{DD96EE4A-028C-4C6E-9E54-CF7E05000EA9}">
      <dgm:prSet/>
      <dgm:spPr/>
      <dgm:t>
        <a:bodyPr/>
        <a:lstStyle/>
        <a:p>
          <a:endParaRPr lang="ru-RU" b="0"/>
        </a:p>
      </dgm:t>
    </dgm:pt>
    <dgm:pt modelId="{1945CE37-6A93-45DD-9292-3B13434654E3}" type="sibTrans" cxnId="{DD96EE4A-028C-4C6E-9E54-CF7E05000EA9}">
      <dgm:prSet/>
      <dgm:spPr/>
      <dgm:t>
        <a:bodyPr/>
        <a:lstStyle/>
        <a:p>
          <a:endParaRPr lang="ru-RU" b="0"/>
        </a:p>
      </dgm:t>
    </dgm:pt>
    <dgm:pt modelId="{764D7B8A-FCEA-4F81-A677-16D847F21D41}">
      <dgm:prSet/>
      <dgm:spPr/>
      <dgm:t>
        <a:bodyPr/>
        <a:lstStyle/>
        <a:p>
          <a:pPr rtl="0"/>
          <a:r>
            <a:rPr lang="ru-RU" b="0" baseline="0" smtClean="0"/>
            <a:t>Методологическая функция</a:t>
          </a:r>
          <a:endParaRPr lang="ru-RU" b="0"/>
        </a:p>
      </dgm:t>
    </dgm:pt>
    <dgm:pt modelId="{426574B3-1D94-4BAE-9FD6-8CA1800F4D87}" type="parTrans" cxnId="{AE0462A0-26B2-48F5-BB98-2B931D50E9D1}">
      <dgm:prSet/>
      <dgm:spPr/>
      <dgm:t>
        <a:bodyPr/>
        <a:lstStyle/>
        <a:p>
          <a:endParaRPr lang="ru-RU" b="0"/>
        </a:p>
      </dgm:t>
    </dgm:pt>
    <dgm:pt modelId="{616136C0-3A78-4C98-A713-AAF237C33153}" type="sibTrans" cxnId="{AE0462A0-26B2-48F5-BB98-2B931D50E9D1}">
      <dgm:prSet/>
      <dgm:spPr/>
      <dgm:t>
        <a:bodyPr/>
        <a:lstStyle/>
        <a:p>
          <a:endParaRPr lang="ru-RU" b="0"/>
        </a:p>
      </dgm:t>
    </dgm:pt>
    <dgm:pt modelId="{FD2DACA4-A88A-4011-8CED-FFE20DD66C57}">
      <dgm:prSet/>
      <dgm:spPr/>
      <dgm:t>
        <a:bodyPr/>
        <a:lstStyle/>
        <a:p>
          <a:pPr rtl="0"/>
          <a:r>
            <a:rPr lang="ru-RU" b="0" baseline="0" dirty="0" smtClean="0"/>
            <a:t>Практическая функция</a:t>
          </a:r>
        </a:p>
      </dgm:t>
    </dgm:pt>
    <dgm:pt modelId="{5831C97D-DC74-4EC0-BE16-E3648305E0D1}" type="parTrans" cxnId="{A936BF76-2F26-4BF4-AAE7-477B27073C49}">
      <dgm:prSet/>
      <dgm:spPr/>
      <dgm:t>
        <a:bodyPr/>
        <a:lstStyle/>
        <a:p>
          <a:endParaRPr lang="ru-RU" b="0"/>
        </a:p>
      </dgm:t>
    </dgm:pt>
    <dgm:pt modelId="{EDB3C267-C0AB-4CAD-8140-4107F1E928BF}" type="sibTrans" cxnId="{A936BF76-2F26-4BF4-AAE7-477B27073C49}">
      <dgm:prSet/>
      <dgm:spPr/>
      <dgm:t>
        <a:bodyPr/>
        <a:lstStyle/>
        <a:p>
          <a:endParaRPr lang="ru-RU" b="0"/>
        </a:p>
      </dgm:t>
    </dgm:pt>
    <dgm:pt modelId="{11C94EDF-07F8-40EC-8705-46A6F1FA3CBB}">
      <dgm:prSet/>
      <dgm:spPr/>
      <dgm:t>
        <a:bodyPr/>
        <a:lstStyle/>
        <a:p>
          <a:pPr rtl="0"/>
          <a:r>
            <a:rPr lang="ru-RU" b="0" baseline="0" dirty="0" smtClean="0"/>
            <a:t>Критическая функция</a:t>
          </a:r>
        </a:p>
      </dgm:t>
    </dgm:pt>
    <dgm:pt modelId="{6A7CB820-8E0A-4E35-B501-5EF8E09E2E18}" type="parTrans" cxnId="{07006574-98B7-43DD-B775-1FB712BEC458}">
      <dgm:prSet/>
      <dgm:spPr/>
      <dgm:t>
        <a:bodyPr/>
        <a:lstStyle/>
        <a:p>
          <a:endParaRPr lang="ru-RU"/>
        </a:p>
      </dgm:t>
    </dgm:pt>
    <dgm:pt modelId="{1B1829B0-D065-438C-A9CB-10B9FFF54DE7}" type="sibTrans" cxnId="{07006574-98B7-43DD-B775-1FB712BEC458}">
      <dgm:prSet/>
      <dgm:spPr/>
      <dgm:t>
        <a:bodyPr/>
        <a:lstStyle/>
        <a:p>
          <a:endParaRPr lang="ru-RU"/>
        </a:p>
      </dgm:t>
    </dgm:pt>
    <dgm:pt modelId="{5D8F17BB-E548-4AEF-82CB-7C03451BD73A}">
      <dgm:prSet/>
      <dgm:spPr/>
      <dgm:t>
        <a:bodyPr/>
        <a:lstStyle/>
        <a:p>
          <a:pPr rtl="0"/>
          <a:r>
            <a:rPr lang="ru-RU" b="0" baseline="0" dirty="0" smtClean="0"/>
            <a:t>Планово-прогностическая (экстраполяция)</a:t>
          </a:r>
        </a:p>
      </dgm:t>
    </dgm:pt>
    <dgm:pt modelId="{05258D8A-5222-4623-8C44-F05F8B92C510}" type="parTrans" cxnId="{3C1EBC35-BB71-4214-8AFB-32AC54D584E7}">
      <dgm:prSet/>
      <dgm:spPr/>
      <dgm:t>
        <a:bodyPr/>
        <a:lstStyle/>
        <a:p>
          <a:endParaRPr lang="ru-RU"/>
        </a:p>
      </dgm:t>
    </dgm:pt>
    <dgm:pt modelId="{4D38FE3A-459E-48AF-BEA3-25DEA120B44D}" type="sibTrans" cxnId="{3C1EBC35-BB71-4214-8AFB-32AC54D584E7}">
      <dgm:prSet/>
      <dgm:spPr/>
      <dgm:t>
        <a:bodyPr/>
        <a:lstStyle/>
        <a:p>
          <a:endParaRPr lang="ru-RU"/>
        </a:p>
      </dgm:t>
    </dgm:pt>
    <dgm:pt modelId="{B4110D75-311B-400B-9D67-44B781800707}" type="pres">
      <dgm:prSet presAssocID="{7FA3CAA9-93EC-4439-95E7-907B242FD8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14046F-076D-4466-92A6-A9894C00FA29}" type="pres">
      <dgm:prSet presAssocID="{70A09E0E-EF14-4E40-8189-2AF6A0011D2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BD629-64CD-474F-A6D3-E38918F638A4}" type="pres">
      <dgm:prSet presAssocID="{1945CE37-6A93-45DD-9292-3B13434654E3}" presName="spacer" presStyleCnt="0"/>
      <dgm:spPr/>
    </dgm:pt>
    <dgm:pt modelId="{1CF3FDF3-1001-41C2-BD0E-ABF416173A2C}" type="pres">
      <dgm:prSet presAssocID="{764D7B8A-FCEA-4F81-A677-16D847F21D4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50A5F-39C6-42F5-A3A5-48D0BDFF1105}" type="pres">
      <dgm:prSet presAssocID="{616136C0-3A78-4C98-A713-AAF237C33153}" presName="spacer" presStyleCnt="0"/>
      <dgm:spPr/>
    </dgm:pt>
    <dgm:pt modelId="{5D2E21AD-928D-49F8-8B61-59A3A74D7D3A}" type="pres">
      <dgm:prSet presAssocID="{FD2DACA4-A88A-4011-8CED-FFE20DD66C5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4F3C0-8204-45E8-B889-7F5B03ECF77C}" type="pres">
      <dgm:prSet presAssocID="{EDB3C267-C0AB-4CAD-8140-4107F1E928BF}" presName="spacer" presStyleCnt="0"/>
      <dgm:spPr/>
    </dgm:pt>
    <dgm:pt modelId="{4CB1898A-D58D-4F63-92A0-F2F8BB08FA33}" type="pres">
      <dgm:prSet presAssocID="{11C94EDF-07F8-40EC-8705-46A6F1FA3CB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16D96-A504-4912-866C-E1FFCF2D4A80}" type="pres">
      <dgm:prSet presAssocID="{1B1829B0-D065-438C-A9CB-10B9FFF54DE7}" presName="spacer" presStyleCnt="0"/>
      <dgm:spPr/>
    </dgm:pt>
    <dgm:pt modelId="{6F8C973D-5822-4FA5-9222-335E6CCC9D73}" type="pres">
      <dgm:prSet presAssocID="{5D8F17BB-E548-4AEF-82CB-7C03451BD73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269A83-45E7-4E77-841D-F89D37A223E8}" type="presOf" srcId="{70A09E0E-EF14-4E40-8189-2AF6A0011D24}" destId="{1314046F-076D-4466-92A6-A9894C00FA29}" srcOrd="0" destOrd="0" presId="urn:microsoft.com/office/officeart/2005/8/layout/vList2"/>
    <dgm:cxn modelId="{3C1EBC35-BB71-4214-8AFB-32AC54D584E7}" srcId="{7FA3CAA9-93EC-4439-95E7-907B242FD8E0}" destId="{5D8F17BB-E548-4AEF-82CB-7C03451BD73A}" srcOrd="4" destOrd="0" parTransId="{05258D8A-5222-4623-8C44-F05F8B92C510}" sibTransId="{4D38FE3A-459E-48AF-BEA3-25DEA120B44D}"/>
    <dgm:cxn modelId="{AE0462A0-26B2-48F5-BB98-2B931D50E9D1}" srcId="{7FA3CAA9-93EC-4439-95E7-907B242FD8E0}" destId="{764D7B8A-FCEA-4F81-A677-16D847F21D41}" srcOrd="1" destOrd="0" parTransId="{426574B3-1D94-4BAE-9FD6-8CA1800F4D87}" sibTransId="{616136C0-3A78-4C98-A713-AAF237C33153}"/>
    <dgm:cxn modelId="{CACC9D0D-7C93-4AF9-A1D6-504A519593E2}" type="presOf" srcId="{7FA3CAA9-93EC-4439-95E7-907B242FD8E0}" destId="{B4110D75-311B-400B-9D67-44B781800707}" srcOrd="0" destOrd="0" presId="urn:microsoft.com/office/officeart/2005/8/layout/vList2"/>
    <dgm:cxn modelId="{A936BF76-2F26-4BF4-AAE7-477B27073C49}" srcId="{7FA3CAA9-93EC-4439-95E7-907B242FD8E0}" destId="{FD2DACA4-A88A-4011-8CED-FFE20DD66C57}" srcOrd="2" destOrd="0" parTransId="{5831C97D-DC74-4EC0-BE16-E3648305E0D1}" sibTransId="{EDB3C267-C0AB-4CAD-8140-4107F1E928BF}"/>
    <dgm:cxn modelId="{DD96EE4A-028C-4C6E-9E54-CF7E05000EA9}" srcId="{7FA3CAA9-93EC-4439-95E7-907B242FD8E0}" destId="{70A09E0E-EF14-4E40-8189-2AF6A0011D24}" srcOrd="0" destOrd="0" parTransId="{77E18528-7078-492B-BAAC-4EA0BF0411F4}" sibTransId="{1945CE37-6A93-45DD-9292-3B13434654E3}"/>
    <dgm:cxn modelId="{D8895AB1-F37A-4BF6-8098-6DF61F39AFE7}" type="presOf" srcId="{5D8F17BB-E548-4AEF-82CB-7C03451BD73A}" destId="{6F8C973D-5822-4FA5-9222-335E6CCC9D73}" srcOrd="0" destOrd="0" presId="urn:microsoft.com/office/officeart/2005/8/layout/vList2"/>
    <dgm:cxn modelId="{EF3C5DFB-AEA3-4E35-BAE7-8D531C6D87E6}" type="presOf" srcId="{764D7B8A-FCEA-4F81-A677-16D847F21D41}" destId="{1CF3FDF3-1001-41C2-BD0E-ABF416173A2C}" srcOrd="0" destOrd="0" presId="urn:microsoft.com/office/officeart/2005/8/layout/vList2"/>
    <dgm:cxn modelId="{C682F829-33E8-4EB7-8676-994E45355C93}" type="presOf" srcId="{11C94EDF-07F8-40EC-8705-46A6F1FA3CBB}" destId="{4CB1898A-D58D-4F63-92A0-F2F8BB08FA33}" srcOrd="0" destOrd="0" presId="urn:microsoft.com/office/officeart/2005/8/layout/vList2"/>
    <dgm:cxn modelId="{0F7A8767-CB21-4F38-AD0C-8E3C2A7AAFE0}" type="presOf" srcId="{FD2DACA4-A88A-4011-8CED-FFE20DD66C57}" destId="{5D2E21AD-928D-49F8-8B61-59A3A74D7D3A}" srcOrd="0" destOrd="0" presId="urn:microsoft.com/office/officeart/2005/8/layout/vList2"/>
    <dgm:cxn modelId="{07006574-98B7-43DD-B775-1FB712BEC458}" srcId="{7FA3CAA9-93EC-4439-95E7-907B242FD8E0}" destId="{11C94EDF-07F8-40EC-8705-46A6F1FA3CBB}" srcOrd="3" destOrd="0" parTransId="{6A7CB820-8E0A-4E35-B501-5EF8E09E2E18}" sibTransId="{1B1829B0-D065-438C-A9CB-10B9FFF54DE7}"/>
    <dgm:cxn modelId="{BCFDC28C-5A58-42F5-97D9-F908A76E9FEF}" type="presParOf" srcId="{B4110D75-311B-400B-9D67-44B781800707}" destId="{1314046F-076D-4466-92A6-A9894C00FA29}" srcOrd="0" destOrd="0" presId="urn:microsoft.com/office/officeart/2005/8/layout/vList2"/>
    <dgm:cxn modelId="{80692637-D803-4EE4-AC8A-017F2118DCA4}" type="presParOf" srcId="{B4110D75-311B-400B-9D67-44B781800707}" destId="{888BD629-64CD-474F-A6D3-E38918F638A4}" srcOrd="1" destOrd="0" presId="urn:microsoft.com/office/officeart/2005/8/layout/vList2"/>
    <dgm:cxn modelId="{DBFE3474-ED2C-42E3-A980-249249FD2B42}" type="presParOf" srcId="{B4110D75-311B-400B-9D67-44B781800707}" destId="{1CF3FDF3-1001-41C2-BD0E-ABF416173A2C}" srcOrd="2" destOrd="0" presId="urn:microsoft.com/office/officeart/2005/8/layout/vList2"/>
    <dgm:cxn modelId="{BC478246-66C3-4BE5-94A3-3DE4B2E78DED}" type="presParOf" srcId="{B4110D75-311B-400B-9D67-44B781800707}" destId="{45E50A5F-39C6-42F5-A3A5-48D0BDFF1105}" srcOrd="3" destOrd="0" presId="urn:microsoft.com/office/officeart/2005/8/layout/vList2"/>
    <dgm:cxn modelId="{745F68F4-309E-4E8B-B1DD-4DD47C02897E}" type="presParOf" srcId="{B4110D75-311B-400B-9D67-44B781800707}" destId="{5D2E21AD-928D-49F8-8B61-59A3A74D7D3A}" srcOrd="4" destOrd="0" presId="urn:microsoft.com/office/officeart/2005/8/layout/vList2"/>
    <dgm:cxn modelId="{AAD33906-BDDA-4EB7-9861-8FD1700A6329}" type="presParOf" srcId="{B4110D75-311B-400B-9D67-44B781800707}" destId="{E234F3C0-8204-45E8-B889-7F5B03ECF77C}" srcOrd="5" destOrd="0" presId="urn:microsoft.com/office/officeart/2005/8/layout/vList2"/>
    <dgm:cxn modelId="{507915A4-4A8B-4A6E-92FC-F1CE8AB9BBC2}" type="presParOf" srcId="{B4110D75-311B-400B-9D67-44B781800707}" destId="{4CB1898A-D58D-4F63-92A0-F2F8BB08FA33}" srcOrd="6" destOrd="0" presId="urn:microsoft.com/office/officeart/2005/8/layout/vList2"/>
    <dgm:cxn modelId="{A70241FE-2FC7-4F41-83BB-2C42DB92E9F8}" type="presParOf" srcId="{B4110D75-311B-400B-9D67-44B781800707}" destId="{0C316D96-A504-4912-866C-E1FFCF2D4A80}" srcOrd="7" destOrd="0" presId="urn:microsoft.com/office/officeart/2005/8/layout/vList2"/>
    <dgm:cxn modelId="{2F902F4D-201A-4DCE-8AEE-F057485052CE}" type="presParOf" srcId="{B4110D75-311B-400B-9D67-44B781800707}" destId="{6F8C973D-5822-4FA5-9222-335E6CCC9D7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0570B7-24F9-4662-B003-E7103B2226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2B4DCAC-E52B-403A-B08B-BA4E200FF8B6}">
      <dgm:prSet custT="1"/>
      <dgm:spPr/>
      <dgm:t>
        <a:bodyPr/>
        <a:lstStyle/>
        <a:p>
          <a:pPr algn="ctr" rtl="0"/>
          <a:r>
            <a:rPr lang="ru-RU" sz="3200" b="1" baseline="0" dirty="0" smtClean="0"/>
            <a:t>Предметом экономической теории</a:t>
          </a:r>
          <a:r>
            <a:rPr lang="ru-RU" sz="3200" baseline="0" dirty="0" smtClean="0"/>
            <a:t> являются отношения, возникающие между людьми в процессе производ­ства, распределения, обмена и потребления материальных благ и услуг в мире ограниченных ресурсов. </a:t>
          </a:r>
          <a:endParaRPr lang="ru-RU" sz="3200" dirty="0"/>
        </a:p>
      </dgm:t>
    </dgm:pt>
    <dgm:pt modelId="{81A88503-65EB-4ADC-9FB4-B45C042AF9C9}" type="parTrans" cxnId="{DBD5D771-656C-4D78-BC42-6B4636B2C06F}">
      <dgm:prSet/>
      <dgm:spPr/>
      <dgm:t>
        <a:bodyPr/>
        <a:lstStyle/>
        <a:p>
          <a:pPr algn="ctr"/>
          <a:endParaRPr lang="ru-RU"/>
        </a:p>
      </dgm:t>
    </dgm:pt>
    <dgm:pt modelId="{F6BE7E52-9EFB-4637-B6C6-C7F85FD1AF18}" type="sibTrans" cxnId="{DBD5D771-656C-4D78-BC42-6B4636B2C06F}">
      <dgm:prSet/>
      <dgm:spPr/>
      <dgm:t>
        <a:bodyPr/>
        <a:lstStyle/>
        <a:p>
          <a:pPr algn="ctr"/>
          <a:endParaRPr lang="ru-RU"/>
        </a:p>
      </dgm:t>
    </dgm:pt>
    <dgm:pt modelId="{0F853887-3DD4-4B84-9103-7169FEE7F827}" type="pres">
      <dgm:prSet presAssocID="{BE0570B7-24F9-4662-B003-E7103B2226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51A850-4E79-4CAE-AB93-29093227F1E4}" type="pres">
      <dgm:prSet presAssocID="{92B4DCAC-E52B-403A-B08B-BA4E200FF8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D5D771-656C-4D78-BC42-6B4636B2C06F}" srcId="{BE0570B7-24F9-4662-B003-E7103B222693}" destId="{92B4DCAC-E52B-403A-B08B-BA4E200FF8B6}" srcOrd="0" destOrd="0" parTransId="{81A88503-65EB-4ADC-9FB4-B45C042AF9C9}" sibTransId="{F6BE7E52-9EFB-4637-B6C6-C7F85FD1AF18}"/>
    <dgm:cxn modelId="{B067E545-C143-47A4-B9E7-005B11EE85CB}" type="presOf" srcId="{92B4DCAC-E52B-403A-B08B-BA4E200FF8B6}" destId="{A651A850-4E79-4CAE-AB93-29093227F1E4}" srcOrd="0" destOrd="0" presId="urn:microsoft.com/office/officeart/2005/8/layout/vList2"/>
    <dgm:cxn modelId="{64B27DB6-23A1-465F-B22B-2912BC1FC3B4}" type="presOf" srcId="{BE0570B7-24F9-4662-B003-E7103B222693}" destId="{0F853887-3DD4-4B84-9103-7169FEE7F827}" srcOrd="0" destOrd="0" presId="urn:microsoft.com/office/officeart/2005/8/layout/vList2"/>
    <dgm:cxn modelId="{E6BD1C8E-B9B8-4696-B57C-B846D9510C20}" type="presParOf" srcId="{0F853887-3DD4-4B84-9103-7169FEE7F827}" destId="{A651A850-4E79-4CAE-AB93-29093227F1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250F12-F869-4576-88A7-0E2E6C55ED61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48005DB-67E3-418F-A771-AFB58AF0C091}">
      <dgm:prSet/>
      <dgm:spPr/>
      <dgm:t>
        <a:bodyPr/>
        <a:lstStyle/>
        <a:p>
          <a:pPr rtl="0"/>
          <a:r>
            <a:rPr lang="ru-RU" baseline="0" smtClean="0"/>
            <a:t>С точки зрения объекта изучения в общей экономической теории можно выделить три раздела: </a:t>
          </a:r>
          <a:endParaRPr lang="ru-RU"/>
        </a:p>
      </dgm:t>
    </dgm:pt>
    <dgm:pt modelId="{BD2FBCE6-6AFF-4F29-A677-CD6772885CCC}" type="parTrans" cxnId="{B41BE635-DF27-4A8E-8BA7-B4F1EE0755CA}">
      <dgm:prSet/>
      <dgm:spPr/>
      <dgm:t>
        <a:bodyPr/>
        <a:lstStyle/>
        <a:p>
          <a:endParaRPr lang="ru-RU"/>
        </a:p>
      </dgm:t>
    </dgm:pt>
    <dgm:pt modelId="{42C91BD5-6FE8-435C-8DFD-DE7810EFC452}" type="sibTrans" cxnId="{B41BE635-DF27-4A8E-8BA7-B4F1EE0755CA}">
      <dgm:prSet/>
      <dgm:spPr/>
      <dgm:t>
        <a:bodyPr/>
        <a:lstStyle/>
        <a:p>
          <a:endParaRPr lang="ru-RU"/>
        </a:p>
      </dgm:t>
    </dgm:pt>
    <dgm:pt modelId="{80AF63BE-1B15-49D0-A524-EE8FF60A2A26}" type="pres">
      <dgm:prSet presAssocID="{D4250F12-F869-4576-88A7-0E2E6C55E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87308B-F5F7-4173-90F6-E5C58D28F7AA}" type="pres">
      <dgm:prSet presAssocID="{348005DB-67E3-418F-A771-AFB58AF0C0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4D14CA-54EF-4A87-B2B1-C22C0B574EDA}" type="presOf" srcId="{D4250F12-F869-4576-88A7-0E2E6C55ED61}" destId="{80AF63BE-1B15-49D0-A524-EE8FF60A2A26}" srcOrd="0" destOrd="0" presId="urn:microsoft.com/office/officeart/2005/8/layout/vList2"/>
    <dgm:cxn modelId="{B41BE635-DF27-4A8E-8BA7-B4F1EE0755CA}" srcId="{D4250F12-F869-4576-88A7-0E2E6C55ED61}" destId="{348005DB-67E3-418F-A771-AFB58AF0C091}" srcOrd="0" destOrd="0" parTransId="{BD2FBCE6-6AFF-4F29-A677-CD6772885CCC}" sibTransId="{42C91BD5-6FE8-435C-8DFD-DE7810EFC452}"/>
    <dgm:cxn modelId="{8581B93A-94FF-464F-A98F-6DDFF14137F2}" type="presOf" srcId="{348005DB-67E3-418F-A771-AFB58AF0C091}" destId="{1A87308B-F5F7-4173-90F6-E5C58D28F7AA}" srcOrd="0" destOrd="0" presId="urn:microsoft.com/office/officeart/2005/8/layout/vList2"/>
    <dgm:cxn modelId="{6FFA8DD5-0A65-45E2-A0FF-0691E355014B}" type="presParOf" srcId="{80AF63BE-1B15-49D0-A524-EE8FF60A2A26}" destId="{1A87308B-F5F7-4173-90F6-E5C58D28F7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251FB8-A7CC-4EEF-AF91-99888E5F4AF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12869409-6A96-43E7-B769-E1ED862A2EA9}">
      <dgm:prSet/>
      <dgm:spPr/>
      <dgm:t>
        <a:bodyPr/>
        <a:lstStyle/>
        <a:p>
          <a:pPr rtl="0"/>
          <a:r>
            <a:rPr lang="ru-RU" smtClean="0"/>
            <a:t>введение в экономическую теорию, </a:t>
          </a:r>
          <a:endParaRPr lang="ru-RU"/>
        </a:p>
      </dgm:t>
    </dgm:pt>
    <dgm:pt modelId="{EDBE111D-CD36-47E9-9D73-D046716014F7}" type="parTrans" cxnId="{66A746FA-53E8-47E8-8A23-E874205D610A}">
      <dgm:prSet/>
      <dgm:spPr/>
      <dgm:t>
        <a:bodyPr/>
        <a:lstStyle/>
        <a:p>
          <a:endParaRPr lang="ru-RU"/>
        </a:p>
      </dgm:t>
    </dgm:pt>
    <dgm:pt modelId="{833C34DB-1750-43BF-9841-30E9367CDF98}" type="sibTrans" cxnId="{66A746FA-53E8-47E8-8A23-E874205D610A}">
      <dgm:prSet/>
      <dgm:spPr/>
      <dgm:t>
        <a:bodyPr/>
        <a:lstStyle/>
        <a:p>
          <a:endParaRPr lang="ru-RU"/>
        </a:p>
      </dgm:t>
    </dgm:pt>
    <dgm:pt modelId="{A67ECCCE-30F1-493D-8C65-B62E0E17EFEE}">
      <dgm:prSet/>
      <dgm:spPr/>
      <dgm:t>
        <a:bodyPr/>
        <a:lstStyle/>
        <a:p>
          <a:pPr rtl="0"/>
          <a:r>
            <a:rPr lang="ru-RU" smtClean="0"/>
            <a:t>микроэкономику </a:t>
          </a:r>
          <a:endParaRPr lang="ru-RU"/>
        </a:p>
      </dgm:t>
    </dgm:pt>
    <dgm:pt modelId="{4C21BB62-0053-4FE2-B93D-E139BF95D0AF}" type="parTrans" cxnId="{18C8A86B-A64B-4E9A-B977-BA160796F725}">
      <dgm:prSet/>
      <dgm:spPr/>
      <dgm:t>
        <a:bodyPr/>
        <a:lstStyle/>
        <a:p>
          <a:endParaRPr lang="ru-RU"/>
        </a:p>
      </dgm:t>
    </dgm:pt>
    <dgm:pt modelId="{1E822921-34B2-48E7-AB92-326E454F6D82}" type="sibTrans" cxnId="{18C8A86B-A64B-4E9A-B977-BA160796F725}">
      <dgm:prSet/>
      <dgm:spPr/>
      <dgm:t>
        <a:bodyPr/>
        <a:lstStyle/>
        <a:p>
          <a:endParaRPr lang="ru-RU"/>
        </a:p>
      </dgm:t>
    </dgm:pt>
    <dgm:pt modelId="{2A93074F-C425-4AED-8D6F-739A2A5355BB}">
      <dgm:prSet/>
      <dgm:spPr/>
      <dgm:t>
        <a:bodyPr/>
        <a:lstStyle/>
        <a:p>
          <a:pPr rtl="0"/>
          <a:r>
            <a:rPr lang="ru-RU" smtClean="0"/>
            <a:t>макроэкономику. </a:t>
          </a:r>
          <a:endParaRPr lang="ru-RU"/>
        </a:p>
      </dgm:t>
    </dgm:pt>
    <dgm:pt modelId="{6EEC1028-1DC3-410C-AE9C-CF99594F5B1F}" type="parTrans" cxnId="{47CD7B82-2C03-4151-A8F2-5E565AC4DE8F}">
      <dgm:prSet/>
      <dgm:spPr/>
      <dgm:t>
        <a:bodyPr/>
        <a:lstStyle/>
        <a:p>
          <a:endParaRPr lang="ru-RU"/>
        </a:p>
      </dgm:t>
    </dgm:pt>
    <dgm:pt modelId="{A132602B-3863-46AF-8B40-CCABB10DE147}" type="sibTrans" cxnId="{47CD7B82-2C03-4151-A8F2-5E565AC4DE8F}">
      <dgm:prSet/>
      <dgm:spPr/>
      <dgm:t>
        <a:bodyPr/>
        <a:lstStyle/>
        <a:p>
          <a:endParaRPr lang="ru-RU"/>
        </a:p>
      </dgm:t>
    </dgm:pt>
    <dgm:pt modelId="{D396D725-C9C8-476B-A103-E0E5F6CDB493}" type="pres">
      <dgm:prSet presAssocID="{DD251FB8-A7CC-4EEF-AF91-99888E5F4A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BC67836-0609-4E1B-A4D7-B8A746F918A9}" type="pres">
      <dgm:prSet presAssocID="{DD251FB8-A7CC-4EEF-AF91-99888E5F4AFA}" presName="Name1" presStyleCnt="0"/>
      <dgm:spPr/>
    </dgm:pt>
    <dgm:pt modelId="{9BD920EC-4C8F-4D56-817F-04A5961DDA93}" type="pres">
      <dgm:prSet presAssocID="{DD251FB8-A7CC-4EEF-AF91-99888E5F4AFA}" presName="cycle" presStyleCnt="0"/>
      <dgm:spPr/>
    </dgm:pt>
    <dgm:pt modelId="{E101F831-428D-4959-AFB1-95ABC16F38EF}" type="pres">
      <dgm:prSet presAssocID="{DD251FB8-A7CC-4EEF-AF91-99888E5F4AFA}" presName="srcNode" presStyleLbl="node1" presStyleIdx="0" presStyleCnt="3"/>
      <dgm:spPr/>
    </dgm:pt>
    <dgm:pt modelId="{171D8F9A-925E-4B3E-9F5A-9AEC999B1BE1}" type="pres">
      <dgm:prSet presAssocID="{DD251FB8-A7CC-4EEF-AF91-99888E5F4AFA}" presName="conn" presStyleLbl="parChTrans1D2" presStyleIdx="0" presStyleCnt="1"/>
      <dgm:spPr/>
      <dgm:t>
        <a:bodyPr/>
        <a:lstStyle/>
        <a:p>
          <a:endParaRPr lang="ru-RU"/>
        </a:p>
      </dgm:t>
    </dgm:pt>
    <dgm:pt modelId="{A8D5E6FF-2AF4-4A2A-8F2B-96DF43BEAE45}" type="pres">
      <dgm:prSet presAssocID="{DD251FB8-A7CC-4EEF-AF91-99888E5F4AFA}" presName="extraNode" presStyleLbl="node1" presStyleIdx="0" presStyleCnt="3"/>
      <dgm:spPr/>
    </dgm:pt>
    <dgm:pt modelId="{F38E2501-EA70-4CDD-BAA4-AA0E9A25B8BE}" type="pres">
      <dgm:prSet presAssocID="{DD251FB8-A7CC-4EEF-AF91-99888E5F4AFA}" presName="dstNode" presStyleLbl="node1" presStyleIdx="0" presStyleCnt="3"/>
      <dgm:spPr/>
    </dgm:pt>
    <dgm:pt modelId="{6273FE23-B932-4A78-A72E-6FDC7F1FEA6F}" type="pres">
      <dgm:prSet presAssocID="{12869409-6A96-43E7-B769-E1ED862A2EA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3CF79-E98B-4AD7-B7E5-B023A90412A5}" type="pres">
      <dgm:prSet presAssocID="{12869409-6A96-43E7-B769-E1ED862A2EA9}" presName="accent_1" presStyleCnt="0"/>
      <dgm:spPr/>
    </dgm:pt>
    <dgm:pt modelId="{21EC01CC-C6B5-4367-9F75-99E761AF5B47}" type="pres">
      <dgm:prSet presAssocID="{12869409-6A96-43E7-B769-E1ED862A2EA9}" presName="accentRepeatNode" presStyleLbl="solidFgAcc1" presStyleIdx="0" presStyleCnt="3"/>
      <dgm:spPr/>
    </dgm:pt>
    <dgm:pt modelId="{EC208936-DF8F-4647-9161-BEA5DD6DE6E3}" type="pres">
      <dgm:prSet presAssocID="{A67ECCCE-30F1-493D-8C65-B62E0E17EFE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BF2BF-D50E-464C-BF12-54D808EB537B}" type="pres">
      <dgm:prSet presAssocID="{A67ECCCE-30F1-493D-8C65-B62E0E17EFEE}" presName="accent_2" presStyleCnt="0"/>
      <dgm:spPr/>
    </dgm:pt>
    <dgm:pt modelId="{3F3EA659-3EB5-48BC-8F3B-402EEDBDE83F}" type="pres">
      <dgm:prSet presAssocID="{A67ECCCE-30F1-493D-8C65-B62E0E17EFEE}" presName="accentRepeatNode" presStyleLbl="solidFgAcc1" presStyleIdx="1" presStyleCnt="3"/>
      <dgm:spPr/>
    </dgm:pt>
    <dgm:pt modelId="{492B610D-51DB-4BF7-9D55-0BF9392765FF}" type="pres">
      <dgm:prSet presAssocID="{2A93074F-C425-4AED-8D6F-739A2A5355B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5DDA2-006D-4498-9A12-7DF79F517167}" type="pres">
      <dgm:prSet presAssocID="{2A93074F-C425-4AED-8D6F-739A2A5355BB}" presName="accent_3" presStyleCnt="0"/>
      <dgm:spPr/>
    </dgm:pt>
    <dgm:pt modelId="{19AEA162-914E-465E-BE3A-B54160F4F776}" type="pres">
      <dgm:prSet presAssocID="{2A93074F-C425-4AED-8D6F-739A2A5355BB}" presName="accentRepeatNode" presStyleLbl="solidFgAcc1" presStyleIdx="2" presStyleCnt="3"/>
      <dgm:spPr/>
    </dgm:pt>
  </dgm:ptLst>
  <dgm:cxnLst>
    <dgm:cxn modelId="{B503FA02-7B86-4EFC-9DB8-3CD07CA1EB2B}" type="presOf" srcId="{12869409-6A96-43E7-B769-E1ED862A2EA9}" destId="{6273FE23-B932-4A78-A72E-6FDC7F1FEA6F}" srcOrd="0" destOrd="0" presId="urn:microsoft.com/office/officeart/2008/layout/VerticalCurvedList"/>
    <dgm:cxn modelId="{B1A5EC19-558C-45AC-975A-CFE5A68E53E4}" type="presOf" srcId="{A67ECCCE-30F1-493D-8C65-B62E0E17EFEE}" destId="{EC208936-DF8F-4647-9161-BEA5DD6DE6E3}" srcOrd="0" destOrd="0" presId="urn:microsoft.com/office/officeart/2008/layout/VerticalCurvedList"/>
    <dgm:cxn modelId="{34481C65-D4B1-49AB-8819-30E77BCC5EE9}" type="presOf" srcId="{2A93074F-C425-4AED-8D6F-739A2A5355BB}" destId="{492B610D-51DB-4BF7-9D55-0BF9392765FF}" srcOrd="0" destOrd="0" presId="urn:microsoft.com/office/officeart/2008/layout/VerticalCurvedList"/>
    <dgm:cxn modelId="{66A746FA-53E8-47E8-8A23-E874205D610A}" srcId="{DD251FB8-A7CC-4EEF-AF91-99888E5F4AFA}" destId="{12869409-6A96-43E7-B769-E1ED862A2EA9}" srcOrd="0" destOrd="0" parTransId="{EDBE111D-CD36-47E9-9D73-D046716014F7}" sibTransId="{833C34DB-1750-43BF-9841-30E9367CDF98}"/>
    <dgm:cxn modelId="{47CD7B82-2C03-4151-A8F2-5E565AC4DE8F}" srcId="{DD251FB8-A7CC-4EEF-AF91-99888E5F4AFA}" destId="{2A93074F-C425-4AED-8D6F-739A2A5355BB}" srcOrd="2" destOrd="0" parTransId="{6EEC1028-1DC3-410C-AE9C-CF99594F5B1F}" sibTransId="{A132602B-3863-46AF-8B40-CCABB10DE147}"/>
    <dgm:cxn modelId="{BA4DB2AA-24E6-4584-ABA8-17AB21980CC1}" type="presOf" srcId="{DD251FB8-A7CC-4EEF-AF91-99888E5F4AFA}" destId="{D396D725-C9C8-476B-A103-E0E5F6CDB493}" srcOrd="0" destOrd="0" presId="urn:microsoft.com/office/officeart/2008/layout/VerticalCurvedList"/>
    <dgm:cxn modelId="{18C8A86B-A64B-4E9A-B977-BA160796F725}" srcId="{DD251FB8-A7CC-4EEF-AF91-99888E5F4AFA}" destId="{A67ECCCE-30F1-493D-8C65-B62E0E17EFEE}" srcOrd="1" destOrd="0" parTransId="{4C21BB62-0053-4FE2-B93D-E139BF95D0AF}" sibTransId="{1E822921-34B2-48E7-AB92-326E454F6D82}"/>
    <dgm:cxn modelId="{DE261B80-5DAA-41C0-B72F-5DAEC67856BC}" type="presOf" srcId="{833C34DB-1750-43BF-9841-30E9367CDF98}" destId="{171D8F9A-925E-4B3E-9F5A-9AEC999B1BE1}" srcOrd="0" destOrd="0" presId="urn:microsoft.com/office/officeart/2008/layout/VerticalCurvedList"/>
    <dgm:cxn modelId="{5290D705-932F-40B6-9BFF-10892D306DE5}" type="presParOf" srcId="{D396D725-C9C8-476B-A103-E0E5F6CDB493}" destId="{EBC67836-0609-4E1B-A4D7-B8A746F918A9}" srcOrd="0" destOrd="0" presId="urn:microsoft.com/office/officeart/2008/layout/VerticalCurvedList"/>
    <dgm:cxn modelId="{6516E213-FDCF-4512-A50A-BAF3BA7B769F}" type="presParOf" srcId="{EBC67836-0609-4E1B-A4D7-B8A746F918A9}" destId="{9BD920EC-4C8F-4D56-817F-04A5961DDA93}" srcOrd="0" destOrd="0" presId="urn:microsoft.com/office/officeart/2008/layout/VerticalCurvedList"/>
    <dgm:cxn modelId="{833646D4-E5FB-4D8D-BDBD-D4C4CA9FF243}" type="presParOf" srcId="{9BD920EC-4C8F-4D56-817F-04A5961DDA93}" destId="{E101F831-428D-4959-AFB1-95ABC16F38EF}" srcOrd="0" destOrd="0" presId="urn:microsoft.com/office/officeart/2008/layout/VerticalCurvedList"/>
    <dgm:cxn modelId="{252392FB-DD6B-452E-A187-2591E2E5CE02}" type="presParOf" srcId="{9BD920EC-4C8F-4D56-817F-04A5961DDA93}" destId="{171D8F9A-925E-4B3E-9F5A-9AEC999B1BE1}" srcOrd="1" destOrd="0" presId="urn:microsoft.com/office/officeart/2008/layout/VerticalCurvedList"/>
    <dgm:cxn modelId="{333C2301-13C2-4567-B7C8-AC169FC9A233}" type="presParOf" srcId="{9BD920EC-4C8F-4D56-817F-04A5961DDA93}" destId="{A8D5E6FF-2AF4-4A2A-8F2B-96DF43BEAE45}" srcOrd="2" destOrd="0" presId="urn:microsoft.com/office/officeart/2008/layout/VerticalCurvedList"/>
    <dgm:cxn modelId="{2AA706E2-AC35-401C-A4FC-1162F15077A7}" type="presParOf" srcId="{9BD920EC-4C8F-4D56-817F-04A5961DDA93}" destId="{F38E2501-EA70-4CDD-BAA4-AA0E9A25B8BE}" srcOrd="3" destOrd="0" presId="urn:microsoft.com/office/officeart/2008/layout/VerticalCurvedList"/>
    <dgm:cxn modelId="{3E532169-AF3F-47E5-B987-9A5CADC4E6D1}" type="presParOf" srcId="{EBC67836-0609-4E1B-A4D7-B8A746F918A9}" destId="{6273FE23-B932-4A78-A72E-6FDC7F1FEA6F}" srcOrd="1" destOrd="0" presId="urn:microsoft.com/office/officeart/2008/layout/VerticalCurvedList"/>
    <dgm:cxn modelId="{E1B43771-68CF-4540-97BF-CA30F3D287EE}" type="presParOf" srcId="{EBC67836-0609-4E1B-A4D7-B8A746F918A9}" destId="{5B53CF79-E98B-4AD7-B7E5-B023A90412A5}" srcOrd="2" destOrd="0" presId="urn:microsoft.com/office/officeart/2008/layout/VerticalCurvedList"/>
    <dgm:cxn modelId="{2214DA5C-B4F3-462F-B49F-BDF18E55B63A}" type="presParOf" srcId="{5B53CF79-E98B-4AD7-B7E5-B023A90412A5}" destId="{21EC01CC-C6B5-4367-9F75-99E761AF5B47}" srcOrd="0" destOrd="0" presId="urn:microsoft.com/office/officeart/2008/layout/VerticalCurvedList"/>
    <dgm:cxn modelId="{194A32A3-29CD-4472-8315-A6A68DBBA366}" type="presParOf" srcId="{EBC67836-0609-4E1B-A4D7-B8A746F918A9}" destId="{EC208936-DF8F-4647-9161-BEA5DD6DE6E3}" srcOrd="3" destOrd="0" presId="urn:microsoft.com/office/officeart/2008/layout/VerticalCurvedList"/>
    <dgm:cxn modelId="{70063EFE-C8C9-4C05-A2FC-A127524B38DA}" type="presParOf" srcId="{EBC67836-0609-4E1B-A4D7-B8A746F918A9}" destId="{1C1BF2BF-D50E-464C-BF12-54D808EB537B}" srcOrd="4" destOrd="0" presId="urn:microsoft.com/office/officeart/2008/layout/VerticalCurvedList"/>
    <dgm:cxn modelId="{5635A78A-A27A-4E4C-9899-6D76AF61C8E0}" type="presParOf" srcId="{1C1BF2BF-D50E-464C-BF12-54D808EB537B}" destId="{3F3EA659-3EB5-48BC-8F3B-402EEDBDE83F}" srcOrd="0" destOrd="0" presId="urn:microsoft.com/office/officeart/2008/layout/VerticalCurvedList"/>
    <dgm:cxn modelId="{E28ECBE4-6BBB-45A5-8DC9-5F4200A72192}" type="presParOf" srcId="{EBC67836-0609-4E1B-A4D7-B8A746F918A9}" destId="{492B610D-51DB-4BF7-9D55-0BF9392765FF}" srcOrd="5" destOrd="0" presId="urn:microsoft.com/office/officeart/2008/layout/VerticalCurvedList"/>
    <dgm:cxn modelId="{DF910174-D38C-4F5C-ACB7-972629F3D96D}" type="presParOf" srcId="{EBC67836-0609-4E1B-A4D7-B8A746F918A9}" destId="{0DD5DDA2-006D-4498-9A12-7DF79F517167}" srcOrd="6" destOrd="0" presId="urn:microsoft.com/office/officeart/2008/layout/VerticalCurvedList"/>
    <dgm:cxn modelId="{5FC55F14-F4B8-4F51-AB64-C90CEDCC9CDF}" type="presParOf" srcId="{0DD5DDA2-006D-4498-9A12-7DF79F517167}" destId="{19AEA162-914E-465E-BE3A-B54160F4F7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EEB3CB-A80F-4D50-AC5A-14DDCDFC45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63CA797-4745-45BB-BEAB-ADE14AD5AD3F}">
      <dgm:prSet/>
      <dgm:spPr/>
      <dgm:t>
        <a:bodyPr/>
        <a:lstStyle/>
        <a:p>
          <a:pPr rtl="0"/>
          <a:r>
            <a:rPr lang="ru-RU" i="1" baseline="0" smtClean="0"/>
            <a:t>как отдельный потребитель принимает решение о покупке тех или иных товаров и услуг, имея в своем распоряжении ограниченное количество денег;</a:t>
          </a:r>
          <a:endParaRPr lang="ru-RU"/>
        </a:p>
      </dgm:t>
    </dgm:pt>
    <dgm:pt modelId="{F2C7DB20-ACBC-4A5F-96F9-C6DD30A72DF9}" type="parTrans" cxnId="{94EC0D5D-95FC-44DB-8EFE-DB52E43A0AF1}">
      <dgm:prSet/>
      <dgm:spPr/>
      <dgm:t>
        <a:bodyPr/>
        <a:lstStyle/>
        <a:p>
          <a:endParaRPr lang="ru-RU"/>
        </a:p>
      </dgm:t>
    </dgm:pt>
    <dgm:pt modelId="{9BE44336-4103-436F-BE7A-BD2FD9824000}" type="sibTrans" cxnId="{94EC0D5D-95FC-44DB-8EFE-DB52E43A0AF1}">
      <dgm:prSet/>
      <dgm:spPr/>
      <dgm:t>
        <a:bodyPr/>
        <a:lstStyle/>
        <a:p>
          <a:endParaRPr lang="ru-RU"/>
        </a:p>
      </dgm:t>
    </dgm:pt>
    <dgm:pt modelId="{4DF010C7-98D4-458C-B122-9A4490CA9F32}">
      <dgm:prSet/>
      <dgm:spPr/>
      <dgm:t>
        <a:bodyPr/>
        <a:lstStyle/>
        <a:p>
          <a:pPr rtl="0"/>
          <a:r>
            <a:rPr lang="ru-RU" i="1" baseline="0" smtClean="0"/>
            <a:t>каким образом отдельная фирма принимает хозяйственные решения (о количестве используемых факторов производства или объеме выпускаемой продукции);</a:t>
          </a:r>
          <a:endParaRPr lang="ru-RU"/>
        </a:p>
      </dgm:t>
    </dgm:pt>
    <dgm:pt modelId="{3957A987-91FC-408C-96ED-A6BA92B01B2A}" type="parTrans" cxnId="{8EB8D26C-BB82-4799-8003-408989EF89D0}">
      <dgm:prSet/>
      <dgm:spPr/>
      <dgm:t>
        <a:bodyPr/>
        <a:lstStyle/>
        <a:p>
          <a:endParaRPr lang="ru-RU"/>
        </a:p>
      </dgm:t>
    </dgm:pt>
    <dgm:pt modelId="{7DA01192-5186-446A-B8C0-95838AA932E5}" type="sibTrans" cxnId="{8EB8D26C-BB82-4799-8003-408989EF89D0}">
      <dgm:prSet/>
      <dgm:spPr/>
      <dgm:t>
        <a:bodyPr/>
        <a:lstStyle/>
        <a:p>
          <a:endParaRPr lang="ru-RU"/>
        </a:p>
      </dgm:t>
    </dgm:pt>
    <dgm:pt modelId="{FA634981-5D74-479A-B40B-9FBCBEAA8C7D}">
      <dgm:prSet/>
      <dgm:spPr/>
      <dgm:t>
        <a:bodyPr/>
        <a:lstStyle/>
        <a:p>
          <a:pPr rtl="0"/>
          <a:r>
            <a:rPr lang="ru-RU" i="1" baseline="0" smtClean="0"/>
            <a:t>что лежит в основе формирования цен и объемов продажи на отдельных отраслевых рынках;</a:t>
          </a:r>
          <a:endParaRPr lang="ru-RU"/>
        </a:p>
      </dgm:t>
    </dgm:pt>
    <dgm:pt modelId="{34F1A5AF-3DAC-4F46-A824-A12CFFE5B120}" type="parTrans" cxnId="{CA1401E0-6241-4189-B6AE-D3FCCD27994E}">
      <dgm:prSet/>
      <dgm:spPr/>
      <dgm:t>
        <a:bodyPr/>
        <a:lstStyle/>
        <a:p>
          <a:endParaRPr lang="ru-RU"/>
        </a:p>
      </dgm:t>
    </dgm:pt>
    <dgm:pt modelId="{7667F20D-70E9-4F9E-8950-0085AD92E45A}" type="sibTrans" cxnId="{CA1401E0-6241-4189-B6AE-D3FCCD27994E}">
      <dgm:prSet/>
      <dgm:spPr/>
      <dgm:t>
        <a:bodyPr/>
        <a:lstStyle/>
        <a:p>
          <a:endParaRPr lang="ru-RU"/>
        </a:p>
      </dgm:t>
    </dgm:pt>
    <dgm:pt modelId="{4B0D9CA7-12BC-4905-9799-2A29CD7D5189}">
      <dgm:prSet/>
      <dgm:spPr/>
      <dgm:t>
        <a:bodyPr/>
        <a:lstStyle/>
        <a:p>
          <a:pPr rtl="0"/>
          <a:r>
            <a:rPr lang="ru-RU" i="1" baseline="0" smtClean="0"/>
            <a:t>каким образом функционируют рынки факторов производства: рынок труда, рынок земли и рынок капитала.</a:t>
          </a:r>
          <a:endParaRPr lang="ru-RU"/>
        </a:p>
      </dgm:t>
    </dgm:pt>
    <dgm:pt modelId="{76277A74-72BA-4E47-9385-D003BE0D72FF}" type="parTrans" cxnId="{CCFE12D0-02A7-4D4F-9FC7-A169F36A4585}">
      <dgm:prSet/>
      <dgm:spPr/>
      <dgm:t>
        <a:bodyPr/>
        <a:lstStyle/>
        <a:p>
          <a:endParaRPr lang="ru-RU"/>
        </a:p>
      </dgm:t>
    </dgm:pt>
    <dgm:pt modelId="{D7EEAF10-BB08-4485-B831-76522300F2E7}" type="sibTrans" cxnId="{CCFE12D0-02A7-4D4F-9FC7-A169F36A4585}">
      <dgm:prSet/>
      <dgm:spPr/>
      <dgm:t>
        <a:bodyPr/>
        <a:lstStyle/>
        <a:p>
          <a:endParaRPr lang="ru-RU"/>
        </a:p>
      </dgm:t>
    </dgm:pt>
    <dgm:pt modelId="{73AF6EAB-C86A-4A95-85D7-2D8E8EE27814}" type="pres">
      <dgm:prSet presAssocID="{CAEEB3CB-A80F-4D50-AC5A-14DDCDFC45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91889-B211-4425-B29C-343DD2F97F78}" type="pres">
      <dgm:prSet presAssocID="{B63CA797-4745-45BB-BEAB-ADE14AD5AD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F4596-5D8D-458B-9064-9A3E71F44ED3}" type="pres">
      <dgm:prSet presAssocID="{9BE44336-4103-436F-BE7A-BD2FD9824000}" presName="spacer" presStyleCnt="0"/>
      <dgm:spPr/>
    </dgm:pt>
    <dgm:pt modelId="{D256E1DF-62A7-4839-8C1C-C0120EBC66CE}" type="pres">
      <dgm:prSet presAssocID="{4DF010C7-98D4-458C-B122-9A4490CA9F3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B30F5-47A3-4759-BDA0-78C4458F04F5}" type="pres">
      <dgm:prSet presAssocID="{7DA01192-5186-446A-B8C0-95838AA932E5}" presName="spacer" presStyleCnt="0"/>
      <dgm:spPr/>
    </dgm:pt>
    <dgm:pt modelId="{9B521B3D-74B6-4417-9ABD-0E48AB7CE08F}" type="pres">
      <dgm:prSet presAssocID="{FA634981-5D74-479A-B40B-9FBCBEAA8C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53FCD-6B81-4D91-9592-2B14CE534555}" type="pres">
      <dgm:prSet presAssocID="{7667F20D-70E9-4F9E-8950-0085AD92E45A}" presName="spacer" presStyleCnt="0"/>
      <dgm:spPr/>
    </dgm:pt>
    <dgm:pt modelId="{8F6D5363-B470-4774-9667-ECB81087DDDB}" type="pres">
      <dgm:prSet presAssocID="{4B0D9CA7-12BC-4905-9799-2A29CD7D518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E52C8-56AC-40F6-834D-EBC1D8412B6B}" type="presOf" srcId="{4B0D9CA7-12BC-4905-9799-2A29CD7D5189}" destId="{8F6D5363-B470-4774-9667-ECB81087DDDB}" srcOrd="0" destOrd="0" presId="urn:microsoft.com/office/officeart/2005/8/layout/vList2"/>
    <dgm:cxn modelId="{89FF8130-AEB8-40E9-B2C2-399B983FF678}" type="presOf" srcId="{4DF010C7-98D4-458C-B122-9A4490CA9F32}" destId="{D256E1DF-62A7-4839-8C1C-C0120EBC66CE}" srcOrd="0" destOrd="0" presId="urn:microsoft.com/office/officeart/2005/8/layout/vList2"/>
    <dgm:cxn modelId="{8EB8D26C-BB82-4799-8003-408989EF89D0}" srcId="{CAEEB3CB-A80F-4D50-AC5A-14DDCDFC4525}" destId="{4DF010C7-98D4-458C-B122-9A4490CA9F32}" srcOrd="1" destOrd="0" parTransId="{3957A987-91FC-408C-96ED-A6BA92B01B2A}" sibTransId="{7DA01192-5186-446A-B8C0-95838AA932E5}"/>
    <dgm:cxn modelId="{04DACAE4-EA56-4353-BA8C-A985B7B12A47}" type="presOf" srcId="{FA634981-5D74-479A-B40B-9FBCBEAA8C7D}" destId="{9B521B3D-74B6-4417-9ABD-0E48AB7CE08F}" srcOrd="0" destOrd="0" presId="urn:microsoft.com/office/officeart/2005/8/layout/vList2"/>
    <dgm:cxn modelId="{CA1401E0-6241-4189-B6AE-D3FCCD27994E}" srcId="{CAEEB3CB-A80F-4D50-AC5A-14DDCDFC4525}" destId="{FA634981-5D74-479A-B40B-9FBCBEAA8C7D}" srcOrd="2" destOrd="0" parTransId="{34F1A5AF-3DAC-4F46-A824-A12CFFE5B120}" sibTransId="{7667F20D-70E9-4F9E-8950-0085AD92E45A}"/>
    <dgm:cxn modelId="{352122A7-F888-4016-ABF9-FA9E90DD548E}" type="presOf" srcId="{B63CA797-4745-45BB-BEAB-ADE14AD5AD3F}" destId="{7D991889-B211-4425-B29C-343DD2F97F78}" srcOrd="0" destOrd="0" presId="urn:microsoft.com/office/officeart/2005/8/layout/vList2"/>
    <dgm:cxn modelId="{CCFE12D0-02A7-4D4F-9FC7-A169F36A4585}" srcId="{CAEEB3CB-A80F-4D50-AC5A-14DDCDFC4525}" destId="{4B0D9CA7-12BC-4905-9799-2A29CD7D5189}" srcOrd="3" destOrd="0" parTransId="{76277A74-72BA-4E47-9385-D003BE0D72FF}" sibTransId="{D7EEAF10-BB08-4485-B831-76522300F2E7}"/>
    <dgm:cxn modelId="{4F06396F-7F15-4D2F-ABDE-E237970A99F4}" type="presOf" srcId="{CAEEB3CB-A80F-4D50-AC5A-14DDCDFC4525}" destId="{73AF6EAB-C86A-4A95-85D7-2D8E8EE27814}" srcOrd="0" destOrd="0" presId="urn:microsoft.com/office/officeart/2005/8/layout/vList2"/>
    <dgm:cxn modelId="{94EC0D5D-95FC-44DB-8EFE-DB52E43A0AF1}" srcId="{CAEEB3CB-A80F-4D50-AC5A-14DDCDFC4525}" destId="{B63CA797-4745-45BB-BEAB-ADE14AD5AD3F}" srcOrd="0" destOrd="0" parTransId="{F2C7DB20-ACBC-4A5F-96F9-C6DD30A72DF9}" sibTransId="{9BE44336-4103-436F-BE7A-BD2FD9824000}"/>
    <dgm:cxn modelId="{E8F877C9-8BC8-4E45-861E-C31893E79863}" type="presParOf" srcId="{73AF6EAB-C86A-4A95-85D7-2D8E8EE27814}" destId="{7D991889-B211-4425-B29C-343DD2F97F78}" srcOrd="0" destOrd="0" presId="urn:microsoft.com/office/officeart/2005/8/layout/vList2"/>
    <dgm:cxn modelId="{BC17BADD-1FC1-40B2-9996-89777B473A2F}" type="presParOf" srcId="{73AF6EAB-C86A-4A95-85D7-2D8E8EE27814}" destId="{0E8F4596-5D8D-458B-9064-9A3E71F44ED3}" srcOrd="1" destOrd="0" presId="urn:microsoft.com/office/officeart/2005/8/layout/vList2"/>
    <dgm:cxn modelId="{E79BE815-70D1-488C-A47A-2CD2C07FC587}" type="presParOf" srcId="{73AF6EAB-C86A-4A95-85D7-2D8E8EE27814}" destId="{D256E1DF-62A7-4839-8C1C-C0120EBC66CE}" srcOrd="2" destOrd="0" presId="urn:microsoft.com/office/officeart/2005/8/layout/vList2"/>
    <dgm:cxn modelId="{EFF2F543-2353-464D-9101-9FBF62D1E282}" type="presParOf" srcId="{73AF6EAB-C86A-4A95-85D7-2D8E8EE27814}" destId="{D0FB30F5-47A3-4759-BDA0-78C4458F04F5}" srcOrd="3" destOrd="0" presId="urn:microsoft.com/office/officeart/2005/8/layout/vList2"/>
    <dgm:cxn modelId="{201F0A6A-D513-490C-8B74-7DB09B8948E5}" type="presParOf" srcId="{73AF6EAB-C86A-4A95-85D7-2D8E8EE27814}" destId="{9B521B3D-74B6-4417-9ABD-0E48AB7CE08F}" srcOrd="4" destOrd="0" presId="urn:microsoft.com/office/officeart/2005/8/layout/vList2"/>
    <dgm:cxn modelId="{9193B001-9A7F-4702-ABC7-93270D0E1D22}" type="presParOf" srcId="{73AF6EAB-C86A-4A95-85D7-2D8E8EE27814}" destId="{E0353FCD-6B81-4D91-9592-2B14CE534555}" srcOrd="5" destOrd="0" presId="urn:microsoft.com/office/officeart/2005/8/layout/vList2"/>
    <dgm:cxn modelId="{F9539D01-733C-46D0-BE65-779BE2721265}" type="presParOf" srcId="{73AF6EAB-C86A-4A95-85D7-2D8E8EE27814}" destId="{8F6D5363-B470-4774-9667-ECB81087DDD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0510B9-F59A-4F47-BCAE-634B72BECD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1097A6A-B9D8-41F7-B019-CD8C9285903E}">
      <dgm:prSet/>
      <dgm:spPr/>
      <dgm:t>
        <a:bodyPr/>
        <a:lstStyle/>
        <a:p>
          <a:pPr rtl="0"/>
          <a:r>
            <a:rPr lang="ru-RU" i="1" baseline="0" dirty="0" smtClean="0"/>
            <a:t>Основные проблемы, которые изучает макроэкономика – это проблемы экономического роста, безработицы, инфляции, анализ экономической политики и т.д.</a:t>
          </a:r>
          <a:endParaRPr lang="ru-RU" dirty="0"/>
        </a:p>
      </dgm:t>
    </dgm:pt>
    <dgm:pt modelId="{C44B08FB-E654-46BE-9F5E-6092ED0A845A}" type="parTrans" cxnId="{2E8ED2FD-B33F-4DE8-AB28-E9CB9A61E3E6}">
      <dgm:prSet/>
      <dgm:spPr/>
      <dgm:t>
        <a:bodyPr/>
        <a:lstStyle/>
        <a:p>
          <a:endParaRPr lang="ru-RU"/>
        </a:p>
      </dgm:t>
    </dgm:pt>
    <dgm:pt modelId="{3199CE46-A4E2-45B1-A6C8-530F3C8524BC}" type="sibTrans" cxnId="{2E8ED2FD-B33F-4DE8-AB28-E9CB9A61E3E6}">
      <dgm:prSet/>
      <dgm:spPr/>
      <dgm:t>
        <a:bodyPr/>
        <a:lstStyle/>
        <a:p>
          <a:endParaRPr lang="ru-RU"/>
        </a:p>
      </dgm:t>
    </dgm:pt>
    <dgm:pt modelId="{05DAC412-762C-4F79-9AAF-7D2F28118C81}" type="pres">
      <dgm:prSet presAssocID="{A70510B9-F59A-4F47-BCAE-634B72BECD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7AB98A-C3CA-4C4B-93F0-7DACA79A2C47}" type="pres">
      <dgm:prSet presAssocID="{91097A6A-B9D8-41F7-B019-CD8C9285903E}" presName="parentText" presStyleLbl="node1" presStyleIdx="0" presStyleCnt="1" custLinFactNeighborX="1961" custLinFactNeighborY="-37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8ED2FD-B33F-4DE8-AB28-E9CB9A61E3E6}" srcId="{A70510B9-F59A-4F47-BCAE-634B72BECDD5}" destId="{91097A6A-B9D8-41F7-B019-CD8C9285903E}" srcOrd="0" destOrd="0" parTransId="{C44B08FB-E654-46BE-9F5E-6092ED0A845A}" sibTransId="{3199CE46-A4E2-45B1-A6C8-530F3C8524BC}"/>
    <dgm:cxn modelId="{D6837B1D-8AE8-4582-A0E0-C5D79EE33D52}" type="presOf" srcId="{91097A6A-B9D8-41F7-B019-CD8C9285903E}" destId="{9B7AB98A-C3CA-4C4B-93F0-7DACA79A2C47}" srcOrd="0" destOrd="0" presId="urn:microsoft.com/office/officeart/2005/8/layout/vList2"/>
    <dgm:cxn modelId="{C7D035FE-CC64-43AD-8988-F7B057E5AB05}" type="presOf" srcId="{A70510B9-F59A-4F47-BCAE-634B72BECDD5}" destId="{05DAC412-762C-4F79-9AAF-7D2F28118C81}" srcOrd="0" destOrd="0" presId="urn:microsoft.com/office/officeart/2005/8/layout/vList2"/>
    <dgm:cxn modelId="{A434D17F-2DA9-48E2-B8EB-6DD17B824BCA}" type="presParOf" srcId="{05DAC412-762C-4F79-9AAF-7D2F28118C81}" destId="{9B7AB98A-C3CA-4C4B-93F0-7DACA79A2C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22909D0-0DAC-47B8-AA3A-2A684442C9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CE179FE-00CD-4B5C-89E7-F0FA7E59E6C2}">
      <dgm:prSet/>
      <dgm:spPr/>
      <dgm:t>
        <a:bodyPr/>
        <a:lstStyle/>
        <a:p>
          <a:pPr rtl="0"/>
          <a:r>
            <a:rPr lang="ru-RU" baseline="0" smtClean="0"/>
            <a:t>Определите, какое из следующих утверждений относится к микроэкономике, а какое к макроэкономике: </a:t>
          </a:r>
          <a:endParaRPr lang="ru-RU"/>
        </a:p>
      </dgm:t>
    </dgm:pt>
    <dgm:pt modelId="{BCA58DFC-2CC1-4829-868A-9D9B6EAFA60D}" type="parTrans" cxnId="{1699A3E4-8B72-4451-AD31-00D3ED4CC364}">
      <dgm:prSet/>
      <dgm:spPr/>
      <dgm:t>
        <a:bodyPr/>
        <a:lstStyle/>
        <a:p>
          <a:endParaRPr lang="ru-RU"/>
        </a:p>
      </dgm:t>
    </dgm:pt>
    <dgm:pt modelId="{57BC6AA5-3BDB-4696-AD84-AD689F04A9E8}" type="sibTrans" cxnId="{1699A3E4-8B72-4451-AD31-00D3ED4CC364}">
      <dgm:prSet/>
      <dgm:spPr/>
      <dgm:t>
        <a:bodyPr/>
        <a:lstStyle/>
        <a:p>
          <a:endParaRPr lang="ru-RU"/>
        </a:p>
      </dgm:t>
    </dgm:pt>
    <dgm:pt modelId="{7057D49D-5CDB-4482-9E4B-3B5F40D31775}" type="pres">
      <dgm:prSet presAssocID="{B22909D0-0DAC-47B8-AA3A-2A684442C9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5383F9-AFFD-4FF4-AC3A-2464D92A1B19}" type="pres">
      <dgm:prSet presAssocID="{8CE179FE-00CD-4B5C-89E7-F0FA7E59E6C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AA65A1-02D4-4241-8CBB-BCD3A76B3B6A}" type="presOf" srcId="{8CE179FE-00CD-4B5C-89E7-F0FA7E59E6C2}" destId="{F15383F9-AFFD-4FF4-AC3A-2464D92A1B19}" srcOrd="0" destOrd="0" presId="urn:microsoft.com/office/officeart/2005/8/layout/vList2"/>
    <dgm:cxn modelId="{9346E61C-F5C5-41BB-B791-A3A8EB2337D4}" type="presOf" srcId="{B22909D0-0DAC-47B8-AA3A-2A684442C9BF}" destId="{7057D49D-5CDB-4482-9E4B-3B5F40D31775}" srcOrd="0" destOrd="0" presId="urn:microsoft.com/office/officeart/2005/8/layout/vList2"/>
    <dgm:cxn modelId="{1699A3E4-8B72-4451-AD31-00D3ED4CC364}" srcId="{B22909D0-0DAC-47B8-AA3A-2A684442C9BF}" destId="{8CE179FE-00CD-4B5C-89E7-F0FA7E59E6C2}" srcOrd="0" destOrd="0" parTransId="{BCA58DFC-2CC1-4829-868A-9D9B6EAFA60D}" sibTransId="{57BC6AA5-3BDB-4696-AD84-AD689F04A9E8}"/>
    <dgm:cxn modelId="{819A9A57-1EC0-45A1-9DFC-55C606F47B5C}" type="presParOf" srcId="{7057D49D-5CDB-4482-9E4B-3B5F40D31775}" destId="{F15383F9-AFFD-4FF4-AC3A-2464D92A1B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0E4D5-15F4-40DF-8150-2507E0970E26}">
      <dsp:nvSpPr>
        <dsp:cNvPr id="0" name=""/>
        <dsp:cNvSpPr/>
      </dsp:nvSpPr>
      <dsp:spPr>
        <a:xfrm>
          <a:off x="0" y="1763"/>
          <a:ext cx="7772400" cy="57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smtClean="0"/>
            <a:t>Что такое экономика?</a:t>
          </a:r>
          <a:endParaRPr lang="ru-RU" sz="2000" kern="1200"/>
        </a:p>
      </dsp:txBody>
      <dsp:txXfrm>
        <a:off x="28066" y="29829"/>
        <a:ext cx="7716268" cy="518796"/>
      </dsp:txXfrm>
    </dsp:sp>
    <dsp:sp modelId="{71E888B7-F705-4884-B37A-B9FC92D7B8CB}">
      <dsp:nvSpPr>
        <dsp:cNvPr id="0" name=""/>
        <dsp:cNvSpPr/>
      </dsp:nvSpPr>
      <dsp:spPr>
        <a:xfrm>
          <a:off x="0" y="587112"/>
          <a:ext cx="7772400" cy="57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smtClean="0"/>
            <a:t>История возникновения экономической науки</a:t>
          </a:r>
          <a:endParaRPr lang="ru-RU" sz="2000" kern="1200"/>
        </a:p>
      </dsp:txBody>
      <dsp:txXfrm>
        <a:off x="28066" y="615178"/>
        <a:ext cx="7716268" cy="518796"/>
      </dsp:txXfrm>
    </dsp:sp>
    <dsp:sp modelId="{BCC1FB1B-611E-4980-B828-BDF64A140373}">
      <dsp:nvSpPr>
        <dsp:cNvPr id="0" name=""/>
        <dsp:cNvSpPr/>
      </dsp:nvSpPr>
      <dsp:spPr>
        <a:xfrm>
          <a:off x="0" y="1172461"/>
          <a:ext cx="7772400" cy="57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Функции экономической теории и ее место в системе экономических наук</a:t>
          </a:r>
          <a:endParaRPr lang="ru-RU" sz="2000" kern="1200" dirty="0"/>
        </a:p>
      </dsp:txBody>
      <dsp:txXfrm>
        <a:off x="28066" y="1200527"/>
        <a:ext cx="7716268" cy="518796"/>
      </dsp:txXfrm>
    </dsp:sp>
    <dsp:sp modelId="{056DE066-7143-4330-87C1-846A0DA61E34}">
      <dsp:nvSpPr>
        <dsp:cNvPr id="0" name=""/>
        <dsp:cNvSpPr/>
      </dsp:nvSpPr>
      <dsp:spPr>
        <a:xfrm>
          <a:off x="0" y="1757810"/>
          <a:ext cx="7772400" cy="57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smtClean="0"/>
            <a:t>Предмет экономической теории</a:t>
          </a:r>
          <a:endParaRPr lang="ru-RU" sz="2000" kern="1200"/>
        </a:p>
      </dsp:txBody>
      <dsp:txXfrm>
        <a:off x="28066" y="1785876"/>
        <a:ext cx="7716268" cy="518796"/>
      </dsp:txXfrm>
    </dsp:sp>
    <dsp:sp modelId="{ADAE9703-1224-442A-B955-5EF5C6117165}">
      <dsp:nvSpPr>
        <dsp:cNvPr id="0" name=""/>
        <dsp:cNvSpPr/>
      </dsp:nvSpPr>
      <dsp:spPr>
        <a:xfrm>
          <a:off x="0" y="2343158"/>
          <a:ext cx="7772400" cy="57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smtClean="0"/>
            <a:t>Участники экономического процесса</a:t>
          </a:r>
          <a:endParaRPr lang="ru-RU" sz="2000" kern="1200"/>
        </a:p>
      </dsp:txBody>
      <dsp:txXfrm>
        <a:off x="28066" y="2371224"/>
        <a:ext cx="7716268" cy="518796"/>
      </dsp:txXfrm>
    </dsp:sp>
    <dsp:sp modelId="{F57D3B19-1F16-4FC4-8EAD-F04E2DE37123}">
      <dsp:nvSpPr>
        <dsp:cNvPr id="0" name=""/>
        <dsp:cNvSpPr/>
      </dsp:nvSpPr>
      <dsp:spPr>
        <a:xfrm>
          <a:off x="0" y="2928507"/>
          <a:ext cx="7772400" cy="574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smtClean="0"/>
            <a:t>Факторы производства</a:t>
          </a:r>
          <a:endParaRPr lang="ru-RU" sz="2000" kern="1200"/>
        </a:p>
      </dsp:txBody>
      <dsp:txXfrm>
        <a:off x="28066" y="2956573"/>
        <a:ext cx="7716268" cy="5187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3381E-6D23-44AA-86DC-E1D3D7488676}">
      <dsp:nvSpPr>
        <dsp:cNvPr id="0" name=""/>
        <dsp:cNvSpPr/>
      </dsp:nvSpPr>
      <dsp:spPr>
        <a:xfrm>
          <a:off x="0" y="32728"/>
          <a:ext cx="7848600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уровень безработицы в России в 199</a:t>
          </a:r>
          <a:r>
            <a:rPr lang="en-US" sz="1500" kern="1200" baseline="0" smtClean="0"/>
            <a:t>8</a:t>
          </a:r>
          <a:r>
            <a:rPr lang="ru-RU" sz="1500" kern="1200" baseline="0" smtClean="0"/>
            <a:t> году составил </a:t>
          </a:r>
          <a:r>
            <a:rPr lang="en-US" sz="1500" kern="1200" baseline="0" smtClean="0"/>
            <a:t>11</a:t>
          </a:r>
          <a:r>
            <a:rPr lang="ru-RU" sz="1500" kern="1200" baseline="0" smtClean="0"/>
            <a:t>,5%;</a:t>
          </a:r>
          <a:endParaRPr lang="ru-RU" sz="1500" kern="1200"/>
        </a:p>
      </dsp:txBody>
      <dsp:txXfrm>
        <a:off x="29088" y="61816"/>
        <a:ext cx="7790424" cy="537701"/>
      </dsp:txXfrm>
    </dsp:sp>
    <dsp:sp modelId="{49937616-A914-4131-9F87-772D67C3C692}">
      <dsp:nvSpPr>
        <dsp:cNvPr id="0" name=""/>
        <dsp:cNvSpPr/>
      </dsp:nvSpPr>
      <dsp:spPr>
        <a:xfrm>
          <a:off x="0" y="671806"/>
          <a:ext cx="7848600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в декабре 1999 года было уволено 30 рабочих с обувной фабрики «Скороход»;</a:t>
          </a:r>
          <a:endParaRPr lang="ru-RU" sz="1500" kern="1200"/>
        </a:p>
      </dsp:txBody>
      <dsp:txXfrm>
        <a:off x="29088" y="700894"/>
        <a:ext cx="7790424" cy="537701"/>
      </dsp:txXfrm>
    </dsp:sp>
    <dsp:sp modelId="{E97B1F27-766E-40D8-B265-8B087E41F4DD}">
      <dsp:nvSpPr>
        <dsp:cNvPr id="0" name=""/>
        <dsp:cNvSpPr/>
      </dsp:nvSpPr>
      <dsp:spPr>
        <a:xfrm>
          <a:off x="0" y="1310883"/>
          <a:ext cx="7848600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за 1996 г. цены на потребительские товары в нашей стране выросли в 1,22 раза;</a:t>
          </a:r>
          <a:endParaRPr lang="ru-RU" sz="1500" kern="1200"/>
        </a:p>
      </dsp:txBody>
      <dsp:txXfrm>
        <a:off x="29088" y="1339971"/>
        <a:ext cx="7790424" cy="537701"/>
      </dsp:txXfrm>
    </dsp:sp>
    <dsp:sp modelId="{18121CA9-90AB-4112-B37C-003379CEA4FE}">
      <dsp:nvSpPr>
        <dsp:cNvPr id="0" name=""/>
        <dsp:cNvSpPr/>
      </dsp:nvSpPr>
      <dsp:spPr>
        <a:xfrm>
          <a:off x="0" y="1949960"/>
          <a:ext cx="7848600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неурожай мандаринов в Грузии привел к повышению цен на мандарины на московских рынках;</a:t>
          </a:r>
          <a:endParaRPr lang="ru-RU" sz="1500" kern="1200"/>
        </a:p>
      </dsp:txBody>
      <dsp:txXfrm>
        <a:off x="29088" y="1979048"/>
        <a:ext cx="7790424" cy="537701"/>
      </dsp:txXfrm>
    </dsp:sp>
    <dsp:sp modelId="{45DF6CAE-EC45-41E1-8E0D-DDDF7C603AF6}">
      <dsp:nvSpPr>
        <dsp:cNvPr id="0" name=""/>
        <dsp:cNvSpPr/>
      </dsp:nvSpPr>
      <dsp:spPr>
        <a:xfrm>
          <a:off x="0" y="2589038"/>
          <a:ext cx="7848600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Совет директоров корпорации «</a:t>
          </a:r>
          <a:r>
            <a:rPr lang="en-US" sz="1500" kern="1200" baseline="0" smtClean="0"/>
            <a:t>General Motors</a:t>
          </a:r>
          <a:r>
            <a:rPr lang="ru-RU" sz="1500" kern="1200" baseline="0" smtClean="0"/>
            <a:t>» принял решение о базовой цене на новую марку автомобиля;</a:t>
          </a:r>
          <a:endParaRPr lang="ru-RU" sz="1500" kern="1200"/>
        </a:p>
      </dsp:txBody>
      <dsp:txXfrm>
        <a:off x="29088" y="2618126"/>
        <a:ext cx="7790424" cy="537701"/>
      </dsp:txXfrm>
    </dsp:sp>
    <dsp:sp modelId="{D2BB43A9-B507-4D2D-B207-CE50D9C4317D}">
      <dsp:nvSpPr>
        <dsp:cNvPr id="0" name=""/>
        <dsp:cNvSpPr/>
      </dsp:nvSpPr>
      <dsp:spPr>
        <a:xfrm>
          <a:off x="0" y="3228115"/>
          <a:ext cx="7848600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на российском рынке сократилось количество продаваемых иностранных автомобилей в связи с тем, что были увеличены таможенные пошлины на их ввоз;</a:t>
          </a:r>
          <a:endParaRPr lang="ru-RU" sz="1500" kern="1200"/>
        </a:p>
      </dsp:txBody>
      <dsp:txXfrm>
        <a:off x="29088" y="3257203"/>
        <a:ext cx="7790424" cy="537701"/>
      </dsp:txXfrm>
    </dsp:sp>
    <dsp:sp modelId="{318C738E-1D2F-414C-A960-E0CFC5DD3B87}">
      <dsp:nvSpPr>
        <dsp:cNvPr id="0" name=""/>
        <dsp:cNvSpPr/>
      </dsp:nvSpPr>
      <dsp:spPr>
        <a:xfrm>
          <a:off x="0" y="3867192"/>
          <a:ext cx="7848600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в течение 1998 года объем национального производства в России сократился в реальном выражении на 4% по сравнению с декабрем 1997 года.</a:t>
          </a:r>
          <a:endParaRPr lang="ru-RU" sz="1500" kern="1200"/>
        </a:p>
      </dsp:txBody>
      <dsp:txXfrm>
        <a:off x="29088" y="3896280"/>
        <a:ext cx="7790424" cy="5377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8A2EF-29CE-419F-B97A-C712609A0580}">
      <dsp:nvSpPr>
        <dsp:cNvPr id="0" name=""/>
        <dsp:cNvSpPr/>
      </dsp:nvSpPr>
      <dsp:spPr>
        <a:xfrm>
          <a:off x="0" y="54160"/>
          <a:ext cx="8229600" cy="20620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rgbClr val="FFC000"/>
              </a:solidFill>
            </a:rPr>
            <a:t>Позитивная экономика </a:t>
          </a:r>
          <a:r>
            <a:rPr lang="ru-RU" sz="2400" kern="1200" baseline="0" dirty="0" smtClean="0"/>
            <a:t>- концепция, согласно которой экономическая наука должна исследовать реальные процессы и делать выводы на основе фактов и практического опыта.  </a:t>
          </a:r>
          <a:endParaRPr lang="ru-RU" sz="2400" kern="1200" dirty="0"/>
        </a:p>
      </dsp:txBody>
      <dsp:txXfrm>
        <a:off x="100660" y="154820"/>
        <a:ext cx="8028280" cy="1860719"/>
      </dsp:txXfrm>
    </dsp:sp>
    <dsp:sp modelId="{719AB3A7-13DD-4A90-91EA-15D85FC48BEC}">
      <dsp:nvSpPr>
        <dsp:cNvPr id="0" name=""/>
        <dsp:cNvSpPr/>
      </dsp:nvSpPr>
      <dsp:spPr>
        <a:xfrm>
          <a:off x="0" y="2303400"/>
          <a:ext cx="8229600" cy="2062039"/>
        </a:xfrm>
        <a:prstGeom prst="roundRect">
          <a:avLst/>
        </a:prstGeom>
        <a:solidFill>
          <a:schemeClr val="accent2">
            <a:hueOff val="-9033556"/>
            <a:satOff val="-4099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rgbClr val="0000FF"/>
              </a:solidFill>
            </a:rPr>
            <a:t>Нормативная экономика </a:t>
          </a:r>
          <a:r>
            <a:rPr lang="ru-RU" sz="2400" kern="1200" baseline="0" dirty="0" smtClean="0"/>
            <a:t>- теория, которая способна не только объяснить экономические явления и события, но призвана прежде всего способствовать выработке экономической политики, необходимого образа действий, принятию рациональных решений.  </a:t>
          </a:r>
          <a:endParaRPr lang="ru-RU" sz="2400" kern="1200" dirty="0"/>
        </a:p>
      </dsp:txBody>
      <dsp:txXfrm>
        <a:off x="100660" y="2404060"/>
        <a:ext cx="8028280" cy="18607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5DBC3-98BA-4E79-BF22-5D82FDA45A09}">
      <dsp:nvSpPr>
        <dsp:cNvPr id="0" name=""/>
        <dsp:cNvSpPr/>
      </dsp:nvSpPr>
      <dsp:spPr>
        <a:xfrm>
          <a:off x="0" y="14580"/>
          <a:ext cx="77724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smtClean="0"/>
            <a:t>Определите, к какому экономическому разделу относятся следующие утверждения:</a:t>
          </a:r>
          <a:endParaRPr lang="ru-RU" sz="2800" kern="1200"/>
        </a:p>
      </dsp:txBody>
      <dsp:txXfrm>
        <a:off x="54373" y="68953"/>
        <a:ext cx="7663654" cy="10050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ED32A-FDFC-43FA-87FE-B9347814181F}">
      <dsp:nvSpPr>
        <dsp:cNvPr id="0" name=""/>
        <dsp:cNvSpPr/>
      </dsp:nvSpPr>
      <dsp:spPr>
        <a:xfrm>
          <a:off x="0" y="78808"/>
          <a:ext cx="7620000" cy="8391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Фирме удалось использовать для производства вместо натурального сырья искусственное, и затраты на производство снизились;</a:t>
          </a:r>
          <a:endParaRPr lang="ru-RU" sz="1500" kern="1200"/>
        </a:p>
      </dsp:txBody>
      <dsp:txXfrm>
        <a:off x="40962" y="119770"/>
        <a:ext cx="7538076" cy="757185"/>
      </dsp:txXfrm>
    </dsp:sp>
    <dsp:sp modelId="{04864A13-C61E-499C-8B62-BB14D2BA92C3}">
      <dsp:nvSpPr>
        <dsp:cNvPr id="0" name=""/>
        <dsp:cNvSpPr/>
      </dsp:nvSpPr>
      <dsp:spPr>
        <a:xfrm>
          <a:off x="0" y="961117"/>
          <a:ext cx="7620000" cy="8391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Переход к рыночной экономике следует начинать с приватизации государственных предприятий;</a:t>
          </a:r>
          <a:endParaRPr lang="ru-RU" sz="1500" kern="1200"/>
        </a:p>
      </dsp:txBody>
      <dsp:txXfrm>
        <a:off x="40962" y="1002079"/>
        <a:ext cx="7538076" cy="757185"/>
      </dsp:txXfrm>
    </dsp:sp>
    <dsp:sp modelId="{286CC0DE-83F3-4A78-9D16-63538C56127B}">
      <dsp:nvSpPr>
        <dsp:cNvPr id="0" name=""/>
        <dsp:cNvSpPr/>
      </dsp:nvSpPr>
      <dsp:spPr>
        <a:xfrm>
          <a:off x="0" y="1843426"/>
          <a:ext cx="7620000" cy="8391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Британский двор по случаю кризиса попросил у правительства небольшого увеличения ассигнований. Сейчас его содержание, не считая охраны, обходится власти в 64 млн. долларов ежегодно;</a:t>
          </a:r>
          <a:endParaRPr lang="ru-RU" sz="1500" kern="1200"/>
        </a:p>
      </dsp:txBody>
      <dsp:txXfrm>
        <a:off x="40962" y="1884388"/>
        <a:ext cx="7538076" cy="757185"/>
      </dsp:txXfrm>
    </dsp:sp>
    <dsp:sp modelId="{ECAFCEAF-AE6A-4822-88A6-CE5EDBEAF8F0}">
      <dsp:nvSpPr>
        <dsp:cNvPr id="0" name=""/>
        <dsp:cNvSpPr/>
      </dsp:nvSpPr>
      <dsp:spPr>
        <a:xfrm>
          <a:off x="0" y="2725736"/>
          <a:ext cx="7620000" cy="8391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Минимальный размер пенсии должен быть не ниже минимального размера оплаты труда;</a:t>
          </a:r>
          <a:endParaRPr lang="ru-RU" sz="1500" kern="1200"/>
        </a:p>
      </dsp:txBody>
      <dsp:txXfrm>
        <a:off x="40962" y="2766698"/>
        <a:ext cx="7538076" cy="757185"/>
      </dsp:txXfrm>
    </dsp:sp>
    <dsp:sp modelId="{EC52A36E-E4B4-4186-90BB-1A75BEDF2F74}">
      <dsp:nvSpPr>
        <dsp:cNvPr id="0" name=""/>
        <dsp:cNvSpPr/>
      </dsp:nvSpPr>
      <dsp:spPr>
        <a:xfrm>
          <a:off x="0" y="3608045"/>
          <a:ext cx="7620000" cy="8391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По данным ВЦИОМ, на 1 июля 2009 г. 26% российских семей имели непогашенный кредит.</a:t>
          </a:r>
          <a:endParaRPr lang="ru-RU" sz="1500" kern="1200"/>
        </a:p>
      </dsp:txBody>
      <dsp:txXfrm>
        <a:off x="40962" y="3649007"/>
        <a:ext cx="7538076" cy="75718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E032D-1850-4712-8D62-3A63DD61F667}">
      <dsp:nvSpPr>
        <dsp:cNvPr id="0" name=""/>
        <dsp:cNvSpPr/>
      </dsp:nvSpPr>
      <dsp:spPr>
        <a:xfrm>
          <a:off x="0" y="59262"/>
          <a:ext cx="7772400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Учебник И.В. Липсица, стр. 13-17</a:t>
          </a:r>
          <a:endParaRPr lang="ru-RU" sz="2100" kern="1200"/>
        </a:p>
      </dsp:txBody>
      <dsp:txXfrm>
        <a:off x="56859" y="116121"/>
        <a:ext cx="7658682" cy="1051053"/>
      </dsp:txXfrm>
    </dsp:sp>
    <dsp:sp modelId="{D7E848CC-84FA-4511-A2BF-1C1A8C4A30A6}">
      <dsp:nvSpPr>
        <dsp:cNvPr id="0" name=""/>
        <dsp:cNvSpPr/>
      </dsp:nvSpPr>
      <dsp:spPr>
        <a:xfrm>
          <a:off x="0" y="1284514"/>
          <a:ext cx="7772400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Рабочая тетрадь по экономике стр.5-6 №2-3 </a:t>
          </a:r>
          <a:endParaRPr lang="ru-RU" sz="2100" kern="1200"/>
        </a:p>
      </dsp:txBody>
      <dsp:txXfrm>
        <a:off x="56859" y="1341373"/>
        <a:ext cx="7658682" cy="1051053"/>
      </dsp:txXfrm>
    </dsp:sp>
    <dsp:sp modelId="{F8D5A958-30DE-47AC-8C66-FBC85E78C619}">
      <dsp:nvSpPr>
        <dsp:cNvPr id="0" name=""/>
        <dsp:cNvSpPr/>
      </dsp:nvSpPr>
      <dsp:spPr>
        <a:xfrm>
          <a:off x="0" y="2509765"/>
          <a:ext cx="7772400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Подобрать из материалов СМИ примеры микро-, макро-, позитивной и нормативной экономики. Свой выбор аргументировать.</a:t>
          </a:r>
          <a:endParaRPr lang="ru-RU" sz="2100" kern="1200"/>
        </a:p>
      </dsp:txBody>
      <dsp:txXfrm>
        <a:off x="56859" y="2566624"/>
        <a:ext cx="7658682" cy="1051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7F9C8-0534-4C32-ABA4-BEAA502B78AB}">
      <dsp:nvSpPr>
        <dsp:cNvPr id="0" name=""/>
        <dsp:cNvSpPr/>
      </dsp:nvSpPr>
      <dsp:spPr>
        <a:xfrm>
          <a:off x="0" y="70830"/>
          <a:ext cx="8229600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/>
            <a:t>Способ организации деятельности людей, направленной на создание благ, необходимых им для потребления, т.е. для удовлетворения своих потребностей. Синонимом этого значения является понятие «хозяйство».</a:t>
          </a:r>
          <a:endParaRPr lang="ru-RU" sz="1900" kern="1200" dirty="0"/>
        </a:p>
      </dsp:txBody>
      <dsp:txXfrm>
        <a:off x="51003" y="121833"/>
        <a:ext cx="8127594" cy="942803"/>
      </dsp:txXfrm>
    </dsp:sp>
    <dsp:sp modelId="{25810661-FD40-4FEF-A015-B79D7D4CE4E2}">
      <dsp:nvSpPr>
        <dsp:cNvPr id="0" name=""/>
        <dsp:cNvSpPr/>
      </dsp:nvSpPr>
      <dsp:spPr>
        <a:xfrm>
          <a:off x="0" y="1170360"/>
          <a:ext cx="8229600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/>
            <a:t>Наука, которая исследует, как люди используют имеющиеся ограниченные ресурсы для удовлетворения своих неограниченных потребностей в жизненных благах. </a:t>
          </a:r>
          <a:endParaRPr lang="ru-RU" sz="1900" kern="1200" dirty="0"/>
        </a:p>
      </dsp:txBody>
      <dsp:txXfrm>
        <a:off x="51003" y="1221363"/>
        <a:ext cx="8127594" cy="942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4046F-076D-4466-92A6-A9894C00FA29}">
      <dsp:nvSpPr>
        <dsp:cNvPr id="0" name=""/>
        <dsp:cNvSpPr/>
      </dsp:nvSpPr>
      <dsp:spPr>
        <a:xfrm>
          <a:off x="0" y="60960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baseline="0" smtClean="0"/>
            <a:t>Познавательная функция</a:t>
          </a:r>
          <a:endParaRPr lang="ru-RU" sz="2400" b="0" kern="1200"/>
        </a:p>
      </dsp:txBody>
      <dsp:txXfrm>
        <a:off x="28100" y="89060"/>
        <a:ext cx="8173400" cy="519439"/>
      </dsp:txXfrm>
    </dsp:sp>
    <dsp:sp modelId="{1CF3FDF3-1001-41C2-BD0E-ABF416173A2C}">
      <dsp:nvSpPr>
        <dsp:cNvPr id="0" name=""/>
        <dsp:cNvSpPr/>
      </dsp:nvSpPr>
      <dsp:spPr>
        <a:xfrm>
          <a:off x="0" y="705720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baseline="0" smtClean="0"/>
            <a:t>Методологическая функция</a:t>
          </a:r>
          <a:endParaRPr lang="ru-RU" sz="2400" b="0" kern="1200"/>
        </a:p>
      </dsp:txBody>
      <dsp:txXfrm>
        <a:off x="28100" y="733820"/>
        <a:ext cx="8173400" cy="519439"/>
      </dsp:txXfrm>
    </dsp:sp>
    <dsp:sp modelId="{5D2E21AD-928D-49F8-8B61-59A3A74D7D3A}">
      <dsp:nvSpPr>
        <dsp:cNvPr id="0" name=""/>
        <dsp:cNvSpPr/>
      </dsp:nvSpPr>
      <dsp:spPr>
        <a:xfrm>
          <a:off x="0" y="1350480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baseline="0" dirty="0" smtClean="0"/>
            <a:t>Практическая функция</a:t>
          </a:r>
        </a:p>
      </dsp:txBody>
      <dsp:txXfrm>
        <a:off x="28100" y="1378580"/>
        <a:ext cx="8173400" cy="519439"/>
      </dsp:txXfrm>
    </dsp:sp>
    <dsp:sp modelId="{4CB1898A-D58D-4F63-92A0-F2F8BB08FA33}">
      <dsp:nvSpPr>
        <dsp:cNvPr id="0" name=""/>
        <dsp:cNvSpPr/>
      </dsp:nvSpPr>
      <dsp:spPr>
        <a:xfrm>
          <a:off x="0" y="1995240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baseline="0" dirty="0" smtClean="0"/>
            <a:t>Критическая функция</a:t>
          </a:r>
        </a:p>
      </dsp:txBody>
      <dsp:txXfrm>
        <a:off x="28100" y="2023340"/>
        <a:ext cx="8173400" cy="519439"/>
      </dsp:txXfrm>
    </dsp:sp>
    <dsp:sp modelId="{6F8C973D-5822-4FA5-9222-335E6CCC9D73}">
      <dsp:nvSpPr>
        <dsp:cNvPr id="0" name=""/>
        <dsp:cNvSpPr/>
      </dsp:nvSpPr>
      <dsp:spPr>
        <a:xfrm>
          <a:off x="0" y="2640000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baseline="0" dirty="0" smtClean="0"/>
            <a:t>Планово-прогностическая (экстраполяция)</a:t>
          </a:r>
        </a:p>
      </dsp:txBody>
      <dsp:txXfrm>
        <a:off x="28100" y="2668100"/>
        <a:ext cx="8173400" cy="5194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1A850-4E79-4CAE-AB93-29093227F1E4}">
      <dsp:nvSpPr>
        <dsp:cNvPr id="0" name=""/>
        <dsp:cNvSpPr/>
      </dsp:nvSpPr>
      <dsp:spPr>
        <a:xfrm>
          <a:off x="0" y="536625"/>
          <a:ext cx="8458200" cy="32701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baseline="0" dirty="0" smtClean="0"/>
            <a:t>Предметом экономической теории</a:t>
          </a:r>
          <a:r>
            <a:rPr lang="ru-RU" sz="3200" kern="1200" baseline="0" dirty="0" smtClean="0"/>
            <a:t> являются отношения, возникающие между людьми в процессе производ­ства, распределения, обмена и потребления материальных благ и услуг в мире ограниченных ресурсов. </a:t>
          </a:r>
          <a:endParaRPr lang="ru-RU" sz="3200" kern="1200" dirty="0"/>
        </a:p>
      </dsp:txBody>
      <dsp:txXfrm>
        <a:off x="159636" y="696261"/>
        <a:ext cx="8138928" cy="29508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7308B-F5F7-4173-90F6-E5C58D28F7AA}">
      <dsp:nvSpPr>
        <dsp:cNvPr id="0" name=""/>
        <dsp:cNvSpPr/>
      </dsp:nvSpPr>
      <dsp:spPr>
        <a:xfrm>
          <a:off x="0" y="128880"/>
          <a:ext cx="87630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smtClean="0"/>
            <a:t>С точки зрения объекта изучения в общей экономической теории можно выделить три раздела: </a:t>
          </a:r>
          <a:endParaRPr lang="ru-RU" sz="2800" kern="1200"/>
        </a:p>
      </dsp:txBody>
      <dsp:txXfrm>
        <a:off x="54373" y="183253"/>
        <a:ext cx="8654254" cy="10050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D8F9A-925E-4B3E-9F5A-9AEC999B1BE1}">
      <dsp:nvSpPr>
        <dsp:cNvPr id="0" name=""/>
        <dsp:cNvSpPr/>
      </dsp:nvSpPr>
      <dsp:spPr>
        <a:xfrm>
          <a:off x="-3272429" y="-503443"/>
          <a:ext cx="3902486" cy="3902486"/>
        </a:xfrm>
        <a:prstGeom prst="blockArc">
          <a:avLst>
            <a:gd name="adj1" fmla="val 18900000"/>
            <a:gd name="adj2" fmla="val 2700000"/>
            <a:gd name="adj3" fmla="val 553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3FE23-B932-4A78-A72E-6FDC7F1FEA6F}">
      <dsp:nvSpPr>
        <dsp:cNvPr id="0" name=""/>
        <dsp:cNvSpPr/>
      </dsp:nvSpPr>
      <dsp:spPr>
        <a:xfrm>
          <a:off x="405135" y="289560"/>
          <a:ext cx="7406731" cy="5791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677" tIns="76200" rIns="76200" bIns="762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введение в экономическую теорию, </a:t>
          </a:r>
          <a:endParaRPr lang="ru-RU" sz="3000" kern="1200"/>
        </a:p>
      </dsp:txBody>
      <dsp:txXfrm>
        <a:off x="405135" y="289560"/>
        <a:ext cx="7406731" cy="579120"/>
      </dsp:txXfrm>
    </dsp:sp>
    <dsp:sp modelId="{21EC01CC-C6B5-4367-9F75-99E761AF5B47}">
      <dsp:nvSpPr>
        <dsp:cNvPr id="0" name=""/>
        <dsp:cNvSpPr/>
      </dsp:nvSpPr>
      <dsp:spPr>
        <a:xfrm>
          <a:off x="43185" y="217170"/>
          <a:ext cx="723900" cy="723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08936-DF8F-4647-9161-BEA5DD6DE6E3}">
      <dsp:nvSpPr>
        <dsp:cNvPr id="0" name=""/>
        <dsp:cNvSpPr/>
      </dsp:nvSpPr>
      <dsp:spPr>
        <a:xfrm>
          <a:off x="615645" y="1158240"/>
          <a:ext cx="7196221" cy="579120"/>
        </a:xfrm>
        <a:prstGeom prst="rect">
          <a:avLst/>
        </a:prstGeom>
        <a:solidFill>
          <a:schemeClr val="accent2">
            <a:hueOff val="-4516778"/>
            <a:satOff val="-204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677" tIns="76200" rIns="76200" bIns="762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микроэкономику </a:t>
          </a:r>
          <a:endParaRPr lang="ru-RU" sz="3000" kern="1200"/>
        </a:p>
      </dsp:txBody>
      <dsp:txXfrm>
        <a:off x="615645" y="1158240"/>
        <a:ext cx="7196221" cy="579120"/>
      </dsp:txXfrm>
    </dsp:sp>
    <dsp:sp modelId="{3F3EA659-3EB5-48BC-8F3B-402EEDBDE83F}">
      <dsp:nvSpPr>
        <dsp:cNvPr id="0" name=""/>
        <dsp:cNvSpPr/>
      </dsp:nvSpPr>
      <dsp:spPr>
        <a:xfrm>
          <a:off x="253695" y="1085850"/>
          <a:ext cx="723900" cy="723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516778"/>
              <a:satOff val="-2049"/>
              <a:lumOff val="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B610D-51DB-4BF7-9D55-0BF9392765FF}">
      <dsp:nvSpPr>
        <dsp:cNvPr id="0" name=""/>
        <dsp:cNvSpPr/>
      </dsp:nvSpPr>
      <dsp:spPr>
        <a:xfrm>
          <a:off x="405135" y="2026920"/>
          <a:ext cx="7406731" cy="579120"/>
        </a:xfrm>
        <a:prstGeom prst="rect">
          <a:avLst/>
        </a:prstGeom>
        <a:solidFill>
          <a:schemeClr val="accent2">
            <a:hueOff val="-9033556"/>
            <a:satOff val="-4099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677" tIns="76200" rIns="76200" bIns="762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макроэкономику. </a:t>
          </a:r>
          <a:endParaRPr lang="ru-RU" sz="3000" kern="1200"/>
        </a:p>
      </dsp:txBody>
      <dsp:txXfrm>
        <a:off x="405135" y="2026920"/>
        <a:ext cx="7406731" cy="579120"/>
      </dsp:txXfrm>
    </dsp:sp>
    <dsp:sp modelId="{19AEA162-914E-465E-BE3A-B54160F4F776}">
      <dsp:nvSpPr>
        <dsp:cNvPr id="0" name=""/>
        <dsp:cNvSpPr/>
      </dsp:nvSpPr>
      <dsp:spPr>
        <a:xfrm>
          <a:off x="43185" y="1954530"/>
          <a:ext cx="723900" cy="723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033556"/>
              <a:satOff val="-4099"/>
              <a:lumOff val="7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91889-B211-4425-B29C-343DD2F97F78}">
      <dsp:nvSpPr>
        <dsp:cNvPr id="0" name=""/>
        <dsp:cNvSpPr/>
      </dsp:nvSpPr>
      <dsp:spPr>
        <a:xfrm>
          <a:off x="0" y="258120"/>
          <a:ext cx="7772400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baseline="0" smtClean="0"/>
            <a:t>как отдельный потребитель принимает решение о покупке тех или иных товаров и услуг, имея в своем распоряжении ограниченное количество денег;</a:t>
          </a:r>
          <a:endParaRPr lang="ru-RU" sz="1600" kern="1200"/>
        </a:p>
      </dsp:txBody>
      <dsp:txXfrm>
        <a:off x="31070" y="289190"/>
        <a:ext cx="7710260" cy="574340"/>
      </dsp:txXfrm>
    </dsp:sp>
    <dsp:sp modelId="{D256E1DF-62A7-4839-8C1C-C0120EBC66CE}">
      <dsp:nvSpPr>
        <dsp:cNvPr id="0" name=""/>
        <dsp:cNvSpPr/>
      </dsp:nvSpPr>
      <dsp:spPr>
        <a:xfrm>
          <a:off x="0" y="940680"/>
          <a:ext cx="7772400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baseline="0" smtClean="0"/>
            <a:t>каким образом отдельная фирма принимает хозяйственные решения (о количестве используемых факторов производства или объеме выпускаемой продукции);</a:t>
          </a:r>
          <a:endParaRPr lang="ru-RU" sz="1600" kern="1200"/>
        </a:p>
      </dsp:txBody>
      <dsp:txXfrm>
        <a:off x="31070" y="971750"/>
        <a:ext cx="7710260" cy="574340"/>
      </dsp:txXfrm>
    </dsp:sp>
    <dsp:sp modelId="{9B521B3D-74B6-4417-9ABD-0E48AB7CE08F}">
      <dsp:nvSpPr>
        <dsp:cNvPr id="0" name=""/>
        <dsp:cNvSpPr/>
      </dsp:nvSpPr>
      <dsp:spPr>
        <a:xfrm>
          <a:off x="0" y="1623240"/>
          <a:ext cx="7772400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baseline="0" smtClean="0"/>
            <a:t>что лежит в основе формирования цен и объемов продажи на отдельных отраслевых рынках;</a:t>
          </a:r>
          <a:endParaRPr lang="ru-RU" sz="1600" kern="1200"/>
        </a:p>
      </dsp:txBody>
      <dsp:txXfrm>
        <a:off x="31070" y="1654310"/>
        <a:ext cx="7710260" cy="574340"/>
      </dsp:txXfrm>
    </dsp:sp>
    <dsp:sp modelId="{8F6D5363-B470-4774-9667-ECB81087DDDB}">
      <dsp:nvSpPr>
        <dsp:cNvPr id="0" name=""/>
        <dsp:cNvSpPr/>
      </dsp:nvSpPr>
      <dsp:spPr>
        <a:xfrm>
          <a:off x="0" y="2305800"/>
          <a:ext cx="7772400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baseline="0" smtClean="0"/>
            <a:t>каким образом функционируют рынки факторов производства: рынок труда, рынок земли и рынок капитала.</a:t>
          </a:r>
          <a:endParaRPr lang="ru-RU" sz="1600" kern="1200"/>
        </a:p>
      </dsp:txBody>
      <dsp:txXfrm>
        <a:off x="31070" y="2336870"/>
        <a:ext cx="7710260" cy="5743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AB98A-C3CA-4C4B-93F0-7DACA79A2C47}">
      <dsp:nvSpPr>
        <dsp:cNvPr id="0" name=""/>
        <dsp:cNvSpPr/>
      </dsp:nvSpPr>
      <dsp:spPr>
        <a:xfrm>
          <a:off x="0" y="0"/>
          <a:ext cx="77724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baseline="0" dirty="0" smtClean="0"/>
            <a:t>Основные проблемы, которые изучает макроэкономика – это проблемы экономического роста, безработицы, инфляции, анализ экономической политики и т.д.</a:t>
          </a:r>
          <a:endParaRPr lang="ru-RU" sz="2300" kern="1200" dirty="0"/>
        </a:p>
      </dsp:txBody>
      <dsp:txXfrm>
        <a:off x="61741" y="61741"/>
        <a:ext cx="7648918" cy="11412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383F9-AFFD-4FF4-AC3A-2464D92A1B19}">
      <dsp:nvSpPr>
        <dsp:cNvPr id="0" name=""/>
        <dsp:cNvSpPr/>
      </dsp:nvSpPr>
      <dsp:spPr>
        <a:xfrm>
          <a:off x="0" y="114029"/>
          <a:ext cx="7772400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smtClean="0"/>
            <a:t>Определите, какое из следующих утверждений относится к микроэкономике, а какое к макроэкономике: </a:t>
          </a:r>
          <a:endParaRPr lang="ru-RU" sz="2300" kern="1200"/>
        </a:p>
      </dsp:txBody>
      <dsp:txXfrm>
        <a:off x="44664" y="158693"/>
        <a:ext cx="7683072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284E9B-A284-405F-AD45-C7D3524EEA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01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D1D6F-6713-41D0-903C-63C00B9E8041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9480B-6B85-4C12-A518-73995105C269}" type="slidenum">
              <a:rPr lang="ru-RU"/>
              <a:pPr/>
              <a:t>10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6DAF6-D96B-4530-98FC-174AFB934A18}" type="slidenum">
              <a:rPr lang="ru-RU"/>
              <a:pPr/>
              <a:t>11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2464B-1C69-441E-8A2A-DC96C37937F9}" type="slidenum">
              <a:rPr lang="ru-RU"/>
              <a:pPr/>
              <a:t>12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8CE5B-816F-4BED-B42F-239A5DE502E2}" type="slidenum">
              <a:rPr lang="ru-RU"/>
              <a:pPr/>
              <a:t>13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E8FF-200D-476D-9D8F-90E6E519149B}" type="slidenum">
              <a:rPr lang="ru-RU"/>
              <a:pPr/>
              <a:t>14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16108-8F42-4C28-A2FD-C4DF2650E7FF}" type="slidenum">
              <a:rPr lang="ru-RU"/>
              <a:pPr/>
              <a:t>15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FB223-74BE-4983-988D-F79428807F5E}" type="slidenum">
              <a:rPr lang="ru-RU"/>
              <a:pPr/>
              <a:t>16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C2125-2BA0-4D38-BD54-0210A021D34A}" type="slidenum">
              <a:rPr lang="ru-RU"/>
              <a:pPr/>
              <a:t>17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9A293-66FD-4F8A-AF8F-E954EDF7BECD}" type="slidenum">
              <a:rPr lang="ru-RU"/>
              <a:pPr/>
              <a:t>18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25325-BA93-43B1-B026-47B05D683F2E}" type="slidenum">
              <a:rPr lang="ru-RU"/>
              <a:pPr/>
              <a:t>2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36CA1-E35B-4C94-923B-0028EB28CCEB}" type="slidenum">
              <a:rPr lang="ru-RU"/>
              <a:pPr/>
              <a:t>3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B2C7D-B79C-4C95-807B-EA75F9539D1C}" type="slidenum">
              <a:rPr lang="ru-RU"/>
              <a:pPr/>
              <a:t>4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8E314-ADB1-475A-8EB3-9C02221ACD8D}" type="slidenum">
              <a:rPr lang="ru-RU"/>
              <a:pPr/>
              <a:t>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5E913-A793-4092-9690-1ADC18443942}" type="slidenum">
              <a:rPr lang="ru-RU"/>
              <a:pPr/>
              <a:t>6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BEAA1-58A2-4E99-83E3-EF27335627C7}" type="slidenum">
              <a:rPr lang="ru-RU"/>
              <a:pPr/>
              <a:t>7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1098-AAE2-4369-AEAE-8C6740081BA9}" type="slidenum">
              <a:rPr lang="ru-RU"/>
              <a:pPr/>
              <a:t>8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137D9-DD1A-403A-ABEC-FF3C26E6A310}" type="slidenum">
              <a:rPr lang="ru-RU"/>
              <a:pPr/>
              <a:t>9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C0D61C3-851E-4C4F-A227-8F3054D56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5AA7-C69D-4A94-BFDC-709BD1D1B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29A-D041-4A88-9101-DD6A430BD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DC5F-1495-43A3-90DD-E38779B0B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6FB2-6D95-497A-A9B2-ABFE1D015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40F-3A26-4706-A3BE-C2F3F7B81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EEE-BFDA-4AFE-84B3-F30EF1E0CE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215-C432-4C95-8440-E4412E3AA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08-6405-4B89-BAF7-D4640BB52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105-4C46-4018-81D3-A0CB70FF6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7B64-C490-4E48-9D3A-B560EBBE1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790785F-A430-4AC0-A29F-00D35EB5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8458200" cy="243840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/>
              <a:t>Что такое экономика?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434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ГБОУ школа-интернат №19</a:t>
            </a:r>
          </a:p>
          <a:p>
            <a:r>
              <a:rPr lang="ru-RU" i="1" dirty="0" smtClean="0"/>
              <a:t>Маркачева Татьяна Александровна,</a:t>
            </a:r>
          </a:p>
          <a:p>
            <a:r>
              <a:rPr lang="ru-RU" i="1" dirty="0"/>
              <a:t>у</a:t>
            </a:r>
            <a:r>
              <a:rPr lang="ru-RU" i="1" dirty="0" smtClean="0"/>
              <a:t>читель информатики и экономики</a:t>
            </a:r>
            <a:endParaRPr lang="ru-RU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161974"/>
              </p:ext>
            </p:extLst>
          </p:nvPr>
        </p:nvGraphicFramePr>
        <p:xfrm>
          <a:off x="381000" y="1143001"/>
          <a:ext cx="8458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379384"/>
              </p:ext>
            </p:extLst>
          </p:nvPr>
        </p:nvGraphicFramePr>
        <p:xfrm>
          <a:off x="152400" y="457200"/>
          <a:ext cx="8763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11174033"/>
              </p:ext>
            </p:extLst>
          </p:nvPr>
        </p:nvGraphicFramePr>
        <p:xfrm>
          <a:off x="0" y="2133600"/>
          <a:ext cx="78486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</a:rPr>
              <a:t>Микроэкономика имеет дело с конкретными экономическими единицами</a:t>
            </a:r>
            <a:r>
              <a:rPr lang="ru-RU" sz="2400" i="1" dirty="0">
                <a:latin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239224"/>
              </p:ext>
            </p:extLst>
          </p:nvPr>
        </p:nvGraphicFramePr>
        <p:xfrm>
          <a:off x="685800" y="2133599"/>
          <a:ext cx="7772400" cy="32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752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Она изучает следующие проблемы: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</a:rPr>
              <a:t>Макроэкономический анализ предполагает изучение экономики как единого целого</a:t>
            </a:r>
            <a:r>
              <a:rPr lang="ru-RU" sz="2400" i="1" dirty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764816"/>
              </p:ext>
            </p:extLst>
          </p:nvPr>
        </p:nvGraphicFramePr>
        <p:xfrm>
          <a:off x="838200" y="2590800"/>
          <a:ext cx="77724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61" y="929730"/>
            <a:ext cx="77724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</a:rPr>
              <a:t>Далеко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</a:rPr>
              <a:t>не всегда можно сказать, что некоторое понятие или какая-либо проблема однозначно относятся к микро- или макроэкономике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1"/>
            <a:ext cx="77724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68580" indent="0" algn="ctr">
              <a:buNone/>
            </a:pPr>
            <a:r>
              <a:rPr lang="ru-RU" i="1" dirty="0">
                <a:solidFill>
                  <a:srgbClr val="002060"/>
                </a:solidFill>
              </a:rPr>
              <a:t>Так, </a:t>
            </a:r>
            <a:r>
              <a:rPr lang="ru-RU" i="1" dirty="0">
                <a:solidFill>
                  <a:srgbClr val="FF0000"/>
                </a:solidFill>
              </a:rPr>
              <a:t>безработица</a:t>
            </a:r>
            <a:r>
              <a:rPr lang="ru-RU" i="1" dirty="0">
                <a:solidFill>
                  <a:srgbClr val="002060"/>
                </a:solidFill>
              </a:rPr>
              <a:t> как общенациональная проблема, связанная со спадом производства в стране - это аспект макроэкономики.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3890665"/>
            <a:ext cx="77724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Безработица</a:t>
            </a:r>
            <a:r>
              <a:rPr lang="ru-RU" i="1" dirty="0" smtClean="0">
                <a:solidFill>
                  <a:srgbClr val="002060"/>
                </a:solidFill>
              </a:rPr>
              <a:t>, возникающая на отдельном отраслевом рынке - микроэкономическая проблема.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5800" y="27463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356822"/>
              </p:ext>
            </p:extLst>
          </p:nvPr>
        </p:nvGraphicFramePr>
        <p:xfrm>
          <a:off x="609600" y="1600200"/>
          <a:ext cx="7848600" cy="449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193981"/>
              </p:ext>
            </p:extLst>
          </p:nvPr>
        </p:nvGraphicFramePr>
        <p:xfrm>
          <a:off x="457200" y="9144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5800" y="27463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89780041"/>
              </p:ext>
            </p:extLst>
          </p:nvPr>
        </p:nvGraphicFramePr>
        <p:xfrm>
          <a:off x="838200" y="1524000"/>
          <a:ext cx="7620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Домашнее задание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267895"/>
              </p:ext>
            </p:extLst>
          </p:nvPr>
        </p:nvGraphicFramePr>
        <p:xfrm>
          <a:off x="685800" y="1600201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818045"/>
              </p:ext>
            </p:extLst>
          </p:nvPr>
        </p:nvGraphicFramePr>
        <p:xfrm>
          <a:off x="609600" y="1524000"/>
          <a:ext cx="7772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План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Экономика </a:t>
            </a:r>
            <a:r>
              <a:rPr lang="ru-RU" b="1" dirty="0" smtClean="0"/>
              <a:t>– это…</a:t>
            </a: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521026"/>
              </p:ext>
            </p:extLst>
          </p:nvPr>
        </p:nvGraphicFramePr>
        <p:xfrm>
          <a:off x="457200" y="1600200"/>
          <a:ext cx="82296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2" name="AutoShape 4"/>
          <p:cNvSpPr>
            <a:spLocks noChangeArrowheads="1"/>
          </p:cNvSpPr>
          <p:nvPr/>
        </p:nvSpPr>
        <p:spPr bwMode="auto">
          <a:xfrm rot="5400000">
            <a:off x="4229100" y="41529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676400" y="5105400"/>
            <a:ext cx="6096000" cy="6413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Экономика – это наука, изучающая поведение участников процесса хозяйственной деятельности.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4313" y="214313"/>
            <a:ext cx="55006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Название этой науки  было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дано великим ученым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Древней Греции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Аристотелем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 путем соединения двух слов: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«</a:t>
            </a:r>
            <a:r>
              <a:rPr lang="ru-RU" sz="28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эйкос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» - хозяйство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«</a:t>
            </a:r>
            <a:r>
              <a:rPr lang="ru-RU" sz="28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номос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» - закон,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т.е. «</a:t>
            </a:r>
            <a:r>
              <a:rPr lang="ru-RU" sz="2800" b="1" dirty="0">
                <a:latin typeface="Corbel" pitchFamily="34" charset="0"/>
              </a:rPr>
              <a:t>экономика</a:t>
            </a:r>
            <a:r>
              <a:rPr lang="ru-RU" sz="2800" dirty="0">
                <a:latin typeface="Corbel" pitchFamily="34" charset="0"/>
              </a:rPr>
              <a:t>» - в буквальном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 переводе с древнегреческого означает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«законы хозяйства».</a:t>
            </a:r>
          </a:p>
        </p:txBody>
      </p:sp>
      <p:pic>
        <p:nvPicPr>
          <p:cNvPr id="33795" name="Рисунок 3" descr="448px-Aristotle_Altemps_Inv8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2875"/>
            <a:ext cx="2809875" cy="376396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Горизонтальный свиток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25331"/>
            <a:ext cx="3736975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7188" y="428625"/>
            <a:ext cx="5715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В </a:t>
            </a:r>
            <a:r>
              <a:rPr lang="en-US" sz="2800" dirty="0">
                <a:latin typeface="Corbel" pitchFamily="34" charset="0"/>
              </a:rPr>
              <a:t>IV </a:t>
            </a:r>
            <a:r>
              <a:rPr lang="ru-RU" sz="2800" dirty="0">
                <a:latin typeface="Corbel" pitchFamily="34" charset="0"/>
              </a:rPr>
              <a:t>веке до н.э. древнегреческий ученый    </a:t>
            </a:r>
            <a:r>
              <a:rPr lang="ru-RU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Ксенофонт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написал  книгу </a:t>
            </a: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«</a:t>
            </a:r>
            <a:r>
              <a:rPr lang="ru-RU" sz="2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Ойкономия</a:t>
            </a: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»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(от слов «</a:t>
            </a:r>
            <a:r>
              <a:rPr lang="ru-RU" sz="28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ойкос</a:t>
            </a:r>
            <a:r>
              <a:rPr lang="ru-RU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»</a:t>
            </a:r>
            <a:r>
              <a:rPr lang="ru-RU" sz="28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– дом, хозяйство и «</a:t>
            </a:r>
            <a:r>
              <a:rPr lang="ru-RU" sz="28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номос</a:t>
            </a:r>
            <a:r>
              <a:rPr lang="ru-RU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»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 – правило, закон),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где изложил разумные правила ведения домашнего хозяйства и земледелия.</a:t>
            </a:r>
          </a:p>
        </p:txBody>
      </p:sp>
      <p:pic>
        <p:nvPicPr>
          <p:cNvPr id="35843" name="Рисунок 4" descr="388px-Xenoph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14313"/>
            <a:ext cx="2735263" cy="421481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Горизонтальный свиток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27563"/>
            <a:ext cx="3736975" cy="95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2875" y="571500"/>
            <a:ext cx="585787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Через две тысячи лет после </a:t>
            </a:r>
          </a:p>
          <a:p>
            <a:pPr>
              <a:spcBef>
                <a:spcPts val="0"/>
              </a:spcBef>
            </a:pPr>
            <a:r>
              <a:rPr lang="ru-RU" sz="2800" dirty="0" err="1">
                <a:latin typeface="Corbel" pitchFamily="34" charset="0"/>
              </a:rPr>
              <a:t>Ксенофонта</a:t>
            </a:r>
            <a:r>
              <a:rPr lang="ru-RU" sz="2800" dirty="0">
                <a:latin typeface="Corbel" pitchFamily="34" charset="0"/>
              </a:rPr>
              <a:t>  и  Аристотеля  вновь возникла наука о богатстве и обогащении. Она получила название </a:t>
            </a:r>
            <a:r>
              <a:rPr lang="ru-RU" sz="2800" b="1" dirty="0">
                <a:solidFill>
                  <a:srgbClr val="FFC000"/>
                </a:solidFill>
                <a:latin typeface="Corbel" pitchFamily="34" charset="0"/>
              </a:rPr>
              <a:t>«политическая экономия»</a:t>
            </a:r>
            <a:r>
              <a:rPr lang="ru-RU" sz="2800" dirty="0">
                <a:solidFill>
                  <a:srgbClr val="FFC000"/>
                </a:solidFill>
                <a:latin typeface="Corbel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800" i="1" dirty="0">
                <a:solidFill>
                  <a:srgbClr val="FFC000"/>
                </a:solidFill>
                <a:latin typeface="Corbel" pitchFamily="34" charset="0"/>
              </a:rPr>
              <a:t>(наука о разумном ведении государственного хозяйства).</a:t>
            </a:r>
          </a:p>
          <a:p>
            <a:pPr>
              <a:spcBef>
                <a:spcPts val="0"/>
              </a:spcBef>
            </a:pPr>
            <a:r>
              <a:rPr lang="ru-RU" sz="2800" dirty="0">
                <a:latin typeface="Corbel" pitchFamily="34" charset="0"/>
              </a:rPr>
              <a:t>Её создателем был  </a:t>
            </a:r>
            <a:r>
              <a:rPr lang="ru-RU" sz="2800" dirty="0">
                <a:solidFill>
                  <a:srgbClr val="FFC000"/>
                </a:solidFill>
                <a:latin typeface="Corbel" pitchFamily="34" charset="0"/>
              </a:rPr>
              <a:t>Адам Смит.</a:t>
            </a:r>
          </a:p>
          <a:p>
            <a:pPr>
              <a:spcBef>
                <a:spcPct val="50000"/>
              </a:spcBef>
            </a:pPr>
            <a:endParaRPr lang="ru-RU" sz="2800" dirty="0">
              <a:latin typeface="Times New Roman" pitchFamily="18" charset="0"/>
            </a:endParaRPr>
          </a:p>
        </p:txBody>
      </p:sp>
      <p:pic>
        <p:nvPicPr>
          <p:cNvPr id="37891" name="Рисунок 5" descr="adamsmi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214313"/>
            <a:ext cx="2987675" cy="36433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Горизонтальный свиток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3" y="3986213"/>
            <a:ext cx="2524125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43000" y="357188"/>
            <a:ext cx="58674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…Не мог он ямба от хорея,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Как мы ни бились, отличить.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Бранил Гомера,  Феокрита;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Зато читал Адама Смита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И был глубокий эконом,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То есть умел судить о том,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Как государство богатеет,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И чем живет, и почему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Не нужно золота ему,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Когда простой продукт имеет.</a:t>
            </a:r>
          </a:p>
          <a:p>
            <a:pPr algn="r">
              <a:spcBef>
                <a:spcPct val="50000"/>
              </a:spcBef>
            </a:pPr>
            <a:r>
              <a:rPr lang="ru-RU" sz="2400">
                <a:latin typeface="Corbel" pitchFamily="34" charset="0"/>
              </a:rPr>
              <a:t>А.С. Пушкин</a:t>
            </a:r>
          </a:p>
        </p:txBody>
      </p:sp>
      <p:pic>
        <p:nvPicPr>
          <p:cNvPr id="39939" name="Рисунок 3" descr="b45877a43c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428625"/>
            <a:ext cx="2895600" cy="3357563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Рисунок 4" descr="67ba56191dac43f469a54475669cf627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857875"/>
            <a:ext cx="18494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Функции экономической теории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285693"/>
              </p:ext>
            </p:extLst>
          </p:nvPr>
        </p:nvGraphicFramePr>
        <p:xfrm>
          <a:off x="457200" y="1600200"/>
          <a:ext cx="8229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Место экономики в системе экономических наук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508266" y="2202337"/>
            <a:ext cx="3048000" cy="1600200"/>
          </a:xfrm>
        </p:spPr>
        <p:txBody>
          <a:bodyPr>
            <a:noAutofit/>
          </a:bodyPr>
          <a:lstStyle/>
          <a:p>
            <a:pPr marL="285750" indent="-28575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бухгалтерский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учет, 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финансы, 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маркетинг, 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менеджмент,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Экономика природопользования, 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экономика предприятий 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4410564" y="2152047"/>
            <a:ext cx="2334190" cy="838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Социология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Политология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79832" y="5063487"/>
            <a:ext cx="3124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Статистика</a:t>
            </a:r>
            <a:endParaRPr lang="ru-RU" dirty="0">
              <a:latin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</a:rPr>
              <a:t>Математика  </a:t>
            </a:r>
            <a:r>
              <a:rPr lang="ru-RU" dirty="0"/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438934" y="3429000"/>
            <a:ext cx="2244047" cy="366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Юридические науки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438934" y="4509489"/>
            <a:ext cx="2971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история </a:t>
            </a:r>
            <a:r>
              <a:rPr lang="ru-RU" dirty="0">
                <a:latin typeface="Times New Roman" pitchFamily="18" charset="0"/>
              </a:rPr>
              <a:t>экономики, </a:t>
            </a:r>
          </a:p>
          <a:p>
            <a:pPr>
              <a:spcBef>
                <a:spcPts val="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</a:rPr>
              <a:t>история экономической мысли, </a:t>
            </a:r>
          </a:p>
          <a:p>
            <a:pPr>
              <a:spcBef>
                <a:spcPts val="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</a:rPr>
              <a:t>всеобщая история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265" y="1510200"/>
            <a:ext cx="2743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Сеть конкретно экономических наук: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10564" y="1633214"/>
            <a:ext cx="2272417" cy="3139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Социальные науки: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1678" y="4463322"/>
            <a:ext cx="2743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</a:rPr>
              <a:t>Информационно-аналитических науки: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37860" y="4124235"/>
            <a:ext cx="225799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</a:rPr>
              <a:t>Исторические науки: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757</TotalTime>
  <Words>882</Words>
  <Application>Microsoft Office PowerPoint</Application>
  <PresentationFormat>Экран (4:3)</PresentationFormat>
  <Paragraphs>123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Urban Pop</vt:lpstr>
      <vt:lpstr>Что такое экономика?</vt:lpstr>
      <vt:lpstr>План</vt:lpstr>
      <vt:lpstr>Экономика – это…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Функции экономической теории </vt:lpstr>
      <vt:lpstr>Место экономики в системе экономических наук</vt:lpstr>
      <vt:lpstr>Презентация PowerPoint</vt:lpstr>
      <vt:lpstr>Презентация PowerPoint</vt:lpstr>
      <vt:lpstr>Микроэкономика имеет дело с конкретными экономическими единицами. </vt:lpstr>
      <vt:lpstr>Макроэкономический анализ предполагает изучение экономики как единого целого.</vt:lpstr>
      <vt:lpstr>Далеко не всегда можно сказать, что некоторое понятие или какая-либо проблема однозначно относятся к микро- или макроэкономике.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Школа-интернат №19</dc:creator>
  <cp:lastModifiedBy>Маркачева Т.А.</cp:lastModifiedBy>
  <cp:revision>23</cp:revision>
  <cp:lastPrinted>1601-01-01T00:00:00Z</cp:lastPrinted>
  <dcterms:created xsi:type="dcterms:W3CDTF">1601-01-01T00:00:00Z</dcterms:created>
  <dcterms:modified xsi:type="dcterms:W3CDTF">2014-12-07T21:24:58Z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