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FA72C-AFC7-41D3-959D-7444F0D87845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3AE2A-610B-46AB-8D87-CB8375B88B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B5BFC-21B3-40ED-A749-9F1370B802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71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FA66-0E24-46A5-9985-682C61C56D2A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CF54-7317-44C1-AB96-88CDE3561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/>
              <a:t>ЭКОНОМИКА. 10 КЛ. ПРОФИЛЬНЫЙ УРОВЕНЬ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ПРОДУКТ ФИРМЫ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Резюме по § 6.1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Фирма</a:t>
            </a:r>
            <a:r>
              <a:rPr lang="ru-RU" sz="2000" dirty="0" smtClean="0"/>
              <a:t> – коммерческая организация, которая используя факторы </a:t>
            </a:r>
          </a:p>
          <a:p>
            <a:pPr>
              <a:buNone/>
            </a:pPr>
            <a:r>
              <a:rPr lang="ru-RU" sz="2000" dirty="0" smtClean="0"/>
              <a:t>производства, производит товары и услуги и продает их с целью получения</a:t>
            </a:r>
          </a:p>
          <a:p>
            <a:pPr>
              <a:buNone/>
            </a:pPr>
            <a:r>
              <a:rPr lang="ru-RU" sz="2000" dirty="0" smtClean="0"/>
              <a:t> прибыли.</a:t>
            </a:r>
          </a:p>
          <a:p>
            <a:pPr>
              <a:buNone/>
            </a:pPr>
            <a:r>
              <a:rPr lang="ru-RU" sz="2000" dirty="0" smtClean="0"/>
              <a:t>Создание фирмы обеспечивает экономию за счет трансакций (</a:t>
            </a:r>
            <a:r>
              <a:rPr lang="ru-RU" sz="2000" dirty="0" err="1" smtClean="0"/>
              <a:t>трансакци</a:t>
            </a:r>
            <a:r>
              <a:rPr lang="ru-RU" sz="2000" dirty="0" smtClean="0"/>
              <a:t>-</a:t>
            </a:r>
          </a:p>
          <a:p>
            <a:pPr>
              <a:buNone/>
            </a:pPr>
            <a:r>
              <a:rPr lang="ru-RU" sz="2000" dirty="0" err="1" smtClean="0"/>
              <a:t>онных</a:t>
            </a:r>
            <a:r>
              <a:rPr lang="ru-RU" sz="2000" dirty="0" smtClean="0"/>
              <a:t> издержек).</a:t>
            </a:r>
          </a:p>
          <a:p>
            <a:pPr>
              <a:buNone/>
            </a:pPr>
            <a:r>
              <a:rPr lang="ru-RU" sz="2000" b="1" dirty="0" smtClean="0"/>
              <a:t>Трансакции</a:t>
            </a:r>
            <a:r>
              <a:rPr lang="ru-RU" sz="2000" dirty="0" smtClean="0"/>
              <a:t> – издержки, связанные  с куплей-продажей, ведением </a:t>
            </a:r>
          </a:p>
          <a:p>
            <a:pPr>
              <a:buNone/>
            </a:pPr>
            <a:r>
              <a:rPr lang="ru-RU" sz="2000" dirty="0" smtClean="0"/>
              <a:t>переговоров, заключением контрактов, услугами адвокатов и др.</a:t>
            </a:r>
          </a:p>
          <a:p>
            <a:pPr>
              <a:buNone/>
            </a:pPr>
            <a:endParaRPr lang="ru-RU" sz="800" dirty="0" smtClean="0"/>
          </a:p>
          <a:p>
            <a:pPr algn="ctr">
              <a:buNone/>
            </a:pPr>
            <a:r>
              <a:rPr lang="ru-RU" sz="2000" b="1" dirty="0" smtClean="0"/>
              <a:t>Общая модель функционирования фирмы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Факторы производства</a:t>
            </a:r>
            <a:r>
              <a:rPr lang="ru-RU" sz="2000" dirty="0" smtClean="0"/>
              <a:t>          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Фирма</a:t>
            </a:r>
            <a:r>
              <a:rPr lang="ru-RU" sz="2000" dirty="0" smtClean="0"/>
              <a:t>            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Продукция (товары и услуги)</a:t>
            </a:r>
          </a:p>
          <a:p>
            <a:pPr algn="just">
              <a:buNone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2000" dirty="0" smtClean="0"/>
              <a:t>Правовой статус фирмы – юридическое лицо</a:t>
            </a:r>
            <a:endParaRPr lang="ru-RU" sz="20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347864" y="429309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932040" y="429309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Юридическое лицо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Имеет обособленное имущество</a:t>
            </a:r>
          </a:p>
          <a:p>
            <a:r>
              <a:rPr lang="ru-RU" sz="2400" dirty="0" smtClean="0"/>
              <a:t>Отвечает имуществом по своим обязательствам</a:t>
            </a:r>
          </a:p>
          <a:p>
            <a:r>
              <a:rPr lang="ru-RU" sz="2400" dirty="0" smtClean="0"/>
              <a:t>Может приобретать и осуществлять  имущественные и неимущественные права, нести обязанности</a:t>
            </a:r>
          </a:p>
          <a:p>
            <a:r>
              <a:rPr lang="ru-RU" sz="2400" dirty="0" smtClean="0"/>
              <a:t>Может быть истцом и ответчиком в суде</a:t>
            </a:r>
          </a:p>
          <a:p>
            <a:r>
              <a:rPr lang="ru-RU" sz="2400" dirty="0" smtClean="0"/>
              <a:t>Имеет самостоятельный счет или смету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/>
              <a:t>Продукт фирмы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/>
              <a:t>Любая фирма выпускает ту или иную продукцию, используя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 различные ресурсы. Величина одних ресурсов  в течение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определенного периода может меняться, а других – остается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 неизменной. В связи с этим различают краткосрочный и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 долгосрочный периоды.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Краткосрочный период </a:t>
            </a:r>
            <a:r>
              <a:rPr lang="ru-RU" sz="2400" dirty="0" smtClean="0"/>
              <a:t>– </a:t>
            </a:r>
            <a:r>
              <a:rPr lang="ru-RU" sz="2400" dirty="0" err="1" smtClean="0"/>
              <a:t>период</a:t>
            </a:r>
            <a:r>
              <a:rPr lang="ru-RU" sz="2400" dirty="0" smtClean="0"/>
              <a:t>, в течение которого вели-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чина одних факторов производства может меняться, а раз-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меры других остаются фиксированными.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Долгосрочный период </a:t>
            </a:r>
            <a:r>
              <a:rPr lang="ru-RU" sz="2400" dirty="0" smtClean="0"/>
              <a:t>– </a:t>
            </a:r>
            <a:r>
              <a:rPr lang="ru-RU" sz="2400" dirty="0" err="1" smtClean="0"/>
              <a:t>период</a:t>
            </a:r>
            <a:r>
              <a:rPr lang="ru-RU" sz="2400" dirty="0" smtClean="0"/>
              <a:t>, в течение которого вели-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чины всех факторов производства подвержены изменению.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В данном случае мы рассматриваем поведение фирмы в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краткосрочном периоде.</a:t>
            </a:r>
          </a:p>
          <a:p>
            <a:pPr>
              <a:spcBef>
                <a:spcPts val="0"/>
              </a:spcBef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Поведение фирмы в краткосрочном период</a:t>
            </a:r>
            <a:r>
              <a:rPr lang="ru-RU" sz="3200" b="1" dirty="0"/>
              <a:t>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Переменный ресурс: </a:t>
            </a:r>
            <a:r>
              <a:rPr lang="ru-RU" sz="2800" dirty="0" smtClean="0"/>
              <a:t>труд (количество рабочих).</a:t>
            </a:r>
          </a:p>
          <a:p>
            <a:endParaRPr lang="ru-RU" sz="2800" dirty="0"/>
          </a:p>
          <a:p>
            <a:r>
              <a:rPr lang="ru-RU" sz="2800" b="1" dirty="0" smtClean="0"/>
              <a:t>Постоянный ресурс: </a:t>
            </a:r>
            <a:r>
              <a:rPr lang="ru-RU" sz="2800" dirty="0" smtClean="0"/>
              <a:t>оборудование, </a:t>
            </a:r>
            <a:r>
              <a:rPr lang="ru-RU" sz="2800" dirty="0" err="1" smtClean="0"/>
              <a:t>производ-ственные</a:t>
            </a:r>
            <a:r>
              <a:rPr lang="ru-RU" sz="2800" dirty="0" smtClean="0"/>
              <a:t> площади.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Поведение фирмы в краткосрочном период</a:t>
            </a:r>
            <a:r>
              <a:rPr lang="ru-RU" sz="3200" b="1" dirty="0"/>
              <a:t>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Для анализа переменного ресурса в фирме применяют показатели общего, среднего и предельного продукта, средней и предельной производительности труда.</a:t>
            </a:r>
          </a:p>
          <a:p>
            <a:pPr>
              <a:buNone/>
            </a:pPr>
            <a:r>
              <a:rPr lang="ru-RU" sz="2100" b="1" dirty="0" smtClean="0"/>
              <a:t>Общий продукт </a:t>
            </a:r>
            <a:r>
              <a:rPr lang="ru-RU" sz="2100" dirty="0" smtClean="0"/>
              <a:t>– это объем продукции, произведенной фир</a:t>
            </a:r>
            <a:r>
              <a:rPr lang="ru-RU" sz="2100" dirty="0"/>
              <a:t>м</a:t>
            </a:r>
            <a:r>
              <a:rPr lang="ru-RU" sz="2100" dirty="0" smtClean="0"/>
              <a:t>ой за определенный период времени (зависит от количество вложенного труда и капитала, но не показывает эффективность использования ресурсов).</a:t>
            </a:r>
          </a:p>
          <a:p>
            <a:pPr>
              <a:buNone/>
            </a:pPr>
            <a:r>
              <a:rPr lang="ru-RU" sz="2100" b="1" dirty="0" smtClean="0"/>
              <a:t>Средний продукт </a:t>
            </a:r>
            <a:r>
              <a:rPr lang="ru-RU" sz="2100" dirty="0" smtClean="0"/>
              <a:t>(производительность, эффективность) труда – количество продукции в расчете на единицу труда (одного работника; один человеко-час труда); не позволяет судить, какой вклад в прирост общего продукта вносит каждый дополнительный работник.</a:t>
            </a:r>
          </a:p>
          <a:p>
            <a:pPr>
              <a:buNone/>
            </a:pPr>
            <a:r>
              <a:rPr lang="ru-RU" sz="2100" b="1" dirty="0" smtClean="0"/>
              <a:t>Предельный продукт труда </a:t>
            </a:r>
            <a:r>
              <a:rPr lang="ru-RU" sz="2100" dirty="0" smtClean="0"/>
              <a:t>– прирост общего продукта в результате применения  дополнительной единицы труда (дополнительной рабочей силы).</a:t>
            </a:r>
          </a:p>
          <a:p>
            <a:pPr>
              <a:buNone/>
            </a:pPr>
            <a:endParaRPr lang="ru-RU" sz="21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/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74295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56100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Общий и предельный продукт</a:t>
            </a:r>
            <a:endParaRPr lang="ru-RU" sz="28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268760"/>
            <a:ext cx="3793580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3786181" cy="3444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Закон </a:t>
            </a:r>
            <a:r>
              <a:rPr lang="ru-RU" sz="2800" b="1" dirty="0" smtClean="0"/>
              <a:t>убывающей </a:t>
            </a:r>
            <a:r>
              <a:rPr lang="ru-RU" sz="2800" b="1" dirty="0" smtClean="0"/>
              <a:t>эффективности</a:t>
            </a:r>
          </a:p>
          <a:p>
            <a:pPr>
              <a:buNone/>
            </a:pPr>
            <a:r>
              <a:rPr lang="ru-RU" sz="2200" dirty="0" smtClean="0"/>
              <a:t>	Начиная </a:t>
            </a:r>
            <a:r>
              <a:rPr lang="ru-RU" sz="2200" dirty="0" smtClean="0"/>
              <a:t>с определенного момента, последовательное приращение переменного ресурса (например, труда) к неизменному     количеству постоянного ресурса (например, капитала) приводит к снижению предельной производительности переменного ресурса. </a:t>
            </a:r>
          </a:p>
          <a:p>
            <a:pPr algn="ctr">
              <a:buNone/>
            </a:pP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Литература: </a:t>
            </a:r>
          </a:p>
          <a:p>
            <a:pPr>
              <a:buNone/>
            </a:pPr>
            <a:r>
              <a:rPr lang="ru-RU" sz="2400" dirty="0" smtClean="0"/>
              <a:t>	Экономика. Основы экономической теории: </a:t>
            </a:r>
            <a:r>
              <a:rPr lang="ru-RU" sz="2400" i="1" dirty="0" smtClean="0"/>
              <a:t>Учебник для 10-11 </a:t>
            </a:r>
            <a:r>
              <a:rPr lang="ru-RU" sz="2400" i="1" dirty="0" err="1" smtClean="0"/>
              <a:t>кл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общеобразоват</a:t>
            </a:r>
            <a:r>
              <a:rPr lang="ru-RU" sz="2400" i="1" dirty="0" smtClean="0"/>
              <a:t>. </a:t>
            </a:r>
            <a:r>
              <a:rPr lang="ru-RU" sz="2400" i="1" dirty="0" err="1"/>
              <a:t>у</a:t>
            </a:r>
            <a:r>
              <a:rPr lang="ru-RU" sz="2400" i="1" dirty="0" err="1" smtClean="0"/>
              <a:t>чр</a:t>
            </a:r>
            <a:r>
              <a:rPr lang="ru-RU" sz="2400" i="1" dirty="0" smtClean="0"/>
              <a:t>. Профильный уровень/ Под ред. С.И.Иванова, </a:t>
            </a:r>
            <a:r>
              <a:rPr lang="ru-RU" sz="2400" i="1" dirty="0" err="1" smtClean="0"/>
              <a:t>А.Я.Линькова</a:t>
            </a:r>
            <a:r>
              <a:rPr lang="ru-RU" sz="2400" i="1" dirty="0" smtClean="0"/>
              <a:t>. В 2 кн. Книга 1. – М.: ВИТА-ПРЕСС, 2014.</a:t>
            </a:r>
            <a:endParaRPr lang="ru-RU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359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ЭКОНОМИКА. 10 КЛ. ПРОФИЛЬНЫЙ УРОВЕНЬ</vt:lpstr>
      <vt:lpstr>Резюме по § 6.1</vt:lpstr>
      <vt:lpstr>Юридическое лицо</vt:lpstr>
      <vt:lpstr>Продукт фирмы</vt:lpstr>
      <vt:lpstr>Поведение фирмы в краткосрочном периоде</vt:lpstr>
      <vt:lpstr>Поведение фирмы в краткосрочном периоде</vt:lpstr>
      <vt:lpstr>Слайд 7</vt:lpstr>
      <vt:lpstr>Общий и предельный продукт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ЭКОНОМИКА. 10 КЛ. ПРОФИЛЬНЫЙ УРОВЕНЬ</dc:title>
  <dc:creator>ВАМ</dc:creator>
  <cp:lastModifiedBy>ВАМ</cp:lastModifiedBy>
  <cp:revision>9</cp:revision>
  <dcterms:created xsi:type="dcterms:W3CDTF">2014-12-09T15:27:22Z</dcterms:created>
  <dcterms:modified xsi:type="dcterms:W3CDTF">2014-12-21T19:15:48Z</dcterms:modified>
</cp:coreProperties>
</file>