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58" r:id="rId12"/>
    <p:sldId id="259" r:id="rId13"/>
    <p:sldId id="268" r:id="rId14"/>
    <p:sldId id="269" r:id="rId15"/>
    <p:sldId id="270" r:id="rId16"/>
    <p:sldId id="271" r:id="rId17"/>
    <p:sldId id="272" r:id="rId18"/>
    <p:sldId id="273" r:id="rId19"/>
    <p:sldId id="278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A83A7-DB7D-40B4-A86D-7A6FC2EE2D12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2E6F-7B43-40F4-86DD-3A35AF8477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A83A7-DB7D-40B4-A86D-7A6FC2EE2D12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2E6F-7B43-40F4-86DD-3A35AF8477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A83A7-DB7D-40B4-A86D-7A6FC2EE2D12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2E6F-7B43-40F4-86DD-3A35AF8477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A83A7-DB7D-40B4-A86D-7A6FC2EE2D12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2E6F-7B43-40F4-86DD-3A35AF8477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A83A7-DB7D-40B4-A86D-7A6FC2EE2D12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6082E6F-7B43-40F4-86DD-3A35AF8477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A83A7-DB7D-40B4-A86D-7A6FC2EE2D12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2E6F-7B43-40F4-86DD-3A35AF8477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A83A7-DB7D-40B4-A86D-7A6FC2EE2D12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2E6F-7B43-40F4-86DD-3A35AF8477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A83A7-DB7D-40B4-A86D-7A6FC2EE2D12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2E6F-7B43-40F4-86DD-3A35AF8477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A83A7-DB7D-40B4-A86D-7A6FC2EE2D12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2E6F-7B43-40F4-86DD-3A35AF8477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A83A7-DB7D-40B4-A86D-7A6FC2EE2D12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2E6F-7B43-40F4-86DD-3A35AF8477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A83A7-DB7D-40B4-A86D-7A6FC2EE2D12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2E6F-7B43-40F4-86DD-3A35AF8477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A1A83A7-DB7D-40B4-A86D-7A6FC2EE2D12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6082E6F-7B43-40F4-86DD-3A35AF8477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187624" y="2204864"/>
          <a:ext cx="7200798" cy="2709401"/>
        </p:xfrm>
        <a:graphic>
          <a:graphicData uri="http://schemas.openxmlformats.org/drawingml/2006/table">
            <a:tbl>
              <a:tblPr/>
              <a:tblGrid>
                <a:gridCol w="1200133"/>
                <a:gridCol w="1200133"/>
                <a:gridCol w="1200133"/>
                <a:gridCol w="1200133"/>
                <a:gridCol w="1200133"/>
                <a:gridCol w="1200133"/>
              </a:tblGrid>
              <a:tr h="156548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solidFill>
                          <a:srgbClr val="7030A0"/>
                        </a:solidFill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solidFill>
                          <a:srgbClr val="7030A0"/>
                        </a:solidFill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solidFill>
                          <a:srgbClr val="7030A0"/>
                        </a:solidFill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</a:rPr>
                        <a:t/>
                      </a:r>
                      <a:br>
                        <a:rPr lang="ru-RU" sz="11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</a:rPr>
                      </a:br>
                      <a:r>
                        <a:rPr lang="ru-RU" sz="13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«ХУЖЕ НЕ БЫВАЕТ»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63" marR="65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 smtClean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b="1" dirty="0" smtClean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b="1" dirty="0" smtClean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b="1" dirty="0" smtClean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b="1" dirty="0" smtClean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b="1" dirty="0" smtClean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3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ТАК СЕБЕ»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63" marR="65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 smtClean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 smtClean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 smtClean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 smtClean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b="1" dirty="0" smtClean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b="1" dirty="0" smtClean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ХОРОШЕЕ </a:t>
                      </a:r>
                      <a:r>
                        <a:rPr lang="ru-RU" sz="13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НАСТРОЕНИЕ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63" marR="65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26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 начало урока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63" marR="65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 конец урока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63" marR="65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 начало урока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63" marR="65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 конец урока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63" marR="65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 начало урока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63" marR="65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 конец урока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63" marR="65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3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863" marR="65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863" marR="65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863" marR="65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863" marR="65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863" marR="65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863" marR="65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6876256" y="2420888"/>
            <a:ext cx="809625" cy="752475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1979712" y="2492896"/>
            <a:ext cx="809625" cy="752475"/>
          </a:xfrm>
          <a:prstGeom prst="smileyFace">
            <a:avLst>
              <a:gd name="adj" fmla="val -2282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355976" y="2492896"/>
            <a:ext cx="809625" cy="752475"/>
          </a:xfrm>
          <a:prstGeom prst="smileyFace">
            <a:avLst>
              <a:gd name="adj" fmla="val 486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971600" y="404664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Эмоциональный настрой</a:t>
            </a:r>
            <a:endParaRPr lang="ru-RU" sz="5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331640" y="1268760"/>
          <a:ext cx="6912769" cy="4930861"/>
        </p:xfrm>
        <a:graphic>
          <a:graphicData uri="http://schemas.openxmlformats.org/drawingml/2006/table">
            <a:tbl>
              <a:tblPr/>
              <a:tblGrid>
                <a:gridCol w="768700"/>
                <a:gridCol w="768700"/>
                <a:gridCol w="768700"/>
                <a:gridCol w="768700"/>
                <a:gridCol w="768700"/>
                <a:gridCol w="768700"/>
                <a:gridCol w="768700"/>
                <a:gridCol w="768700"/>
                <a:gridCol w="763169"/>
              </a:tblGrid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Щ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9.</a:t>
                      </a:r>
                      <a:endParaRPr lang="ru-RU" sz="13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 О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95736" y="260648"/>
            <a:ext cx="489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Кроссворд</a:t>
            </a:r>
            <a:endParaRPr lang="ru-RU" sz="5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331640" y="1268760"/>
          <a:ext cx="6912769" cy="4930861"/>
        </p:xfrm>
        <a:graphic>
          <a:graphicData uri="http://schemas.openxmlformats.org/drawingml/2006/table">
            <a:tbl>
              <a:tblPr/>
              <a:tblGrid>
                <a:gridCol w="768700"/>
                <a:gridCol w="768700"/>
                <a:gridCol w="768700"/>
                <a:gridCol w="768700"/>
                <a:gridCol w="768700"/>
                <a:gridCol w="768700"/>
                <a:gridCol w="768700"/>
                <a:gridCol w="768700"/>
                <a:gridCol w="763169"/>
              </a:tblGrid>
              <a:tr h="37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Щ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3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800" b="1" baseline="0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r>
                        <a:rPr lang="ru-RU" sz="1800" b="1" baseline="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П</a:t>
                      </a:r>
                      <a:endParaRPr lang="ru-RU" sz="1800" b="1" i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Л</a:t>
                      </a:r>
                      <a:endParaRPr lang="ru-RU" sz="1800" b="1" i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О</a:t>
                      </a:r>
                      <a:endParaRPr lang="ru-RU" sz="1800" b="1" i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Т</a:t>
                      </a:r>
                      <a:endParaRPr lang="ru-RU" sz="1800" b="1" i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Н</a:t>
                      </a:r>
                      <a:endParaRPr lang="ru-RU" sz="1800" b="1" i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О</a:t>
                      </a:r>
                      <a:endParaRPr lang="ru-RU" sz="1800" b="1" i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С</a:t>
                      </a:r>
                      <a:endParaRPr lang="ru-RU" sz="1800" b="1" i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Т</a:t>
                      </a:r>
                      <a:endParaRPr lang="ru-RU" sz="1800" b="1" i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Ь</a:t>
                      </a:r>
                      <a:endParaRPr lang="ru-RU" sz="1800" b="1" i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95736" y="260648"/>
            <a:ext cx="489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Кроссворд</a:t>
            </a:r>
            <a:endParaRPr lang="ru-RU" sz="5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548680"/>
            <a:ext cx="6048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Плотность </a:t>
            </a:r>
            <a:endParaRPr lang="ru-RU" sz="5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2492896"/>
            <a:ext cx="835292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  <a:latin typeface="Alexandra Zeferino Two" pitchFamily="66" charset="0"/>
              </a:rPr>
              <a:t>Эпиграф:</a:t>
            </a:r>
          </a:p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Alexandra Zeferino Two" pitchFamily="66" charset="0"/>
              </a:rPr>
              <a:t>«Без сомнения, всё наше знание начинается с опыта»</a:t>
            </a:r>
          </a:p>
          <a:p>
            <a:pPr algn="r"/>
            <a:r>
              <a:rPr lang="ru-RU" sz="3600" b="1" dirty="0" err="1" smtClean="0">
                <a:solidFill>
                  <a:schemeClr val="accent4">
                    <a:lumMod val="75000"/>
                  </a:schemeClr>
                </a:solidFill>
                <a:latin typeface="Alexandra Zeferino Two" pitchFamily="66" charset="0"/>
              </a:rPr>
              <a:t>Иммануил</a:t>
            </a: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Alexandra Zeferino Two" pitchFamily="66" charset="0"/>
              </a:rPr>
              <a:t> Кант</a:t>
            </a:r>
            <a:endParaRPr lang="ru-RU" sz="3600" b="1" dirty="0">
              <a:solidFill>
                <a:schemeClr val="accent4">
                  <a:lumMod val="75000"/>
                </a:schemeClr>
              </a:solidFill>
              <a:latin typeface="Alexandra Zeferino Two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Эксперимент № 1. </a:t>
            </a:r>
            <a:r>
              <a:rPr lang="ru-RU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Сравнение объемов и масс скомканной бумаги и скрепок.</a:t>
            </a:r>
            <a:endParaRPr lang="ru-RU" sz="3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916832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7030A0"/>
                </a:solidFill>
                <a:latin typeface="Monotype Corsiva" pitchFamily="66" charset="0"/>
              </a:rPr>
              <a:t>Вывод:</a:t>
            </a:r>
            <a:r>
              <a:rPr lang="ru-RU" sz="2400" b="1" dirty="0" smtClean="0">
                <a:solidFill>
                  <a:srgbClr val="0000FF"/>
                </a:solidFill>
                <a:latin typeface="Monotype Corsiva" pitchFamily="66" charset="0"/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latin typeface="Monotype Corsiva" pitchFamily="66" charset="0"/>
              </a:rPr>
              <a:t>при равных массах объемы разных тел могут быть разными.</a:t>
            </a:r>
            <a:endParaRPr lang="ru-RU" sz="24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3645024"/>
            <a:ext cx="78488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Эксперимент № 2. </a:t>
            </a:r>
            <a:r>
              <a:rPr lang="ru-RU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Сравнение объемов и масс  алюминиевого и деревянного цилиндров.</a:t>
            </a:r>
            <a:endParaRPr lang="ru-RU" sz="3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5373216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7030A0"/>
                </a:solidFill>
                <a:latin typeface="Monotype Corsiva" pitchFamily="66" charset="0"/>
              </a:rPr>
              <a:t>Вывод:</a:t>
            </a:r>
            <a:r>
              <a:rPr lang="ru-RU" sz="2400" b="1" dirty="0" smtClean="0">
                <a:solidFill>
                  <a:srgbClr val="0000FF"/>
                </a:solidFill>
                <a:latin typeface="Monotype Corsiva" pitchFamily="66" charset="0"/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latin typeface="Monotype Corsiva" pitchFamily="66" charset="0"/>
              </a:rPr>
              <a:t>при равных объемах  массы  разных тел могут быть разными.</a:t>
            </a:r>
            <a:endParaRPr lang="ru-RU" sz="24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548680"/>
            <a:ext cx="691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Модель эксперимента</a:t>
            </a:r>
          </a:p>
        </p:txBody>
      </p:sp>
      <p:sp>
        <p:nvSpPr>
          <p:cNvPr id="5" name="Блок-схема: магнитный диск 4"/>
          <p:cNvSpPr/>
          <p:nvPr/>
        </p:nvSpPr>
        <p:spPr>
          <a:xfrm>
            <a:off x="1547664" y="2132856"/>
            <a:ext cx="2448272" cy="3816424"/>
          </a:xfrm>
          <a:prstGeom prst="flowChartMagneticDisk">
            <a:avLst/>
          </a:prstGeom>
          <a:solidFill>
            <a:schemeClr val="tx1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магнитный диск 5"/>
          <p:cNvSpPr/>
          <p:nvPr/>
        </p:nvSpPr>
        <p:spPr>
          <a:xfrm>
            <a:off x="5076056" y="2132856"/>
            <a:ext cx="2448272" cy="3816424"/>
          </a:xfrm>
          <a:prstGeom prst="flowChartMagneticDisk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1907704" y="3717032"/>
            <a:ext cx="216024" cy="216024"/>
          </a:xfrm>
          <a:prstGeom prst="flowChartConnector">
            <a:avLst/>
          </a:prstGeom>
          <a:solidFill>
            <a:schemeClr val="tx2">
              <a:lumMod val="5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2051720" y="4293096"/>
            <a:ext cx="216024" cy="216024"/>
          </a:xfrm>
          <a:prstGeom prst="flowChartConnector">
            <a:avLst/>
          </a:prstGeom>
          <a:solidFill>
            <a:schemeClr val="tx2">
              <a:lumMod val="5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2627784" y="3717032"/>
            <a:ext cx="216024" cy="216024"/>
          </a:xfrm>
          <a:prstGeom prst="flowChartConnector">
            <a:avLst/>
          </a:prstGeom>
          <a:solidFill>
            <a:schemeClr val="tx2">
              <a:lumMod val="5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2627784" y="4509120"/>
            <a:ext cx="216024" cy="216024"/>
          </a:xfrm>
          <a:prstGeom prst="flowChartConnector">
            <a:avLst/>
          </a:prstGeom>
          <a:solidFill>
            <a:schemeClr val="tx2">
              <a:lumMod val="5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3275856" y="4293096"/>
            <a:ext cx="216024" cy="216024"/>
          </a:xfrm>
          <a:prstGeom prst="flowChartConnector">
            <a:avLst/>
          </a:prstGeom>
          <a:solidFill>
            <a:schemeClr val="tx2">
              <a:lumMod val="5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2123728" y="5013176"/>
            <a:ext cx="216024" cy="216024"/>
          </a:xfrm>
          <a:prstGeom prst="flowChartConnector">
            <a:avLst/>
          </a:prstGeom>
          <a:solidFill>
            <a:schemeClr val="tx2">
              <a:lumMod val="5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3203848" y="5085184"/>
            <a:ext cx="216024" cy="216024"/>
          </a:xfrm>
          <a:prstGeom prst="flowChartConnector">
            <a:avLst/>
          </a:prstGeom>
          <a:solidFill>
            <a:schemeClr val="tx2">
              <a:lumMod val="5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3347864" y="3717032"/>
            <a:ext cx="216024" cy="216024"/>
          </a:xfrm>
          <a:prstGeom prst="flowChartConnector">
            <a:avLst/>
          </a:prstGeom>
          <a:solidFill>
            <a:schemeClr val="tx2">
              <a:lumMod val="5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5364088" y="3645024"/>
            <a:ext cx="216024" cy="216024"/>
          </a:xfrm>
          <a:prstGeom prst="flowChartConnector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6084168" y="4581128"/>
            <a:ext cx="216024" cy="216024"/>
          </a:xfrm>
          <a:prstGeom prst="flowChartConnector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7020272" y="5229200"/>
            <a:ext cx="216024" cy="216024"/>
          </a:xfrm>
          <a:prstGeom prst="flowChartConnector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6876256" y="4077072"/>
            <a:ext cx="216024" cy="216024"/>
          </a:xfrm>
          <a:prstGeom prst="flowChartConnector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492896"/>
            <a:ext cx="842493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400" b="1" dirty="0" smtClean="0">
                <a:solidFill>
                  <a:srgbClr val="7030A0"/>
                </a:solidFill>
              </a:rPr>
              <a:t>ρ</a:t>
            </a:r>
            <a:r>
              <a:rPr lang="ru-RU" sz="4400" b="1" dirty="0" smtClean="0">
                <a:solidFill>
                  <a:srgbClr val="7030A0"/>
                </a:solidFill>
              </a:rPr>
              <a:t> </a:t>
            </a:r>
            <a:r>
              <a:rPr lang="ru-RU" sz="4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(</a:t>
            </a:r>
            <a:r>
              <a:rPr lang="ru-RU" sz="4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ро</a:t>
            </a:r>
            <a:r>
              <a:rPr lang="ru-RU" sz="4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) – это физическая величина, показывающая, чему рана масса вещества в единице объема.</a:t>
            </a:r>
            <a:endParaRPr lang="ru-RU" sz="4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99792" y="836712"/>
            <a:ext cx="335220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Плотность </a:t>
            </a:r>
            <a:endParaRPr lang="ru-RU" sz="5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760" y="548680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Формула </a:t>
            </a:r>
            <a:endParaRPr lang="ru-RU" sz="5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graphicFrame>
        <p:nvGraphicFramePr>
          <p:cNvPr id="18433" name="Object 1"/>
          <p:cNvGraphicFramePr>
            <a:graphicFrameLocks noChangeAspect="1"/>
          </p:cNvGraphicFramePr>
          <p:nvPr/>
        </p:nvGraphicFramePr>
        <p:xfrm>
          <a:off x="2987824" y="1844824"/>
          <a:ext cx="1462992" cy="1224136"/>
        </p:xfrm>
        <a:graphic>
          <a:graphicData uri="http://schemas.openxmlformats.org/presentationml/2006/ole">
            <p:oleObj spid="_x0000_s18433" name="Формула" r:id="rId3" imgW="469800" imgH="39348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2132856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Monotype Corsiva" pitchFamily="66" charset="0"/>
              </a:rPr>
              <a:t>плотность = </a:t>
            </a:r>
            <a:endParaRPr lang="ru-RU" sz="40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55776" y="3933056"/>
            <a:ext cx="41044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8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ρ</a:t>
            </a:r>
            <a:r>
              <a:rPr lang="ru-RU" sz="48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– плотность</a:t>
            </a:r>
          </a:p>
          <a:p>
            <a:pPr algn="ctr"/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m </a:t>
            </a:r>
            <a:r>
              <a:rPr lang="ru-RU" sz="48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– масса</a:t>
            </a:r>
          </a:p>
          <a:p>
            <a:pPr algn="ctr"/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48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- объем</a:t>
            </a:r>
            <a:endParaRPr lang="ru-RU" sz="48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41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8184" y="1844824"/>
            <a:ext cx="1657350" cy="1362075"/>
          </a:xfrm>
          <a:prstGeom prst="rect">
            <a:avLst/>
          </a:prstGeom>
          <a:noFill/>
        </p:spPr>
      </p:pic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0" y="181927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subSp spid="_x0000_s18433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3">
                                            <p:subSp spid="_x0000_s18433"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3">
                                            <p:subSp spid="_x0000_s18433"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3">
                                            <p:subSp spid="_x0000_s18433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433">
                                            <p:subSp spid="_x0000_s18433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692696"/>
            <a:ext cx="6480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Физкультминутка </a:t>
            </a:r>
            <a:endParaRPr lang="ru-RU" sz="5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30723" name="Picture 3" descr="C:\Users\113\Desktop\аттестация\урок\глаза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348880"/>
            <a:ext cx="5472608" cy="273630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92696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Единица измерения</a:t>
            </a:r>
            <a:endParaRPr lang="ru-RU" sz="5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1745" name="Object 1"/>
          <p:cNvGraphicFramePr>
            <a:graphicFrameLocks noChangeAspect="1"/>
          </p:cNvGraphicFramePr>
          <p:nvPr/>
        </p:nvGraphicFramePr>
        <p:xfrm>
          <a:off x="539552" y="2348880"/>
          <a:ext cx="4746093" cy="729928"/>
        </p:xfrm>
        <a:graphic>
          <a:graphicData uri="http://schemas.openxmlformats.org/presentationml/2006/ole">
            <p:oleObj spid="_x0000_s31745" name="Формула" r:id="rId3" imgW="1155600" imgH="228600" progId="Equation.3">
              <p:embed/>
            </p:oleObj>
          </a:graphicData>
        </a:graphic>
      </p:graphicFrame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6516216" y="2204864"/>
          <a:ext cx="2197100" cy="1054100"/>
        </p:xfrm>
        <a:graphic>
          <a:graphicData uri="http://schemas.openxmlformats.org/presentationml/2006/ole">
            <p:oleObj spid="_x0000_s31747" name="Формула" r:id="rId4" imgW="634680" imgH="393480" progId="Equation.3">
              <p:embed/>
            </p:oleObj>
          </a:graphicData>
        </a:graphic>
      </p:graphicFrame>
      <p:sp>
        <p:nvSpPr>
          <p:cNvPr id="8" name="Стрелка вправо с вырезом 7"/>
          <p:cNvSpPr/>
          <p:nvPr/>
        </p:nvSpPr>
        <p:spPr>
          <a:xfrm>
            <a:off x="5364088" y="2564904"/>
            <a:ext cx="1080120" cy="360040"/>
          </a:xfrm>
          <a:prstGeom prst="notchedRightArrow">
            <a:avLst/>
          </a:prstGeom>
          <a:solidFill>
            <a:schemeClr val="accent3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647114" y="4581128"/>
          <a:ext cx="4643950" cy="720080"/>
        </p:xfrm>
        <a:graphic>
          <a:graphicData uri="http://schemas.openxmlformats.org/presentationml/2006/ole">
            <p:oleObj spid="_x0000_s31749" name="Формула" r:id="rId5" imgW="1143000" imgH="228600" progId="Equation.3">
              <p:embed/>
            </p:oleObj>
          </a:graphicData>
        </a:graphic>
      </p:graphicFrame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1751" name="Object 7"/>
          <p:cNvGraphicFramePr>
            <a:graphicFrameLocks noChangeAspect="1"/>
          </p:cNvGraphicFramePr>
          <p:nvPr/>
        </p:nvGraphicFramePr>
        <p:xfrm>
          <a:off x="6588224" y="4509120"/>
          <a:ext cx="2299592" cy="1006317"/>
        </p:xfrm>
        <a:graphic>
          <a:graphicData uri="http://schemas.openxmlformats.org/presentationml/2006/ole">
            <p:oleObj spid="_x0000_s31751" name="Формула" r:id="rId6" imgW="698400" imgH="393480" progId="Equation.3">
              <p:embed/>
            </p:oleObj>
          </a:graphicData>
        </a:graphic>
      </p:graphicFrame>
      <p:sp>
        <p:nvSpPr>
          <p:cNvPr id="13" name="Стрелка вправо с вырезом 12"/>
          <p:cNvSpPr/>
          <p:nvPr/>
        </p:nvSpPr>
        <p:spPr>
          <a:xfrm>
            <a:off x="5364088" y="4797152"/>
            <a:ext cx="1080120" cy="360040"/>
          </a:xfrm>
          <a:prstGeom prst="notchedRightArrow">
            <a:avLst/>
          </a:prstGeom>
          <a:solidFill>
            <a:schemeClr val="accent3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subSp spid="_x0000_s31745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1745">
                                            <p:subSp spid="_x0000_s31745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subSp spid="_x0000_s31747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1747">
                                            <p:subSp spid="_x0000_s31747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utoUpdateAnimBg="0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620688"/>
            <a:ext cx="535755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Единица измерения</a:t>
            </a:r>
            <a:endParaRPr lang="ru-RU" sz="5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9153" name="Object 1"/>
          <p:cNvGraphicFramePr>
            <a:graphicFrameLocks noChangeAspect="1"/>
          </p:cNvGraphicFramePr>
          <p:nvPr/>
        </p:nvGraphicFramePr>
        <p:xfrm>
          <a:off x="1115616" y="1844824"/>
          <a:ext cx="7229446" cy="961256"/>
        </p:xfrm>
        <a:graphic>
          <a:graphicData uri="http://schemas.openxmlformats.org/presentationml/2006/ole">
            <p:oleObj spid="_x0000_s49153" name="Формула" r:id="rId3" imgW="2743200" imgH="393700" progId="Equation.3">
              <p:embed/>
            </p:oleObj>
          </a:graphicData>
        </a:graphic>
      </p:graphicFrame>
      <p:sp>
        <p:nvSpPr>
          <p:cNvPr id="4917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917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917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9178" name="Picture 2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lum contrast="10000"/>
          </a:blip>
          <a:srcRect/>
          <a:stretch>
            <a:fillRect/>
          </a:stretch>
        </p:blipFill>
        <p:spPr bwMode="auto">
          <a:xfrm>
            <a:off x="1187624" y="3861048"/>
            <a:ext cx="6897648" cy="86791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331640" y="1268760"/>
          <a:ext cx="6912769" cy="4930861"/>
        </p:xfrm>
        <a:graphic>
          <a:graphicData uri="http://schemas.openxmlformats.org/drawingml/2006/table">
            <a:tbl>
              <a:tblPr/>
              <a:tblGrid>
                <a:gridCol w="768700"/>
                <a:gridCol w="768700"/>
                <a:gridCol w="768700"/>
                <a:gridCol w="768700"/>
                <a:gridCol w="768700"/>
                <a:gridCol w="768700"/>
                <a:gridCol w="768700"/>
                <a:gridCol w="768700"/>
                <a:gridCol w="763169"/>
              </a:tblGrid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endParaRPr lang="ru-RU" sz="13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13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9.</a:t>
                      </a:r>
                      <a:endParaRPr lang="ru-RU" sz="13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3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13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  <a:endParaRPr lang="ru-RU" sz="13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8.</a:t>
                      </a:r>
                      <a:endParaRPr lang="ru-RU" sz="13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 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ru-RU" sz="13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95736" y="260648"/>
            <a:ext cx="489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Кроссворд</a:t>
            </a:r>
            <a:endParaRPr lang="ru-RU" sz="5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484784"/>
            <a:ext cx="80648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Таблица плотностей твердых, жидких и газообразных тел</a:t>
            </a:r>
          </a:p>
          <a:p>
            <a:pPr algn="ctr"/>
            <a:r>
              <a:rPr lang="ru-RU" sz="5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Учебник стр. 27 </a:t>
            </a:r>
            <a:endParaRPr lang="ru-RU" sz="5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2348880"/>
            <a:ext cx="69847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Практическое применение плотности</a:t>
            </a:r>
            <a:endParaRPr lang="ru-RU" sz="5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692696"/>
            <a:ext cx="52565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Подведение итогов</a:t>
            </a:r>
            <a:endParaRPr lang="ru-RU" sz="5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187624" y="2204864"/>
          <a:ext cx="7200798" cy="2709401"/>
        </p:xfrm>
        <a:graphic>
          <a:graphicData uri="http://schemas.openxmlformats.org/drawingml/2006/table">
            <a:tbl>
              <a:tblPr/>
              <a:tblGrid>
                <a:gridCol w="1200133"/>
                <a:gridCol w="1200133"/>
                <a:gridCol w="1200133"/>
                <a:gridCol w="1200133"/>
                <a:gridCol w="1200133"/>
                <a:gridCol w="1200133"/>
              </a:tblGrid>
              <a:tr h="156548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solidFill>
                          <a:srgbClr val="7030A0"/>
                        </a:solidFill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solidFill>
                          <a:srgbClr val="7030A0"/>
                        </a:solidFill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solidFill>
                          <a:srgbClr val="7030A0"/>
                        </a:solidFill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</a:rPr>
                        <a:t/>
                      </a:r>
                      <a:br>
                        <a:rPr lang="ru-RU" sz="11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</a:rPr>
                      </a:br>
                      <a:r>
                        <a:rPr lang="ru-RU" sz="13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«ХУЖЕ НЕ БЫВАЕТ»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63" marR="65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 smtClean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b="1" dirty="0" smtClean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b="1" dirty="0" smtClean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b="1" dirty="0" smtClean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b="1" dirty="0" smtClean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b="1" dirty="0" smtClean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3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ТАК СЕБЕ»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63" marR="65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 smtClean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 smtClean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 smtClean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 smtClean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b="1" dirty="0" smtClean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b="1" dirty="0" smtClean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ХОРОШЕЕ </a:t>
                      </a:r>
                      <a:r>
                        <a:rPr lang="ru-RU" sz="13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НАСТРОЕНИЕ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63" marR="65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26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 начало урока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63" marR="65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 конец урока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63" marR="65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 начало урока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63" marR="65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 конец урока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63" marR="65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 начало урока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63" marR="65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 конец урока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63" marR="65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3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863" marR="65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863" marR="65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863" marR="65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863" marR="65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863" marR="65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863" marR="65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979712" y="2492896"/>
            <a:ext cx="809625" cy="752475"/>
          </a:xfrm>
          <a:prstGeom prst="smileyFace">
            <a:avLst>
              <a:gd name="adj" fmla="val -2282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4355976" y="2492896"/>
            <a:ext cx="809625" cy="752475"/>
          </a:xfrm>
          <a:prstGeom prst="smileyFace">
            <a:avLst>
              <a:gd name="adj" fmla="val 486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1"/>
          <p:cNvSpPr>
            <a:spLocks noChangeArrowheads="1"/>
          </p:cNvSpPr>
          <p:nvPr/>
        </p:nvSpPr>
        <p:spPr bwMode="auto">
          <a:xfrm>
            <a:off x="6876256" y="2420888"/>
            <a:ext cx="809625" cy="752475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916832"/>
            <a:ext cx="69847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Домашнее задание: </a:t>
            </a:r>
          </a:p>
          <a:p>
            <a:pPr algn="ctr"/>
            <a:r>
              <a:rPr lang="ru-RU" sz="72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§ 9, № 30, 32*</a:t>
            </a:r>
            <a:endParaRPr lang="ru-RU" sz="72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331640" y="1268760"/>
          <a:ext cx="6912769" cy="4930861"/>
        </p:xfrm>
        <a:graphic>
          <a:graphicData uri="http://schemas.openxmlformats.org/drawingml/2006/table">
            <a:tbl>
              <a:tblPr/>
              <a:tblGrid>
                <a:gridCol w="768700"/>
                <a:gridCol w="768700"/>
                <a:gridCol w="768700"/>
                <a:gridCol w="768700"/>
                <a:gridCol w="768700"/>
                <a:gridCol w="768700"/>
                <a:gridCol w="768700"/>
                <a:gridCol w="768700"/>
                <a:gridCol w="763169"/>
              </a:tblGrid>
              <a:tr h="37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endParaRPr lang="ru-RU" sz="13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13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9.</a:t>
                      </a:r>
                      <a:endParaRPr lang="ru-RU" sz="13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3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13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  <a:endParaRPr lang="ru-RU" sz="13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8.</a:t>
                      </a:r>
                      <a:endParaRPr lang="ru-RU" sz="13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1.О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ru-RU" sz="13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95736" y="260648"/>
            <a:ext cx="489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Кроссворд</a:t>
            </a:r>
            <a:endParaRPr lang="ru-RU" sz="5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331640" y="1268760"/>
          <a:ext cx="6912769" cy="4930861"/>
        </p:xfrm>
        <a:graphic>
          <a:graphicData uri="http://schemas.openxmlformats.org/drawingml/2006/table">
            <a:tbl>
              <a:tblPr/>
              <a:tblGrid>
                <a:gridCol w="768700"/>
                <a:gridCol w="768700"/>
                <a:gridCol w="768700"/>
                <a:gridCol w="768700"/>
                <a:gridCol w="768700"/>
                <a:gridCol w="768700"/>
                <a:gridCol w="768700"/>
                <a:gridCol w="768700"/>
                <a:gridCol w="763169"/>
              </a:tblGrid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endParaRPr lang="ru-RU" sz="13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13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9.</a:t>
                      </a:r>
                      <a:endParaRPr lang="ru-RU" sz="13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13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  <a:endParaRPr lang="ru-RU" sz="13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8.</a:t>
                      </a:r>
                      <a:endParaRPr lang="ru-RU" sz="13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ru-RU" sz="13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95736" y="260648"/>
            <a:ext cx="489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Кроссворд</a:t>
            </a:r>
            <a:endParaRPr lang="ru-RU" sz="5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331640" y="1268760"/>
          <a:ext cx="6912769" cy="4930861"/>
        </p:xfrm>
        <a:graphic>
          <a:graphicData uri="http://schemas.openxmlformats.org/drawingml/2006/table">
            <a:tbl>
              <a:tblPr/>
              <a:tblGrid>
                <a:gridCol w="768700"/>
                <a:gridCol w="768700"/>
                <a:gridCol w="768700"/>
                <a:gridCol w="768700"/>
                <a:gridCol w="768700"/>
                <a:gridCol w="768700"/>
                <a:gridCol w="768700"/>
                <a:gridCol w="768700"/>
                <a:gridCol w="763169"/>
              </a:tblGrid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endParaRPr lang="ru-RU" sz="13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13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9.</a:t>
                      </a:r>
                      <a:endParaRPr lang="ru-RU" sz="13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  <a:endParaRPr lang="ru-RU" sz="13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8.</a:t>
                      </a:r>
                      <a:endParaRPr lang="ru-RU" sz="13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 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ru-RU" sz="13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95736" y="260648"/>
            <a:ext cx="489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Кроссворд</a:t>
            </a:r>
            <a:endParaRPr lang="ru-RU" sz="5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331640" y="1268760"/>
          <a:ext cx="6912769" cy="4930861"/>
        </p:xfrm>
        <a:graphic>
          <a:graphicData uri="http://schemas.openxmlformats.org/drawingml/2006/table">
            <a:tbl>
              <a:tblPr/>
              <a:tblGrid>
                <a:gridCol w="768700"/>
                <a:gridCol w="768700"/>
                <a:gridCol w="768700"/>
                <a:gridCol w="768700"/>
                <a:gridCol w="768700"/>
                <a:gridCol w="768700"/>
                <a:gridCol w="768700"/>
                <a:gridCol w="768700"/>
                <a:gridCol w="763169"/>
              </a:tblGrid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endParaRPr lang="ru-RU" sz="13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9.</a:t>
                      </a:r>
                      <a:endParaRPr lang="ru-RU" sz="13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  <a:endParaRPr lang="ru-RU" sz="13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8.</a:t>
                      </a:r>
                      <a:endParaRPr lang="ru-RU" sz="13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 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ru-RU" sz="13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95736" y="260648"/>
            <a:ext cx="489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Кроссворд</a:t>
            </a:r>
            <a:endParaRPr lang="ru-RU" sz="5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331640" y="1268760"/>
          <a:ext cx="6912769" cy="4930861"/>
        </p:xfrm>
        <a:graphic>
          <a:graphicData uri="http://schemas.openxmlformats.org/drawingml/2006/table">
            <a:tbl>
              <a:tblPr/>
              <a:tblGrid>
                <a:gridCol w="768700"/>
                <a:gridCol w="768700"/>
                <a:gridCol w="768700"/>
                <a:gridCol w="768700"/>
                <a:gridCol w="768700"/>
                <a:gridCol w="768700"/>
                <a:gridCol w="768700"/>
                <a:gridCol w="768700"/>
                <a:gridCol w="763169"/>
              </a:tblGrid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endParaRPr lang="ru-RU" sz="13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9.</a:t>
                      </a:r>
                      <a:endParaRPr lang="ru-RU" sz="13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  <a:endParaRPr lang="ru-RU" sz="13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8.</a:t>
                      </a:r>
                      <a:endParaRPr lang="ru-RU" sz="13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 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95736" y="260648"/>
            <a:ext cx="489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Кроссворд</a:t>
            </a:r>
            <a:endParaRPr lang="ru-RU" sz="5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331640" y="1268760"/>
          <a:ext cx="6912769" cy="4930861"/>
        </p:xfrm>
        <a:graphic>
          <a:graphicData uri="http://schemas.openxmlformats.org/drawingml/2006/table">
            <a:tbl>
              <a:tblPr/>
              <a:tblGrid>
                <a:gridCol w="768700"/>
                <a:gridCol w="768700"/>
                <a:gridCol w="768700"/>
                <a:gridCol w="768700"/>
                <a:gridCol w="768700"/>
                <a:gridCol w="768700"/>
                <a:gridCol w="768700"/>
                <a:gridCol w="768700"/>
                <a:gridCol w="763169"/>
              </a:tblGrid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Щ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9.</a:t>
                      </a:r>
                      <a:endParaRPr lang="ru-RU" sz="13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 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  <a:endParaRPr lang="ru-RU" sz="13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8.</a:t>
                      </a:r>
                      <a:endParaRPr lang="ru-RU" sz="13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 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95736" y="260648"/>
            <a:ext cx="489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Кроссворд</a:t>
            </a:r>
            <a:endParaRPr lang="ru-RU" sz="5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331640" y="1268760"/>
          <a:ext cx="6912769" cy="4930861"/>
        </p:xfrm>
        <a:graphic>
          <a:graphicData uri="http://schemas.openxmlformats.org/drawingml/2006/table">
            <a:tbl>
              <a:tblPr/>
              <a:tblGrid>
                <a:gridCol w="768700"/>
                <a:gridCol w="768700"/>
                <a:gridCol w="768700"/>
                <a:gridCol w="768700"/>
                <a:gridCol w="768700"/>
                <a:gridCol w="768700"/>
                <a:gridCol w="768700"/>
                <a:gridCol w="768700"/>
                <a:gridCol w="763169"/>
              </a:tblGrid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Щ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9.</a:t>
                      </a:r>
                      <a:endParaRPr lang="ru-RU" sz="13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8.</a:t>
                      </a:r>
                      <a:endParaRPr lang="ru-RU" sz="1300" b="1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800" b="1" baseline="0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 </a:t>
                      </a:r>
                      <a:r>
                        <a:rPr lang="ru-RU" sz="1800" b="1" baseline="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960" marR="67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95736" y="260648"/>
            <a:ext cx="489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Кроссворд</a:t>
            </a:r>
            <a:endParaRPr lang="ru-RU" sz="5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201</TotalTime>
  <Words>640</Words>
  <Application>Microsoft Office PowerPoint</Application>
  <PresentationFormat>Экран (4:3)</PresentationFormat>
  <Paragraphs>410</Paragraphs>
  <Slides>23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26" baseType="lpstr">
      <vt:lpstr>Апекс</vt:lpstr>
      <vt:lpstr>Формула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113</dc:creator>
  <cp:lastModifiedBy>113</cp:lastModifiedBy>
  <cp:revision>30</cp:revision>
  <dcterms:created xsi:type="dcterms:W3CDTF">2012-10-01T07:00:43Z</dcterms:created>
  <dcterms:modified xsi:type="dcterms:W3CDTF">2012-10-02T16:29:40Z</dcterms:modified>
</cp:coreProperties>
</file>