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vm" ContentType="image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10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0B1C72F-654D-463B-B433-3BB5EB294237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35090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E806C9A7-EE85-4EDF-A001-E9DDC1C840D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353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 dirty="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 sz="2810">
              <a:latin typeface="Albany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E782D9-503A-4B52-A20A-03EF44A32FB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2250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AA32EE-0D43-436F-8517-B5045241C8F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26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E676B8-D0F9-48FB-ACB4-5844B29BBC3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4493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96A40B-7E14-450C-91F2-D1E7CAEC8E0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1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247844-0116-4DBB-A982-B77F0BDE9D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06564F-57AA-4DD0-8E80-0ABE5E4DE74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7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2163" y="1979613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8563" y="1979613"/>
            <a:ext cx="4064000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884A30-9C0E-4FC2-A8D8-08CF3AB5523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2C4D42-E903-47CB-9B0F-4940A72856C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1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E75751-E4A1-45ED-ABC5-9D41664FA92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16E944-8CC9-48DB-98D7-A5168EA36C2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3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2D5F11-7419-4B31-9AD9-1E410510886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3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246009-A658-4B68-A9FA-8CCED952B08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036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83911E-2AF6-4118-9F11-65695A724DE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3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8CF711-E084-4DD0-A18D-F4AAE4F184F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4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46925" y="554038"/>
            <a:ext cx="2212975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554038"/>
            <a:ext cx="6491287" cy="5810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65D00F-3382-4ADE-B880-320E05A5543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9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E81662-C268-4726-A001-EFC95415DA6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621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37903F-502F-4273-AE7D-048D1168D4C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772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2E02C2-9D04-433B-AE19-C541A6DE734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9897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9AC249-A02E-4257-B51B-C52735864BD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68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7C0FEA-9166-49BB-9A2D-8E81132D095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6526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BBE75C-7149-4B70-849E-121CC1AF626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087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988C3F-6389-4498-A3C1-B7094C96ED1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669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E8256FEE-60D5-4DFF-9D5F-6B6A138374C9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553320"/>
            <a:ext cx="8856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2000" y="1980000"/>
            <a:ext cx="828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40000" y="6419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ru-RU" sz="14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419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ru-RU" sz="14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083360" y="6419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ru-RU" sz="14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069DFCE-7EF1-4563-AB68-4C10DF39489B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4400" b="1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ru-RU" sz="3200" b="0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Test%208%20klass_Vidy_teploperedachi.doc#&#1057;&#1090;&#1088;&#1072;&#1085;&#1080;&#1094;&#1072;%20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svm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00.yaplakal.com/pics/pics_original/2/4/7/1340742.jpg" TargetMode="External"/><Relationship Id="rId3" Type="http://schemas.openxmlformats.org/officeDocument/2006/relationships/hyperlink" Target="https://encrypted-tbn0.gstatic.com/images?q=tbn:ANd9GcR11CuQzrz-XA5DbTPZDFvLTav8NxyOit5VGd_kkI710Co80wUt" TargetMode="External"/><Relationship Id="rId7" Type="http://schemas.openxmlformats.org/officeDocument/2006/relationships/hyperlink" Target="http://www.photohost.ru/pictures/56283.jpg" TargetMode="External"/><Relationship Id="rId12" Type="http://schemas.openxmlformats.org/officeDocument/2006/relationships/hyperlink" Target="http://gannalv.narod.ru/mkt/kadr19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brjunetka.ru/wp-content/uploads/2013/04/Kak-mozhno-byistro-vyilechit-gorlo-foto.jpg" TargetMode="External"/><Relationship Id="rId11" Type="http://schemas.openxmlformats.org/officeDocument/2006/relationships/hyperlink" Target="http://www.prosv.ru/ebooks/Kabardin_Fizika_7kl/images/072-073.jpg" TargetMode="External"/><Relationship Id="rId5" Type="http://schemas.openxmlformats.org/officeDocument/2006/relationships/hyperlink" Target="https://encrypted-tbn1.gstatic.com/images?q=tbn:ANd9GcSozFWfR-0DolzrY6NpiMMM7dmAlewJSvtvrTtpRhN2tH8MNgRS" TargetMode="External"/><Relationship Id="rId10" Type="http://schemas.openxmlformats.org/officeDocument/2006/relationships/hyperlink" Target="http://i93.photobucket.com/albums/l73/gleb_gl/2012_08_18-09_10_Iceland/2012_08_29/IMG_8030s.jpg" TargetMode="External"/><Relationship Id="rId4" Type="http://schemas.openxmlformats.org/officeDocument/2006/relationships/hyperlink" Target="http://class-fizika.narod.ru/8_2.htm" TargetMode="External"/><Relationship Id="rId9" Type="http://schemas.openxmlformats.org/officeDocument/2006/relationships/hyperlink" Target="http://4.bp.blogspot.com/_7ggQylkWuDo/S341EZAm2mI/AAAAAAAAAAk/RY4gUhoO00Y/S254/&#1056;&#1080;&#1089;&#1091;&#1085;&#1086;&#1082;3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4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4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3060000"/>
            <a:ext cx="813600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i="1" dirty="0">
                <a:solidFill>
                  <a:srgbClr val="000080"/>
                </a:solidFill>
              </a:rPr>
              <a:t>Внутренняя энергия и способы ее изменения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340000" y="900000"/>
            <a:ext cx="7200000" cy="14983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ru-RU" dirty="0"/>
              <a:t> </a:t>
            </a:r>
            <a:br>
              <a:rPr lang="ru-RU" dirty="0"/>
            </a:br>
            <a:r>
              <a:rPr lang="ru-RU" sz="2400" b="1" i="1" dirty="0"/>
              <a:t>Анисимова Вероника Васильевна</a:t>
            </a:r>
            <a:r>
              <a:rPr lang="ru-RU" sz="2400" b="1" dirty="0"/>
              <a:t>, </a:t>
            </a:r>
            <a:br>
              <a:rPr lang="ru-RU" sz="2400" b="1" dirty="0"/>
            </a:br>
            <a:r>
              <a:rPr lang="ru-RU" sz="2400" b="1" dirty="0"/>
              <a:t>учитель физики МБОУ «СОШ №3 с УИОП»,</a:t>
            </a:r>
            <a:br>
              <a:rPr lang="ru-RU" sz="2400" b="1" dirty="0"/>
            </a:br>
            <a:r>
              <a:rPr lang="ru-RU" sz="2400" b="1" dirty="0"/>
              <a:t> г. Котовск Тамбовской области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2340000" y="6300000"/>
            <a:ext cx="5040000" cy="54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1800" b="1" dirty="0" err="1">
                <a:latin typeface="Segoe UI"/>
                <a:ea typeface="Segoe UI"/>
                <a:cs typeface="Segoe UI"/>
              </a:rPr>
              <a:t>Copyright</a:t>
            </a:r>
            <a:r>
              <a:rPr lang="ru-RU" sz="1800" b="1" dirty="0">
                <a:latin typeface="Segoe UI"/>
                <a:ea typeface="Segoe UI"/>
                <a:cs typeface="Segoe UI"/>
              </a:rPr>
              <a:t> </a:t>
            </a:r>
            <a:r>
              <a:rPr lang="ru-RU" sz="1800" b="1" dirty="0" err="1">
                <a:latin typeface="Segoe UI"/>
                <a:ea typeface="Segoe UI"/>
                <a:cs typeface="Segoe UI"/>
              </a:rPr>
              <a:t>Veronika</a:t>
            </a:r>
            <a:r>
              <a:rPr lang="ru-RU" sz="1800" b="1" dirty="0">
                <a:latin typeface="Segoe UI"/>
                <a:ea typeface="Segoe UI"/>
                <a:cs typeface="Segoe UI"/>
              </a:rPr>
              <a:t> </a:t>
            </a:r>
            <a:r>
              <a:rPr lang="ru-RU" sz="1800" b="1" dirty="0" err="1">
                <a:latin typeface="Segoe UI"/>
                <a:ea typeface="Segoe UI"/>
                <a:cs typeface="Segoe UI"/>
              </a:rPr>
              <a:t>Anisimova</a:t>
            </a:r>
            <a:r>
              <a:rPr lang="ru-RU" sz="1800" b="1" dirty="0">
                <a:latin typeface="Segoe UI"/>
                <a:ea typeface="Segoe UI"/>
                <a:cs typeface="Segoe UI"/>
              </a:rPr>
              <a:t> © </a:t>
            </a:r>
            <a:r>
              <a:rPr lang="ru-RU" sz="1800" b="1" dirty="0">
                <a:ea typeface="Segoe UI"/>
                <a:cs typeface="Segoe UI"/>
              </a:rPr>
              <a:t>2014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Излучение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580000" y="4320000"/>
            <a:ext cx="2791800" cy="2091240"/>
          </a:xfrm>
        </p:spPr>
      </p:pic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56880" y="1979640"/>
            <a:ext cx="3195000" cy="2091240"/>
          </a:xfrm>
        </p:spPr>
      </p:pic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720000" y="1868760"/>
            <a:ext cx="4040279" cy="209124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передача энергии от более нагретых тел к менее нагретым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4294967295"/>
          </p:nvPr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240560" y="4269600"/>
            <a:ext cx="3142439" cy="2091240"/>
          </a:xfrm>
        </p:spPr>
      </p:pic>
      <p:sp>
        <p:nvSpPr>
          <p:cNvPr id="7" name="Полилиния 6">
            <a:hlinkClick r:id="rId6" action="ppaction://hlinksldjump"/>
          </p:cNvPr>
          <p:cNvSpPr/>
          <p:nvPr/>
        </p:nvSpPr>
        <p:spPr>
          <a:xfrm>
            <a:off x="8819640" y="6299640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84000" y="540000"/>
            <a:ext cx="8856000" cy="90215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i="1" dirty="0">
                <a:solidFill>
                  <a:srgbClr val="000080"/>
                </a:solidFill>
              </a:rPr>
              <a:t>Вопросы для обсуждения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1326600"/>
            <a:ext cx="8280000" cy="33534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200" dirty="0"/>
              <a:t>1. Спичка загорается при трении о коробок. Какова причина воспламенения спички?</a:t>
            </a:r>
          </a:p>
          <a:p>
            <a:pPr lvl="0">
              <a:buNone/>
            </a:pPr>
            <a:r>
              <a:rPr lang="ru-RU" sz="2200" dirty="0"/>
              <a:t>2. В какой обуви быстрее мерзнут ноги зимой: тесной или просторной?</a:t>
            </a:r>
          </a:p>
          <a:p>
            <a:pPr lvl="0">
              <a:buNone/>
            </a:pPr>
            <a:r>
              <a:rPr lang="ru-RU" sz="2200" dirty="0"/>
              <a:t>3. Зачем в верхней части корпуса кинопроектора делают отверстия?</a:t>
            </a:r>
          </a:p>
          <a:p>
            <a:pPr lvl="0">
              <a:buNone/>
            </a:pPr>
            <a:r>
              <a:rPr lang="ru-RU" sz="2200" dirty="0"/>
              <a:t>4. Почему грязный снег тает быстрее, чем чистый?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0000" y="4257000"/>
            <a:ext cx="7920000" cy="9629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Andale Sans UI" pitchFamily="2"/>
                <a:cs typeface="Tahoma" pitchFamily="2"/>
              </a:rPr>
              <a:t>Выполните самостоятельно по вариантам тест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0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3200" b="1" i="1" u="none" strike="noStrike" kern="1200" dirty="0">
                <a:ln>
                  <a:noFill/>
                </a:ln>
                <a:solidFill>
                  <a:srgbClr val="000080"/>
                </a:solidFill>
                <a:latin typeface="Arial" pitchFamily="18"/>
                <a:ea typeface="Andale Sans UI" pitchFamily="2"/>
                <a:cs typeface="Tahoma" pitchFamily="2"/>
                <a:hlinkClick r:id="rId3" action="ppaction://hlinkfile"/>
              </a:rPr>
              <a:t>«Внутренняя энергия»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000" y="5218200"/>
            <a:ext cx="3600000" cy="721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1" u="none" strike="noStrike" kern="1200">
                <a:ln>
                  <a:noFill/>
                </a:ln>
                <a:solidFill>
                  <a:srgbClr val="000080"/>
                </a:solidFill>
                <a:latin typeface="Arial" pitchFamily="18"/>
                <a:ea typeface="Andale Sans UI" pitchFamily="2"/>
                <a:cs typeface="Tahoma" pitchFamily="2"/>
              </a:rPr>
              <a:t>Проверим ответы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239" y="5641920"/>
            <a:ext cx="8345160" cy="1200959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Информационные источники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1980000"/>
            <a:ext cx="5760000" cy="32400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 hangingPunct="1">
              <a:buNone/>
            </a:pPr>
            <a:r>
              <a:rPr lang="ru-RU" sz="2600" b="1" i="1" dirty="0">
                <a:latin typeface="Arial" pitchFamily="34"/>
                <a:ea typeface="Microsoft YaHei" pitchFamily="2"/>
              </a:rPr>
              <a:t>       Печатные издания</a:t>
            </a:r>
          </a:p>
          <a:p>
            <a:pPr lvl="0" hangingPunct="1">
              <a:buChar char="➢"/>
            </a:pP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Физика 8 класс: учеб. для </a:t>
            </a:r>
            <a:r>
              <a:rPr lang="ru-RU" sz="1800" b="1" i="1" dirty="0" err="1">
                <a:solidFill>
                  <a:srgbClr val="000000"/>
                </a:solidFill>
                <a:latin typeface="Arial" pitchFamily="34"/>
                <a:ea typeface="Microsoft YaHei" pitchFamily="2"/>
              </a:rPr>
              <a:t>общеобразоват</a:t>
            </a: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. учреждений/  Н. С. </a:t>
            </a:r>
            <a:r>
              <a:rPr lang="ru-RU" sz="1800" b="1" i="1" dirty="0" err="1">
                <a:solidFill>
                  <a:srgbClr val="000000"/>
                </a:solidFill>
                <a:latin typeface="Arial" pitchFamily="34"/>
                <a:ea typeface="Microsoft YaHei" pitchFamily="2"/>
              </a:rPr>
              <a:t>Пурышева</a:t>
            </a: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, </a:t>
            </a:r>
            <a:b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</a:b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Н. Е. </a:t>
            </a:r>
            <a:r>
              <a:rPr lang="ru-RU" sz="1800" b="1" i="1" dirty="0" err="1">
                <a:solidFill>
                  <a:srgbClr val="000000"/>
                </a:solidFill>
                <a:latin typeface="Arial" pitchFamily="34"/>
                <a:ea typeface="Microsoft YaHei" pitchFamily="2"/>
              </a:rPr>
              <a:t>Важеевская</a:t>
            </a: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.- М.: Дрофа, 2008.</a:t>
            </a:r>
          </a:p>
          <a:p>
            <a:pPr lvl="0" hangingPunct="1">
              <a:buChar char="➢"/>
            </a:pPr>
            <a:r>
              <a:rPr lang="ru-RU" sz="1800" b="1" i="1" dirty="0" err="1">
                <a:solidFill>
                  <a:srgbClr val="000000"/>
                </a:solidFill>
                <a:latin typeface="Arial" pitchFamily="34"/>
                <a:ea typeface="Microsoft YaHei" pitchFamily="2"/>
              </a:rPr>
              <a:t>Лукашик</a:t>
            </a: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 В. И. , Иванова Е. В. Сборник задач по физике. 7-9 </a:t>
            </a:r>
            <a:r>
              <a:rPr lang="ru-RU" sz="1800" b="1" i="1" dirty="0" err="1">
                <a:solidFill>
                  <a:srgbClr val="000000"/>
                </a:solidFill>
                <a:latin typeface="Arial" pitchFamily="34"/>
                <a:ea typeface="Microsoft YaHei" pitchFamily="2"/>
              </a:rPr>
              <a:t>кл</a:t>
            </a: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. </a:t>
            </a:r>
            <a:b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</a:br>
            <a:r>
              <a:rPr lang="ru-RU" sz="1800" b="1" i="1" dirty="0">
                <a:solidFill>
                  <a:srgbClr val="000000"/>
                </a:solidFill>
                <a:latin typeface="Arial" pitchFamily="34"/>
                <a:ea typeface="Microsoft YaHei" pitchFamily="2"/>
              </a:rPr>
              <a:t>(ко всем параллельным учебникам). – М.: Просвещение, 2002</a:t>
            </a:r>
          </a:p>
          <a:p>
            <a:pPr lvl="0">
              <a:buNone/>
            </a:pPr>
            <a:endParaRPr lang="ru-RU" sz="1600" b="1" i="1" dirty="0">
              <a:solidFill>
                <a:srgbClr val="000000"/>
              </a:solidFill>
              <a:latin typeface="Arial" pitchFamily="34"/>
              <a:ea typeface="Microsoft YaHei" pitchFamily="2"/>
            </a:endParaRP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6660000" y="1980000"/>
            <a:ext cx="2520000" cy="444816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400" b="1" i="1" dirty="0">
                <a:latin typeface="Arial" pitchFamily="34"/>
                <a:ea typeface="Microsoft YaHei" pitchFamily="2"/>
              </a:rPr>
              <a:t>Рисунки</a:t>
            </a:r>
          </a:p>
          <a:p>
            <a:pPr lvl="0"/>
            <a:r>
              <a:rPr lang="ru-RU" sz="1600" b="1" i="1" dirty="0">
                <a:solidFill>
                  <a:srgbClr val="000000"/>
                </a:solidFill>
                <a:latin typeface="Arial" pitchFamily="34"/>
                <a:ea typeface="Microsoft YaHei" pitchFamily="2"/>
                <a:hlinkClick r:id="rId3"/>
              </a:rPr>
              <a:t>Лава вулкана</a:t>
            </a:r>
          </a:p>
          <a:p>
            <a:pPr lvl="0"/>
            <a:r>
              <a:rPr lang="ru-RU" sz="1600" b="1" i="1" dirty="0">
                <a:hlinkClick r:id="rId4"/>
              </a:rPr>
              <a:t>Трубка</a:t>
            </a:r>
          </a:p>
          <a:p>
            <a:pPr lvl="0"/>
            <a:r>
              <a:rPr lang="ru-RU" sz="1600" b="1" i="1" dirty="0">
                <a:hlinkClick r:id="rId5"/>
              </a:rPr>
              <a:t>Шарики</a:t>
            </a:r>
          </a:p>
          <a:p>
            <a:pPr lvl="0"/>
            <a:r>
              <a:rPr lang="ru-RU" sz="1600" b="1" i="1" dirty="0">
                <a:hlinkClick r:id="rId6"/>
              </a:rPr>
              <a:t>Стакан с водой</a:t>
            </a:r>
          </a:p>
          <a:p>
            <a:pPr lvl="0"/>
            <a:r>
              <a:rPr lang="ru-RU" sz="1600" b="1" i="1" dirty="0">
                <a:hlinkClick r:id="rId7"/>
              </a:rPr>
              <a:t>Чайник</a:t>
            </a:r>
          </a:p>
          <a:p>
            <a:pPr lvl="0"/>
            <a:r>
              <a:rPr lang="ru-RU" sz="1600" b="1" i="1" dirty="0">
                <a:hlinkClick r:id="rId8"/>
              </a:rPr>
              <a:t>Солнце</a:t>
            </a:r>
          </a:p>
          <a:p>
            <a:pPr lvl="0"/>
            <a:r>
              <a:rPr lang="ru-RU" sz="1600" b="1" i="1" dirty="0">
                <a:hlinkClick r:id="rId9"/>
              </a:rPr>
              <a:t>Теплопередача</a:t>
            </a:r>
          </a:p>
          <a:p>
            <a:pPr lvl="0"/>
            <a:r>
              <a:rPr lang="ru-RU" sz="1600" b="1" i="1" dirty="0">
                <a:hlinkClick r:id="rId10"/>
              </a:rPr>
              <a:t>Ветер</a:t>
            </a:r>
          </a:p>
          <a:p>
            <a:pPr lvl="0"/>
            <a:r>
              <a:rPr lang="ru-RU" sz="1600" b="1" i="1" dirty="0">
                <a:hlinkClick r:id="rId11"/>
              </a:rPr>
              <a:t>Теплоприемник</a:t>
            </a:r>
          </a:p>
          <a:p>
            <a:pPr lvl="0"/>
            <a:r>
              <a:rPr lang="ru-RU" sz="1600" b="1" i="1" dirty="0">
                <a:hlinkClick r:id="rId12"/>
              </a:rPr>
              <a:t>Молекулы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03999" y="1260000"/>
            <a:ext cx="8856000" cy="3780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ru-RU" sz="6000" i="1" dirty="0"/>
              <a:t>Спасибо за работу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60000" y="900000"/>
            <a:ext cx="8856000" cy="147887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 i="1" dirty="0">
                <a:ln w="0">
                  <a:solidFill>
                    <a:srgbClr val="000080"/>
                  </a:solidFill>
                  <a:prstDash val="solid"/>
                </a:ln>
                <a:noFill/>
              </a:rPr>
              <a:t> </a:t>
            </a:r>
            <a:r>
              <a:rPr lang="ru-RU" sz="4000" i="1" dirty="0">
                <a:solidFill>
                  <a:srgbClr val="000080"/>
                </a:solidFill>
              </a:rPr>
              <a:t> </a:t>
            </a:r>
            <a:r>
              <a:rPr lang="ru-RU" sz="4000" i="1" dirty="0">
                <a:solidFill>
                  <a:srgbClr val="000080"/>
                </a:solidFill>
                <a:hlinkClick r:id="" action="ppaction://noaction"/>
              </a:rPr>
              <a:t>Внутренняя энергия тела</a:t>
            </a:r>
            <a:r>
              <a:rPr lang="ru-RU" sz="3200" dirty="0">
                <a:ln w="0">
                  <a:solidFill>
                    <a:srgbClr val="000080"/>
                  </a:solidFill>
                  <a:prstDash val="solid"/>
                </a:ln>
                <a:noFill/>
              </a:rPr>
              <a:t>- </a:t>
            </a:r>
            <a:r>
              <a:rPr lang="ru-RU" sz="3200" dirty="0">
                <a:solidFill>
                  <a:srgbClr val="000080"/>
                </a:solidFill>
              </a:rPr>
              <a:t>это </a:t>
            </a:r>
            <a:r>
              <a:rPr lang="ru-RU" sz="3200" dirty="0" err="1">
                <a:solidFill>
                  <a:srgbClr val="000080"/>
                </a:solidFill>
              </a:rPr>
              <a:t>знергия</a:t>
            </a:r>
            <a:r>
              <a:rPr lang="ru-RU" sz="3200" dirty="0">
                <a:solidFill>
                  <a:srgbClr val="000080"/>
                </a:solidFill>
              </a:rPr>
              <a:t> движения и взаимодействия частиц, из которых состоят тела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32000" y="3240000"/>
            <a:ext cx="3168000" cy="22266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200" dirty="0"/>
              <a:t>не зависит от:</a:t>
            </a:r>
          </a:p>
          <a:p>
            <a:pPr lvl="0"/>
            <a:r>
              <a:rPr lang="ru-RU" sz="2200" dirty="0"/>
              <a:t>положения тела относительно других тел</a:t>
            </a:r>
          </a:p>
          <a:p>
            <a:pPr lvl="0"/>
            <a:r>
              <a:rPr lang="ru-RU" sz="2200" dirty="0"/>
              <a:t>механического движения тела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940000" y="3208680"/>
            <a:ext cx="3780000" cy="273132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200" dirty="0"/>
              <a:t>зависит от</a:t>
            </a:r>
          </a:p>
          <a:p>
            <a:pPr lvl="0"/>
            <a:r>
              <a:rPr lang="ru-RU" sz="2200" dirty="0"/>
              <a:t>агрегатного состояния тела</a:t>
            </a:r>
          </a:p>
          <a:p>
            <a:pPr lvl="0"/>
            <a:r>
              <a:rPr lang="ru-RU" sz="2200" dirty="0"/>
              <a:t>объема тела</a:t>
            </a:r>
          </a:p>
          <a:p>
            <a:pPr lvl="0"/>
            <a:r>
              <a:rPr lang="ru-RU" sz="2200" dirty="0"/>
              <a:t>температуры тела</a:t>
            </a:r>
          </a:p>
          <a:p>
            <a:pPr lvl="0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73080" y="2951640"/>
            <a:ext cx="2266920" cy="3348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Способы изменения внутренней энергии тела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2880000"/>
            <a:ext cx="3600000" cy="13676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ru-RU" dirty="0"/>
              <a:t>Совершение механической  работы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180000" y="4943880"/>
            <a:ext cx="2665800" cy="4561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над телом</a:t>
            </a:r>
          </a:p>
        </p:txBody>
      </p:sp>
      <p:sp>
        <p:nvSpPr>
          <p:cNvPr id="5" name="Текст 4">
            <a:hlinkClick r:id="rId3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580000" y="2160000"/>
            <a:ext cx="3780000" cy="54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>
                <a:hlinkClick r:id="" action="ppaction://noaction"/>
              </a:rPr>
              <a:t>Теплопередача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6855480" y="4583880"/>
            <a:ext cx="2665800" cy="4561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излучение</a:t>
            </a:r>
          </a:p>
        </p:txBody>
      </p:sp>
      <p:sp>
        <p:nvSpPr>
          <p:cNvPr id="7" name="Текст 6">
            <a:hlinkClick r:id="rId4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94200" y="3960000"/>
            <a:ext cx="2665800" cy="4561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конвекция</a:t>
            </a:r>
          </a:p>
        </p:txBody>
      </p:sp>
      <p:sp>
        <p:nvSpPr>
          <p:cNvPr id="8" name="Текст 7">
            <a:hlinkClick r:id="rId5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700000" y="4989960"/>
            <a:ext cx="3348000" cy="5900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самим телом</a:t>
            </a:r>
          </a:p>
        </p:txBody>
      </p:sp>
      <p:sp>
        <p:nvSpPr>
          <p:cNvPr id="9" name="Текст 8">
            <a:hlinkClick r:id="rId6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32359" y="3216239"/>
            <a:ext cx="3960000" cy="5749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теплопроводность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2340000" y="1980000"/>
            <a:ext cx="539640" cy="71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0" h="2000" fill="none">
                <a:moveTo>
                  <a:pt x="1500" y="0"/>
                </a:moveTo>
                <a:lnTo>
                  <a:pt x="0" y="20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6480000" y="1800000"/>
            <a:ext cx="719640" cy="35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000" h="1000" fill="none">
                <a:moveTo>
                  <a:pt x="0" y="0"/>
                </a:moveTo>
                <a:lnTo>
                  <a:pt x="2000" y="10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114200" y="4320000"/>
            <a:ext cx="899639" cy="53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00" h="1500" fill="none">
                <a:moveTo>
                  <a:pt x="2500" y="0"/>
                </a:moveTo>
                <a:lnTo>
                  <a:pt x="0" y="15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420000" y="4320000"/>
            <a:ext cx="1079639" cy="53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00" h="1500" fill="none">
                <a:moveTo>
                  <a:pt x="0" y="0"/>
                </a:moveTo>
                <a:lnTo>
                  <a:pt x="3000" y="15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660000" y="2700000"/>
            <a:ext cx="1259639" cy="53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00" h="1500" fill="none">
                <a:moveTo>
                  <a:pt x="3500" y="0"/>
                </a:moveTo>
                <a:lnTo>
                  <a:pt x="0" y="15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100000" y="2700000"/>
            <a:ext cx="179640" cy="12596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00" h="3500" fill="none">
                <a:moveTo>
                  <a:pt x="500" y="0"/>
                </a:moveTo>
                <a:lnTo>
                  <a:pt x="0" y="35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8640000" y="2700000"/>
            <a:ext cx="179640" cy="179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00" h="5000" fill="none">
                <a:moveTo>
                  <a:pt x="0" y="0"/>
                </a:moveTo>
                <a:lnTo>
                  <a:pt x="500" y="5000"/>
                </a:lnTo>
              </a:path>
            </a:pathLst>
          </a:cu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 build="p"/>
      <p:bldP spid="4" grpId="2" build="p"/>
      <p:bldP spid="5" grpId="4" build="p"/>
      <p:bldP spid="6" grpId="7" build="p"/>
      <p:bldP spid="7" grpId="6" build="p"/>
      <p:bldP spid="8" grpId="3" build="p"/>
      <p:bldP spid="9" grpId="5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Способы изменения внутренней энергии тела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2880000"/>
            <a:ext cx="3600000" cy="13676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ru-RU"/>
              <a:t>Совершение механической  работы</a:t>
            </a:r>
          </a:p>
        </p:txBody>
      </p:sp>
      <p:sp>
        <p:nvSpPr>
          <p:cNvPr id="4" name="Текст 3">
            <a:hlinkClick r:id="rId3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00" y="4943880"/>
            <a:ext cx="2665800" cy="4561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над телом</a:t>
            </a:r>
          </a:p>
        </p:txBody>
      </p:sp>
      <p:sp>
        <p:nvSpPr>
          <p:cNvPr id="5" name="Текст 4">
            <a:hlinkClick r:id="rId4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580000" y="2160000"/>
            <a:ext cx="3780000" cy="54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Теплопередача</a:t>
            </a:r>
          </a:p>
        </p:txBody>
      </p:sp>
      <p:sp>
        <p:nvSpPr>
          <p:cNvPr id="6" name="Текст 5">
            <a:hlinkClick r:id="rId5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694200" y="4583880"/>
            <a:ext cx="2665800" cy="4561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излучение</a:t>
            </a:r>
          </a:p>
        </p:txBody>
      </p:sp>
      <p:sp>
        <p:nvSpPr>
          <p:cNvPr id="7" name="Текст 6">
            <a:hlinkClick r:id="rId6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94200" y="3960000"/>
            <a:ext cx="2665800" cy="4561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конвекция</a:t>
            </a:r>
          </a:p>
        </p:txBody>
      </p:sp>
      <p:sp>
        <p:nvSpPr>
          <p:cNvPr id="8" name="Текст 7"/>
          <p:cNvSpPr txBox="1">
            <a:spLocks noGrp="1"/>
          </p:cNvSpPr>
          <p:nvPr>
            <p:ph type="body" idx="4294967295"/>
          </p:nvPr>
        </p:nvSpPr>
        <p:spPr>
          <a:xfrm>
            <a:off x="2700000" y="4989960"/>
            <a:ext cx="3348000" cy="5900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самим телом</a:t>
            </a:r>
          </a:p>
        </p:txBody>
      </p:sp>
      <p:sp>
        <p:nvSpPr>
          <p:cNvPr id="9" name="Текст 8">
            <a:hlinkClick r:id="rId4" action="ppaction://hlinksldjump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32359" y="3216239"/>
            <a:ext cx="3960000" cy="5749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>
                <a:hlinkClick r:id="" action="ppaction://noaction"/>
              </a:rPr>
              <a:t>теплопроводность</a:t>
            </a:r>
          </a:p>
        </p:txBody>
      </p:sp>
      <p:sp>
        <p:nvSpPr>
          <p:cNvPr id="10" name="Прямая соединительная линия 9"/>
          <p:cNvSpPr/>
          <p:nvPr/>
        </p:nvSpPr>
        <p:spPr>
          <a:xfrm flipH="1">
            <a:off x="2340000" y="1980000"/>
            <a:ext cx="540000" cy="72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Прямая соединительная линия 10"/>
          <p:cNvSpPr/>
          <p:nvPr/>
        </p:nvSpPr>
        <p:spPr>
          <a:xfrm>
            <a:off x="6480000" y="1800000"/>
            <a:ext cx="720000" cy="36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Прямая соединительная линия 11"/>
          <p:cNvSpPr/>
          <p:nvPr/>
        </p:nvSpPr>
        <p:spPr>
          <a:xfrm flipH="1">
            <a:off x="1114200" y="4320000"/>
            <a:ext cx="900000" cy="54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3420000" y="4320000"/>
            <a:ext cx="1080000" cy="54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4" name="Прямая соединительная линия 13"/>
          <p:cNvSpPr/>
          <p:nvPr/>
        </p:nvSpPr>
        <p:spPr>
          <a:xfrm flipH="1">
            <a:off x="6660000" y="2700000"/>
            <a:ext cx="1260000" cy="54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5" name="Прямая соединительная линия 14"/>
          <p:cNvSpPr/>
          <p:nvPr/>
        </p:nvSpPr>
        <p:spPr>
          <a:xfrm flipH="1">
            <a:off x="8100000" y="2700000"/>
            <a:ext cx="180000" cy="126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6" name="Прямая соединительная линия 15"/>
          <p:cNvSpPr/>
          <p:nvPr/>
        </p:nvSpPr>
        <p:spPr>
          <a:xfrm>
            <a:off x="8640000" y="2700000"/>
            <a:ext cx="180000" cy="1800000"/>
          </a:xfrm>
          <a:prstGeom prst="line">
            <a:avLst/>
          </a:prstGeom>
          <a:noFill/>
          <a:ln w="0">
            <a:solidFill>
              <a:srgbClr val="0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7" name="Полилиния 16">
            <a:hlinkClick r:id="rId7" action="ppaction://hlinksldjump"/>
          </p:cNvPr>
          <p:cNvSpPr/>
          <p:nvPr/>
        </p:nvSpPr>
        <p:spPr>
          <a:xfrm>
            <a:off x="8819640" y="6299640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Совершение работы над телом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0000" y="1915199"/>
            <a:ext cx="2700000" cy="384480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680000" y="2700000"/>
            <a:ext cx="4680000" cy="162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внутренняя энергия тела увеличивается, тело нагревается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4500000" y="4809960"/>
            <a:ext cx="4860000" cy="5900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(приведите примеры)</a:t>
            </a:r>
          </a:p>
        </p:txBody>
      </p:sp>
      <p:sp>
        <p:nvSpPr>
          <p:cNvPr id="6" name="Полилиния 5">
            <a:hlinkClick r:id="rId4" action="ppaction://hlinksldjump"/>
          </p:cNvPr>
          <p:cNvSpPr/>
          <p:nvPr/>
        </p:nvSpPr>
        <p:spPr>
          <a:xfrm>
            <a:off x="8819640" y="6299640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Совершение работы самим телом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67720" y="2520000"/>
            <a:ext cx="4472280" cy="162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внутренняя энергия тела уменьшается, тело охлаждается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792000" y="5028120"/>
            <a:ext cx="4788000" cy="5900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(приведите примеры)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60000" y="2340000"/>
            <a:ext cx="3314519" cy="3780000"/>
          </a:xfrm>
        </p:spPr>
      </p:pic>
      <p:sp>
        <p:nvSpPr>
          <p:cNvPr id="6" name="Полилиния 5">
            <a:hlinkClick r:id="rId4" action="ppaction://hlinksldjump"/>
          </p:cNvPr>
          <p:cNvSpPr/>
          <p:nvPr/>
        </p:nvSpPr>
        <p:spPr>
          <a:xfrm>
            <a:off x="8819640" y="6299640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Теплопередача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0" y="2048760"/>
            <a:ext cx="2880000" cy="245124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1800000" y="4860000"/>
            <a:ext cx="6480000" cy="162000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способ изменения внутренней энергии тела без совершения механической работы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393160" y="1980000"/>
            <a:ext cx="3426840" cy="2520000"/>
          </a:xfrm>
        </p:spPr>
      </p:pic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8819280" y="6299279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Теплопроводность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1640" y="2149920"/>
            <a:ext cx="4040279" cy="1750679"/>
          </a:xfrm>
        </p:spPr>
      </p:pic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93240" y="4269600"/>
            <a:ext cx="3637080" cy="2091240"/>
          </a:xfrm>
        </p:spPr>
      </p:pic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5034600" y="1980000"/>
            <a:ext cx="4040279" cy="4557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способ изменения внутренней энергии тела, при котором внутренняя энергия передается от более нагретых участков тела к менее нагретым</a:t>
            </a:r>
          </a:p>
        </p:txBody>
      </p:sp>
      <p:sp>
        <p:nvSpPr>
          <p:cNvPr id="6" name="Полилиния 5">
            <a:hlinkClick r:id="rId5" action="ppaction://hlinksldjump"/>
          </p:cNvPr>
          <p:cNvSpPr/>
          <p:nvPr/>
        </p:nvSpPr>
        <p:spPr>
          <a:xfrm>
            <a:off x="8819640" y="6299640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Конвекция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92000" y="1980000"/>
            <a:ext cx="4040279" cy="209124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000080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dirty="0"/>
              <a:t>перенос внутренней энергии струями жидкости или газа</a:t>
            </a: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0" y="4500000"/>
            <a:ext cx="3092400" cy="2091240"/>
          </a:xfrm>
        </p:spPr>
      </p:pic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580000" y="1800000"/>
            <a:ext cx="2880000" cy="2520000"/>
          </a:xfrm>
        </p:spPr>
      </p:pic>
      <p:pic>
        <p:nvPicPr>
          <p:cNvPr id="6" name="Рисунок 5"/>
          <p:cNvPicPr>
            <a:picLocks noGrp="1" noChangeAspect="1"/>
          </p:cNvPicPr>
          <p:nvPr>
            <p:ph type="pic" idx="4294967295"/>
          </p:nvPr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415880" y="4269600"/>
            <a:ext cx="2791800" cy="2091240"/>
          </a:xfrm>
        </p:spPr>
      </p:pic>
      <p:sp>
        <p:nvSpPr>
          <p:cNvPr id="7" name="Полилиния 6">
            <a:hlinkClick r:id="rId6" action="ppaction://hlinksldjump"/>
          </p:cNvPr>
          <p:cNvSpPr/>
          <p:nvPr/>
        </p:nvSpPr>
        <p:spPr>
          <a:xfrm>
            <a:off x="8819280" y="6299279"/>
            <a:ext cx="540000" cy="540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+- 0 0 10800"/>
              <a:gd name="f9" fmla="+- 10800 0 10800"/>
              <a:gd name="f10" fmla="val 2700"/>
              <a:gd name="f11" fmla="val 10125"/>
              <a:gd name="f12" fmla="val -2147483647"/>
              <a:gd name="f13" fmla="val 2147483647"/>
              <a:gd name="f14" fmla="val 10800"/>
              <a:gd name="f15" fmla="+- 0 0 0"/>
              <a:gd name="f16" fmla="+- 0 0 360"/>
              <a:gd name="f17" fmla="*/ f4 1 21600"/>
              <a:gd name="f18" fmla="*/ f5 1 21600"/>
              <a:gd name="f19" fmla="*/ f7 1 180"/>
              <a:gd name="f20" fmla="pin 2700 f0 10125"/>
              <a:gd name="f21" fmla="*/ 0 f7 1"/>
              <a:gd name="f22" fmla="*/ f15 f1 1"/>
              <a:gd name="f23" fmla="*/ f16 f1 1"/>
              <a:gd name="f24" fmla="+- f20 0 2700"/>
              <a:gd name="f25" fmla="+- 10125 0 f20"/>
              <a:gd name="f26" fmla="*/ 45 f19 1"/>
              <a:gd name="f27" fmla="*/ 90 f19 1"/>
              <a:gd name="f28" fmla="*/ 135 f19 1"/>
              <a:gd name="f29" fmla="*/ 180 f19 1"/>
              <a:gd name="f30" fmla="*/ 225 f19 1"/>
              <a:gd name="f31" fmla="*/ 270 f19 1"/>
              <a:gd name="f32" fmla="*/ 315 f19 1"/>
              <a:gd name="f33" fmla="+- f20 0 10800"/>
              <a:gd name="f34" fmla="+- 10800 0 f20"/>
              <a:gd name="f35" fmla="*/ f20 f17 1"/>
              <a:gd name="f36" fmla="*/ 10800 f18 1"/>
              <a:gd name="f37" fmla="*/ f21 1 f3"/>
              <a:gd name="f38" fmla="*/ f22 1 f3"/>
              <a:gd name="f39" fmla="*/ f23 1 f3"/>
              <a:gd name="f40" fmla="*/ 10800 f17 1"/>
              <a:gd name="f41" fmla="*/ 0 f18 1"/>
              <a:gd name="f42" fmla="*/ 0 f17 1"/>
              <a:gd name="f43" fmla="*/ 21600 f18 1"/>
              <a:gd name="f44" fmla="*/ 21600 f17 1"/>
              <a:gd name="f45" fmla="*/ f24 5080 1"/>
              <a:gd name="f46" fmla="*/ f25 2120 1"/>
              <a:gd name="f47" fmla="+- 0 0 f26"/>
              <a:gd name="f48" fmla="+- 0 0 f27"/>
              <a:gd name="f49" fmla="+- 0 0 f28"/>
              <a:gd name="f50" fmla="+- 0 0 f29"/>
              <a:gd name="f51" fmla="+- 0 0 f30"/>
              <a:gd name="f52" fmla="+- 0 0 f31"/>
              <a:gd name="f53" fmla="+- 0 0 f32"/>
              <a:gd name="f54" fmla="+- 0 0 f37"/>
              <a:gd name="f55" fmla="*/ f34 f34 1"/>
              <a:gd name="f56" fmla="+- f38 0 f2"/>
              <a:gd name="f57" fmla="+- f39 0 f2"/>
              <a:gd name="f58" fmla="*/ f45 1 7425"/>
              <a:gd name="f59" fmla="*/ f46 1 7425"/>
              <a:gd name="f60" fmla="*/ f47 f1 1"/>
              <a:gd name="f61" fmla="*/ f48 f1 1"/>
              <a:gd name="f62" fmla="*/ f49 f1 1"/>
              <a:gd name="f63" fmla="*/ f50 f1 1"/>
              <a:gd name="f64" fmla="*/ f51 f1 1"/>
              <a:gd name="f65" fmla="*/ f52 f1 1"/>
              <a:gd name="f66" fmla="*/ f53 f1 1"/>
              <a:gd name="f67" fmla="*/ f54 f1 1"/>
              <a:gd name="f68" fmla="+- f57 0 f56"/>
              <a:gd name="f69" fmla="+- f58 2540 0"/>
              <a:gd name="f70" fmla="+- f59 210 0"/>
              <a:gd name="f71" fmla="*/ f60 1 f7"/>
              <a:gd name="f72" fmla="*/ f61 1 f7"/>
              <a:gd name="f73" fmla="*/ f62 1 f7"/>
              <a:gd name="f74" fmla="*/ f63 1 f7"/>
              <a:gd name="f75" fmla="*/ f64 1 f7"/>
              <a:gd name="f76" fmla="*/ f65 1 f7"/>
              <a:gd name="f77" fmla="*/ f66 1 f7"/>
              <a:gd name="f78" fmla="*/ f67 1 f7"/>
              <a:gd name="f79" fmla="+- 10800 f70 0"/>
              <a:gd name="f80" fmla="+- 10800 0 f70"/>
              <a:gd name="f81" fmla="+- f71 0 f2"/>
              <a:gd name="f82" fmla="+- f69 0 10800"/>
              <a:gd name="f83" fmla="+- f72 0 f2"/>
              <a:gd name="f84" fmla="+- f73 0 f2"/>
              <a:gd name="f85" fmla="+- f74 0 f2"/>
              <a:gd name="f86" fmla="+- f75 0 f2"/>
              <a:gd name="f87" fmla="+- f76 0 f2"/>
              <a:gd name="f88" fmla="+- f77 0 f2"/>
              <a:gd name="f89" fmla="+- f78 0 f2"/>
              <a:gd name="f90" fmla="sin 1 f81"/>
              <a:gd name="f91" fmla="cos 1 f81"/>
              <a:gd name="f92" fmla="+- f79 0 10800"/>
              <a:gd name="f93" fmla="+- f80 0 10800"/>
              <a:gd name="f94" fmla="sin 1 f83"/>
              <a:gd name="f95" fmla="cos 1 f83"/>
              <a:gd name="f96" fmla="sin 1 f84"/>
              <a:gd name="f97" fmla="cos 1 f84"/>
              <a:gd name="f98" fmla="sin 1 f85"/>
              <a:gd name="f99" fmla="cos 1 f85"/>
              <a:gd name="f100" fmla="sin 1 f86"/>
              <a:gd name="f101" fmla="cos 1 f86"/>
              <a:gd name="f102" fmla="sin 1 f87"/>
              <a:gd name="f103" fmla="cos 1 f87"/>
              <a:gd name="f104" fmla="sin 1 f88"/>
              <a:gd name="f105" fmla="cos 1 f88"/>
              <a:gd name="f106" fmla="cos 1 f89"/>
              <a:gd name="f107" fmla="sin 1 f89"/>
              <a:gd name="f108" fmla="+- 0 0 f90"/>
              <a:gd name="f109" fmla="+- 0 0 f91"/>
              <a:gd name="f110" fmla="+- 0 0 f94"/>
              <a:gd name="f111" fmla="+- 0 0 f95"/>
              <a:gd name="f112" fmla="+- 0 0 f96"/>
              <a:gd name="f113" fmla="+- 0 0 f97"/>
              <a:gd name="f114" fmla="+- 0 0 f98"/>
              <a:gd name="f115" fmla="+- 0 0 f99"/>
              <a:gd name="f116" fmla="+- 0 0 f100"/>
              <a:gd name="f117" fmla="+- 0 0 f101"/>
              <a:gd name="f118" fmla="+- 0 0 f102"/>
              <a:gd name="f119" fmla="+- 0 0 f103"/>
              <a:gd name="f120" fmla="+- 0 0 f104"/>
              <a:gd name="f121" fmla="+- 0 0 f105"/>
              <a:gd name="f122" fmla="+- 0 0 f106"/>
              <a:gd name="f123" fmla="+- 0 0 f107"/>
              <a:gd name="f124" fmla="*/ f108 f8 1"/>
              <a:gd name="f125" fmla="*/ f109 f9 1"/>
              <a:gd name="f126" fmla="*/ f109 f8 1"/>
              <a:gd name="f127" fmla="*/ f108 f9 1"/>
              <a:gd name="f128" fmla="*/ f108 f82 1"/>
              <a:gd name="f129" fmla="*/ f109 f92 1"/>
              <a:gd name="f130" fmla="*/ f109 f82 1"/>
              <a:gd name="f131" fmla="*/ f108 f92 1"/>
              <a:gd name="f132" fmla="*/ f109 f93 1"/>
              <a:gd name="f133" fmla="*/ f108 f93 1"/>
              <a:gd name="f134" fmla="*/ f110 f8 1"/>
              <a:gd name="f135" fmla="*/ f111 f9 1"/>
              <a:gd name="f136" fmla="*/ f111 f8 1"/>
              <a:gd name="f137" fmla="*/ f110 f9 1"/>
              <a:gd name="f138" fmla="*/ f110 f82 1"/>
              <a:gd name="f139" fmla="*/ f111 f92 1"/>
              <a:gd name="f140" fmla="*/ f111 f82 1"/>
              <a:gd name="f141" fmla="*/ f110 f92 1"/>
              <a:gd name="f142" fmla="*/ f111 f93 1"/>
              <a:gd name="f143" fmla="*/ f110 f93 1"/>
              <a:gd name="f144" fmla="*/ f112 f8 1"/>
              <a:gd name="f145" fmla="*/ f113 f9 1"/>
              <a:gd name="f146" fmla="*/ f113 f8 1"/>
              <a:gd name="f147" fmla="*/ f112 f9 1"/>
              <a:gd name="f148" fmla="*/ f112 f82 1"/>
              <a:gd name="f149" fmla="*/ f113 f92 1"/>
              <a:gd name="f150" fmla="*/ f113 f82 1"/>
              <a:gd name="f151" fmla="*/ f112 f92 1"/>
              <a:gd name="f152" fmla="*/ f113 f93 1"/>
              <a:gd name="f153" fmla="*/ f112 f93 1"/>
              <a:gd name="f154" fmla="*/ f114 f8 1"/>
              <a:gd name="f155" fmla="*/ f115 f9 1"/>
              <a:gd name="f156" fmla="*/ f115 f8 1"/>
              <a:gd name="f157" fmla="*/ f114 f9 1"/>
              <a:gd name="f158" fmla="*/ f114 f82 1"/>
              <a:gd name="f159" fmla="*/ f115 f92 1"/>
              <a:gd name="f160" fmla="*/ f115 f82 1"/>
              <a:gd name="f161" fmla="*/ f114 f92 1"/>
              <a:gd name="f162" fmla="*/ f115 f93 1"/>
              <a:gd name="f163" fmla="*/ f114 f93 1"/>
              <a:gd name="f164" fmla="*/ f116 f8 1"/>
              <a:gd name="f165" fmla="*/ f117 f9 1"/>
              <a:gd name="f166" fmla="*/ f117 f8 1"/>
              <a:gd name="f167" fmla="*/ f116 f9 1"/>
              <a:gd name="f168" fmla="*/ f116 f82 1"/>
              <a:gd name="f169" fmla="*/ f117 f92 1"/>
              <a:gd name="f170" fmla="*/ f117 f82 1"/>
              <a:gd name="f171" fmla="*/ f116 f92 1"/>
              <a:gd name="f172" fmla="*/ f117 f93 1"/>
              <a:gd name="f173" fmla="*/ f116 f93 1"/>
              <a:gd name="f174" fmla="*/ f118 f8 1"/>
              <a:gd name="f175" fmla="*/ f119 f9 1"/>
              <a:gd name="f176" fmla="*/ f119 f8 1"/>
              <a:gd name="f177" fmla="*/ f118 f9 1"/>
              <a:gd name="f178" fmla="*/ f118 f82 1"/>
              <a:gd name="f179" fmla="*/ f119 f92 1"/>
              <a:gd name="f180" fmla="*/ f119 f82 1"/>
              <a:gd name="f181" fmla="*/ f118 f92 1"/>
              <a:gd name="f182" fmla="*/ f119 f93 1"/>
              <a:gd name="f183" fmla="*/ f118 f93 1"/>
              <a:gd name="f184" fmla="*/ f120 f8 1"/>
              <a:gd name="f185" fmla="*/ f121 f9 1"/>
              <a:gd name="f186" fmla="*/ f121 f8 1"/>
              <a:gd name="f187" fmla="*/ f120 f9 1"/>
              <a:gd name="f188" fmla="*/ f120 f82 1"/>
              <a:gd name="f189" fmla="*/ f121 f92 1"/>
              <a:gd name="f190" fmla="*/ f121 f82 1"/>
              <a:gd name="f191" fmla="*/ f120 f92 1"/>
              <a:gd name="f192" fmla="*/ f121 f93 1"/>
              <a:gd name="f193" fmla="*/ f120 f93 1"/>
              <a:gd name="f194" fmla="*/ f108 f33 1"/>
              <a:gd name="f195" fmla="*/ f116 f33 1"/>
              <a:gd name="f196" fmla="*/ f34 f122 1"/>
              <a:gd name="f197" fmla="*/ f34 f123 1"/>
              <a:gd name="f198" fmla="+- f124 f125 0"/>
              <a:gd name="f199" fmla="+- f126 0 f127"/>
              <a:gd name="f200" fmla="+- f128 f129 0"/>
              <a:gd name="f201" fmla="+- f130 0 f131"/>
              <a:gd name="f202" fmla="+- f128 f132 0"/>
              <a:gd name="f203" fmla="+- f130 0 f133"/>
              <a:gd name="f204" fmla="+- f134 f135 0"/>
              <a:gd name="f205" fmla="+- f136 0 f137"/>
              <a:gd name="f206" fmla="+- f138 f139 0"/>
              <a:gd name="f207" fmla="+- f140 0 f141"/>
              <a:gd name="f208" fmla="+- f138 f142 0"/>
              <a:gd name="f209" fmla="+- f140 0 f143"/>
              <a:gd name="f210" fmla="+- f144 f145 0"/>
              <a:gd name="f211" fmla="+- f146 0 f147"/>
              <a:gd name="f212" fmla="+- f148 f149 0"/>
              <a:gd name="f213" fmla="+- f150 0 f151"/>
              <a:gd name="f214" fmla="+- f148 f152 0"/>
              <a:gd name="f215" fmla="+- f150 0 f153"/>
              <a:gd name="f216" fmla="+- f154 f155 0"/>
              <a:gd name="f217" fmla="+- f156 0 f157"/>
              <a:gd name="f218" fmla="+- f158 f159 0"/>
              <a:gd name="f219" fmla="+- f160 0 f161"/>
              <a:gd name="f220" fmla="+- f158 f162 0"/>
              <a:gd name="f221" fmla="+- f160 0 f163"/>
              <a:gd name="f222" fmla="+- f164 f165 0"/>
              <a:gd name="f223" fmla="+- f166 0 f167"/>
              <a:gd name="f224" fmla="+- f168 f169 0"/>
              <a:gd name="f225" fmla="+- f170 0 f171"/>
              <a:gd name="f226" fmla="+- f168 f172 0"/>
              <a:gd name="f227" fmla="+- f170 0 f173"/>
              <a:gd name="f228" fmla="+- f174 f175 0"/>
              <a:gd name="f229" fmla="+- f176 0 f177"/>
              <a:gd name="f230" fmla="+- f178 f179 0"/>
              <a:gd name="f231" fmla="+- f180 0 f181"/>
              <a:gd name="f232" fmla="+- f178 f182 0"/>
              <a:gd name="f233" fmla="+- f180 0 f183"/>
              <a:gd name="f234" fmla="+- f184 f185 0"/>
              <a:gd name="f235" fmla="+- f186 0 f187"/>
              <a:gd name="f236" fmla="+- f188 f189 0"/>
              <a:gd name="f237" fmla="+- f190 0 f191"/>
              <a:gd name="f238" fmla="+- f188 f192 0"/>
              <a:gd name="f239" fmla="+- f190 0 f193"/>
              <a:gd name="f240" fmla="+- f194 f125 0"/>
              <a:gd name="f241" fmla="+- f195 f165 0"/>
              <a:gd name="f242" fmla="*/ f196 f196 1"/>
              <a:gd name="f243" fmla="*/ f197 f197 1"/>
              <a:gd name="f244" fmla="+- f198 10800 0"/>
              <a:gd name="f245" fmla="+- 0 0 f199"/>
              <a:gd name="f246" fmla="+- f200 10800 0"/>
              <a:gd name="f247" fmla="+- 0 0 f201"/>
              <a:gd name="f248" fmla="+- f202 10800 0"/>
              <a:gd name="f249" fmla="+- 0 0 f203"/>
              <a:gd name="f250" fmla="+- f204 10800 0"/>
              <a:gd name="f251" fmla="+- 0 0 f205"/>
              <a:gd name="f252" fmla="+- f206 10800 0"/>
              <a:gd name="f253" fmla="+- 0 0 f207"/>
              <a:gd name="f254" fmla="+- f208 10800 0"/>
              <a:gd name="f255" fmla="+- 0 0 f209"/>
              <a:gd name="f256" fmla="+- f210 10800 0"/>
              <a:gd name="f257" fmla="+- 0 0 f211"/>
              <a:gd name="f258" fmla="+- f212 10800 0"/>
              <a:gd name="f259" fmla="+- 0 0 f213"/>
              <a:gd name="f260" fmla="+- f214 10800 0"/>
              <a:gd name="f261" fmla="+- 0 0 f215"/>
              <a:gd name="f262" fmla="+- f216 10800 0"/>
              <a:gd name="f263" fmla="+- 0 0 f217"/>
              <a:gd name="f264" fmla="+- f218 10800 0"/>
              <a:gd name="f265" fmla="+- 0 0 f219"/>
              <a:gd name="f266" fmla="+- f220 10800 0"/>
              <a:gd name="f267" fmla="+- 0 0 f221"/>
              <a:gd name="f268" fmla="+- f222 10800 0"/>
              <a:gd name="f269" fmla="+- 0 0 f223"/>
              <a:gd name="f270" fmla="+- f224 10800 0"/>
              <a:gd name="f271" fmla="+- 0 0 f225"/>
              <a:gd name="f272" fmla="+- f226 10800 0"/>
              <a:gd name="f273" fmla="+- 0 0 f227"/>
              <a:gd name="f274" fmla="+- f228 10800 0"/>
              <a:gd name="f275" fmla="+- 0 0 f229"/>
              <a:gd name="f276" fmla="+- f230 10800 0"/>
              <a:gd name="f277" fmla="+- 0 0 f231"/>
              <a:gd name="f278" fmla="+- f232 10800 0"/>
              <a:gd name="f279" fmla="+- 0 0 f233"/>
              <a:gd name="f280" fmla="+- f234 10800 0"/>
              <a:gd name="f281" fmla="+- 0 0 f235"/>
              <a:gd name="f282" fmla="+- f236 10800 0"/>
              <a:gd name="f283" fmla="+- 0 0 f237"/>
              <a:gd name="f284" fmla="+- f238 10800 0"/>
              <a:gd name="f285" fmla="+- 0 0 f239"/>
              <a:gd name="f286" fmla="+- f240 10800 0"/>
              <a:gd name="f287" fmla="+- f241 10800 0"/>
              <a:gd name="f288" fmla="+- f242 f243 0"/>
              <a:gd name="f289" fmla="+- f245 10800 0"/>
              <a:gd name="f290" fmla="+- f247 10800 0"/>
              <a:gd name="f291" fmla="+- f249 10800 0"/>
              <a:gd name="f292" fmla="+- f251 10800 0"/>
              <a:gd name="f293" fmla="+- f253 10800 0"/>
              <a:gd name="f294" fmla="+- f255 10800 0"/>
              <a:gd name="f295" fmla="+- f257 10800 0"/>
              <a:gd name="f296" fmla="+- f259 10800 0"/>
              <a:gd name="f297" fmla="+- f261 10800 0"/>
              <a:gd name="f298" fmla="+- f263 10800 0"/>
              <a:gd name="f299" fmla="+- f265 10800 0"/>
              <a:gd name="f300" fmla="+- f267 10800 0"/>
              <a:gd name="f301" fmla="+- f269 10800 0"/>
              <a:gd name="f302" fmla="+- f271 10800 0"/>
              <a:gd name="f303" fmla="+- f273 10800 0"/>
              <a:gd name="f304" fmla="+- f275 10800 0"/>
              <a:gd name="f305" fmla="+- f277 10800 0"/>
              <a:gd name="f306" fmla="+- f279 10800 0"/>
              <a:gd name="f307" fmla="+- f281 10800 0"/>
              <a:gd name="f308" fmla="+- f283 10800 0"/>
              <a:gd name="f309" fmla="+- f285 10800 0"/>
              <a:gd name="f310" fmla="*/ f286 f17 1"/>
              <a:gd name="f311" fmla="*/ f287 f17 1"/>
              <a:gd name="f312" fmla="*/ f287 f18 1"/>
              <a:gd name="f313" fmla="*/ f286 f18 1"/>
              <a:gd name="f314" fmla="sqrt f288"/>
              <a:gd name="f315" fmla="*/ f55 1 f314"/>
              <a:gd name="f316" fmla="*/ f122 f315 1"/>
              <a:gd name="f317" fmla="*/ f123 f315 1"/>
              <a:gd name="f318" fmla="+- 10800 0 f316"/>
              <a:gd name="f319" fmla="+- 10800 0 f317"/>
            </a:gdLst>
            <a:ahLst>
              <a:ahXY gdRefX="f0" minX="f10" maxX="f11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6">
                <a:pos x="f40" y="f41"/>
              </a:cxn>
              <a:cxn ang="f56">
                <a:pos x="f42" y="f36"/>
              </a:cxn>
              <a:cxn ang="f56">
                <a:pos x="f40" y="f43"/>
              </a:cxn>
              <a:cxn ang="f56">
                <a:pos x="f44" y="f36"/>
              </a:cxn>
            </a:cxnLst>
            <a:rect l="f310" t="f313" r="f311" b="f312"/>
            <a:pathLst>
              <a:path w="21600" h="21600">
                <a:moveTo>
                  <a:pt x="f6" y="f14"/>
                </a:moveTo>
                <a:lnTo>
                  <a:pt x="f69" y="f79"/>
                </a:lnTo>
                <a:lnTo>
                  <a:pt x="f69" y="f80"/>
                </a:lnTo>
                <a:close/>
              </a:path>
              <a:path w="21600" h="21600">
                <a:moveTo>
                  <a:pt x="f244" y="f289"/>
                </a:moveTo>
                <a:lnTo>
                  <a:pt x="f246" y="f290"/>
                </a:lnTo>
                <a:lnTo>
                  <a:pt x="f248" y="f291"/>
                </a:lnTo>
                <a:close/>
              </a:path>
              <a:path w="21600" h="21600">
                <a:moveTo>
                  <a:pt x="f250" y="f292"/>
                </a:moveTo>
                <a:lnTo>
                  <a:pt x="f252" y="f293"/>
                </a:lnTo>
                <a:lnTo>
                  <a:pt x="f254" y="f294"/>
                </a:lnTo>
                <a:close/>
              </a:path>
              <a:path w="21600" h="21600">
                <a:moveTo>
                  <a:pt x="f256" y="f295"/>
                </a:moveTo>
                <a:lnTo>
                  <a:pt x="f258" y="f296"/>
                </a:lnTo>
                <a:lnTo>
                  <a:pt x="f260" y="f297"/>
                </a:lnTo>
                <a:close/>
              </a:path>
              <a:path w="21600" h="21600">
                <a:moveTo>
                  <a:pt x="f262" y="f298"/>
                </a:moveTo>
                <a:lnTo>
                  <a:pt x="f264" y="f299"/>
                </a:lnTo>
                <a:lnTo>
                  <a:pt x="f266" y="f300"/>
                </a:lnTo>
                <a:close/>
              </a:path>
              <a:path w="21600" h="21600">
                <a:moveTo>
                  <a:pt x="f268" y="f301"/>
                </a:moveTo>
                <a:lnTo>
                  <a:pt x="f270" y="f302"/>
                </a:lnTo>
                <a:lnTo>
                  <a:pt x="f272" y="f303"/>
                </a:lnTo>
                <a:close/>
              </a:path>
              <a:path w="21600" h="21600">
                <a:moveTo>
                  <a:pt x="f274" y="f304"/>
                </a:moveTo>
                <a:lnTo>
                  <a:pt x="f276" y="f305"/>
                </a:lnTo>
                <a:lnTo>
                  <a:pt x="f278" y="f306"/>
                </a:lnTo>
                <a:close/>
              </a:path>
              <a:path w="21600" h="21600">
                <a:moveTo>
                  <a:pt x="f280" y="f307"/>
                </a:moveTo>
                <a:lnTo>
                  <a:pt x="f282" y="f308"/>
                </a:lnTo>
                <a:lnTo>
                  <a:pt x="f284" y="f309"/>
                </a:lnTo>
                <a:close/>
              </a:path>
              <a:path w="21600" h="21600">
                <a:moveTo>
                  <a:pt x="f318" y="f319"/>
                </a:moveTo>
                <a:arcTo wR="f34" hR="f34" stAng="f56" swAng="f6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movwave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262</Words>
  <Application>Microsoft Office PowerPoint</Application>
  <PresentationFormat>Произвольный</PresentationFormat>
  <Paragraphs>65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Default</vt:lpstr>
      <vt:lpstr>lyt-movwaves</vt:lpstr>
      <vt:lpstr>Внутренняя энергия и способы ее изменения</vt:lpstr>
      <vt:lpstr>  Внутренняя энергия тела- это знергия движения и взаимодействия частиц, из которых состоят тела</vt:lpstr>
      <vt:lpstr>Способы изменения внутренней энергии тела</vt:lpstr>
      <vt:lpstr>Способы изменения внутренней энергии тела</vt:lpstr>
      <vt:lpstr>Совершение работы над телом</vt:lpstr>
      <vt:lpstr>Совершение работы самим телом</vt:lpstr>
      <vt:lpstr>Теплопередача</vt:lpstr>
      <vt:lpstr>Теплопроводность</vt:lpstr>
      <vt:lpstr>Конвекция</vt:lpstr>
      <vt:lpstr>Излучение</vt:lpstr>
      <vt:lpstr>Вопросы для обсуждения</vt:lpstr>
      <vt:lpstr>Информационные источники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энергия и способы ее изменения</dc:title>
  <dc:creator>toshiba</dc:creator>
  <cp:lastModifiedBy>toshiba</cp:lastModifiedBy>
  <cp:revision>71</cp:revision>
  <dcterms:created xsi:type="dcterms:W3CDTF">2009-04-16T11:32:32Z</dcterms:created>
  <dcterms:modified xsi:type="dcterms:W3CDTF">2014-07-17T13:03:30Z</dcterms:modified>
</cp:coreProperties>
</file>