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816" r:id="rId3"/>
    <p:sldMasterId id="2147483831" r:id="rId4"/>
  </p:sldMasterIdLst>
  <p:sldIdLst>
    <p:sldId id="314" r:id="rId5"/>
    <p:sldId id="315" r:id="rId6"/>
    <p:sldId id="316" r:id="rId7"/>
    <p:sldId id="311" r:id="rId8"/>
    <p:sldId id="312" r:id="rId9"/>
    <p:sldId id="313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289" r:id="rId20"/>
    <p:sldId id="293" r:id="rId21"/>
    <p:sldId id="291" r:id="rId22"/>
    <p:sldId id="292" r:id="rId23"/>
    <p:sldId id="282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0033"/>
    <a:srgbClr val="CC0000"/>
    <a:srgbClr val="9999FF"/>
    <a:srgbClr val="66CCFF"/>
    <a:srgbClr val="990000"/>
    <a:srgbClr val="FFCCFF"/>
    <a:srgbClr val="F7F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385" autoAdjust="0"/>
    <p:restoredTop sz="94664" autoAdjust="0"/>
  </p:normalViewPr>
  <p:slideViewPr>
    <p:cSldViewPr>
      <p:cViewPr varScale="1">
        <p:scale>
          <a:sx n="82" d="100"/>
          <a:sy n="82" d="100"/>
        </p:scale>
        <p:origin x="-16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7C037-B899-49AB-84B0-B28B78C05E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269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D5206-9164-4ECF-9EB1-EC48233050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4903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5B2A4-1FE0-4823-BE49-844A47C007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8070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1269D-160E-4CF5-93B6-C53A3047BD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0972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A7A3A-C371-4DD6-A608-4F0B939443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7638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64367-E914-489E-9417-6679CA8F80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5712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37497-E9AB-4BE7-9B1C-786B75F0B5AE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177348307"/>
      </p:ext>
    </p:extLst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76D0A-64EC-47BF-8FE3-6020A5B48CBB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254681147"/>
      </p:ext>
    </p:extLst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624A1-40F3-4827-8AF0-F9F6BD8E0615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751725710"/>
      </p:ext>
    </p:extLst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2AA73-B07B-4365-8F26-F518B9C971C2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027705080"/>
      </p:ext>
    </p:extLst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B9DC7-EFE6-44C9-ACA1-E2EFFC1795DE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813529431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8B304-1C9B-457D-8C64-34C9CA206E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4628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9653A-BFF2-4036-A590-07A8EA1FC115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849000137"/>
      </p:ext>
    </p:extLst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ACDA4-09E1-4739-BCB1-662F3D43872A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98856059"/>
      </p:ext>
    </p:extLst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CE551-E6C6-41AF-80EA-1D7E6E0CEE32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977682740"/>
      </p:ext>
    </p:extLst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BAD1E-F20F-432B-BB08-C3E065DF25F7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4099086447"/>
      </p:ext>
    </p:extLst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AA931-21AB-49AD-BDF9-987CCBF93D90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741114421"/>
      </p:ext>
    </p:extLst>
  </p:cSld>
  <p:clrMapOvr>
    <a:masterClrMapping/>
  </p:clrMapOvr>
  <p:transition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6136B-E805-45B7-8FCF-768D7AD25C2D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247998044"/>
      </p:ext>
    </p:extLst>
  </p:cSld>
  <p:clrMapOvr>
    <a:masterClrMapping/>
  </p:clrMapOvr>
  <p:transition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7C037-B899-49AB-84B0-B28B78C05E7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2043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8B304-1C9B-457D-8C64-34C9CA206E5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8315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805E-840A-4E0A-8FED-C07E5A6F591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84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A7B04-50C3-4F1F-9385-43A254C4164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213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805E-840A-4E0A-8FED-C07E5A6F59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15743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4C206-29AB-43AF-83CF-9100AD21AEA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984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56432-3A53-4429-8C66-901BE16469B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9689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993F2-7831-4F26-8213-2664F2267F1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3807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4D594-0E4D-48BB-B25E-2251DB9F0BD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6818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D1185-854C-43AE-9F93-B10C26FD7C5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7618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D5206-9164-4ECF-9EB1-EC48233050C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6202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5B2A4-1FE0-4823-BE49-844A47C0073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2055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1269D-160E-4CF5-93B6-C53A3047BD7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6626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A7A3A-C371-4DD6-A608-4F0B9394437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2331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64367-E914-489E-9417-6679CA8F809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631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A7B04-50C3-4F1F-9385-43A254C416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5935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7C037-B899-49AB-84B0-B28B78C05E7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3250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8B304-1C9B-457D-8C64-34C9CA206E5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9996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805E-840A-4E0A-8FED-C07E5A6F591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26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A7B04-50C3-4F1F-9385-43A254C4164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2066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4C206-29AB-43AF-83CF-9100AD21AEA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5193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56432-3A53-4429-8C66-901BE16469B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2333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993F2-7831-4F26-8213-2664F2267F1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991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4D594-0E4D-48BB-B25E-2251DB9F0BD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7450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D1185-854C-43AE-9F93-B10C26FD7C5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1109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D5206-9164-4ECF-9EB1-EC48233050C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50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4C206-29AB-43AF-83CF-9100AD21AE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63939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5B2A4-1FE0-4823-BE49-844A47C0073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018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1269D-160E-4CF5-93B6-C53A3047BD7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0066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A7A3A-C371-4DD6-A608-4F0B9394437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0207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64367-E914-489E-9417-6679CA8F809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818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56432-3A53-4429-8C66-901BE16469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2339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993F2-7831-4F26-8213-2664F2267F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8091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4D594-0E4D-48BB-B25E-2251DB9F0B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8876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D1185-854C-43AE-9F93-B10C26FD7C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6496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F09"/>
            </a:gs>
            <a:gs pos="50000">
              <a:srgbClr val="FFFFAB"/>
            </a:gs>
            <a:gs pos="100000">
              <a:srgbClr val="FFBF0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0EE64EF-AD8E-4C0B-A4CE-E432C9654A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Щелчок правит 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Щелчок правит образец текста</a:t>
            </a:r>
          </a:p>
          <a:p>
            <a:pPr lvl="1"/>
            <a:r>
              <a:rPr lang="en-GB" altLang="ru-RU" smtClean="0"/>
              <a:t>Второй уровень</a:t>
            </a:r>
          </a:p>
          <a:p>
            <a:pPr lvl="2"/>
            <a:r>
              <a:rPr lang="en-GB" altLang="ru-RU" smtClean="0"/>
              <a:t>Третий уровень</a:t>
            </a:r>
          </a:p>
          <a:p>
            <a:pPr lvl="3"/>
            <a:r>
              <a:rPr lang="en-GB" altLang="ru-RU" smtClean="0"/>
              <a:t>Четвертый уровень</a:t>
            </a:r>
          </a:p>
          <a:p>
            <a:pPr lvl="4"/>
            <a:r>
              <a:rPr lang="en-GB" altLang="ru-RU" smtClean="0"/>
              <a:t>Пятый уровень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endParaRPr lang="en-GB" altLang="ru-RU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pPr>
              <a:defRPr/>
            </a:pPr>
            <a:fld id="{95412692-207A-4375-B7B8-F70B2642092E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F09"/>
            </a:gs>
            <a:gs pos="50000">
              <a:srgbClr val="FFFFAB"/>
            </a:gs>
            <a:gs pos="100000">
              <a:srgbClr val="FFBF0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0EE64EF-AD8E-4C0B-A4CE-E432C9654A3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7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F09"/>
            </a:gs>
            <a:gs pos="50000">
              <a:srgbClr val="FFFFAB"/>
            </a:gs>
            <a:gs pos="100000">
              <a:srgbClr val="FFBF0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0EE64EF-AD8E-4C0B-A4CE-E432C9654A3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96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.xml"/><Relationship Id="rId5" Type="http://schemas.openxmlformats.org/officeDocument/2006/relationships/hyperlink" Target="file:///G:\&#1052;&#1086;&#1080;%20&#1076;&#1086;&#1082;&#1091;&#1084;&#1077;&#1085;&#1090;&#1099;\Ann\&#1043;&#1086;&#1083;&#1083;&#1072;&#1085;&#1076;&#1080;&#1103;%20&#1089;&#1082;&#1074;&#1086;&#1079;&#1100;%20&#1076;&#1099;&#1088;&#1082;&#1080;%20&#1074;%20&#1089;&#1099;&#1088;&#1077;\&#1087;&#1088;&#1077;&#1079;&#1077;&#1085;&#1090;&#1072;&#1094;&#1080;&#1080;\&#1057;&#1077;&#1083;&#1100;&#1089;&#1082;&#1086;&#1077;%20&#1093;&#1086;&#1079;&#1103;&#1081;&#1089;&#1090;&#1074;&#1086;.doc" TargetMode="Externa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.xml"/><Relationship Id="rId5" Type="http://schemas.openxmlformats.org/officeDocument/2006/relationships/hyperlink" Target="file:///G:\&#1052;&#1086;&#1080;%20&#1076;&#1086;&#1082;&#1091;&#1084;&#1077;&#1085;&#1090;&#1099;\Ann\&#1043;&#1086;&#1083;&#1083;&#1072;&#1085;&#1076;&#1080;&#1103;%20&#1089;&#1082;&#1074;&#1086;&#1079;&#1100;%20&#1076;&#1099;&#1088;&#1082;&#1080;%20&#1074;%20&#1089;&#1099;&#1088;&#1077;\&#1087;&#1088;&#1077;&#1079;&#1077;&#1085;&#1090;&#1072;&#1094;&#1080;&#1080;\&#1062;&#1074;&#1077;&#1090;&#1086;&#1074;&#1086;&#1076;&#1089;&#1090;&#1074;&#1086;.doc" TargetMode="External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.xml"/><Relationship Id="rId5" Type="http://schemas.openxmlformats.org/officeDocument/2006/relationships/hyperlink" Target="file:///G:\&#1052;&#1086;&#1080;%20&#1076;&#1086;&#1082;&#1091;&#1084;&#1077;&#1085;&#1090;&#1099;\Ann\&#1043;&#1086;&#1083;&#1083;&#1072;&#1085;&#1076;&#1080;&#1103;%20&#1089;&#1082;&#1074;&#1086;&#1079;&#1100;%20&#1076;&#1099;&#1088;&#1082;&#1080;%20&#1074;%20&#1089;&#1099;&#1088;&#1077;\&#1087;&#1088;&#1077;&#1079;&#1077;&#1085;&#1090;&#1072;&#1094;&#1080;&#1080;\&#1058;&#1088;&#1072;&#1076;&#1080;&#1094;&#1080;&#1080;%20&#1080;%20&#1087;&#1088;&#1072;&#1079;&#1076;&#1085;&#1080;&#1082;&#1080;.doc" TargetMode="External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.xml"/><Relationship Id="rId4" Type="http://schemas.openxmlformats.org/officeDocument/2006/relationships/slide" Target="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.xml"/><Relationship Id="rId4" Type="http://schemas.openxmlformats.org/officeDocument/2006/relationships/slide" Target="slide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1.xml"/><Relationship Id="rId1" Type="http://schemas.openxmlformats.org/officeDocument/2006/relationships/audio" Target="file:///G:\&#1052;&#1086;&#1080;%20&#1076;&#1086;&#1082;&#1091;&#1084;&#1077;&#1085;&#1090;&#1099;\Ann\&#1043;&#1086;&#1083;&#1083;&#1072;&#1085;&#1076;&#1080;&#1103;%20&#1089;&#1082;&#1074;&#1086;&#1079;&#1100;%20&#1076;&#1099;&#1088;&#1082;&#1080;%20&#1074;%20&#1089;&#1099;&#1088;&#1077;\Anouk%20-%20Lost.mp3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hyperlink" Target="file:///G:\&#1052;&#1086;&#1080;%20&#1076;&#1086;&#1082;&#1091;&#1084;&#1077;&#1085;&#1090;&#1099;\Ann\&#1043;&#1086;&#1083;&#1083;&#1072;&#1085;&#1076;&#1080;&#1103;%20&#1089;&#1082;&#1074;&#1086;&#1079;&#1100;%20&#1076;&#1099;&#1088;&#1082;&#1080;%20&#1074;%20&#1089;&#1099;&#1088;&#1077;\&#1087;&#1088;&#1077;&#1079;&#1077;&#1085;&#1090;&#1072;&#1094;&#1080;&#1080;\&#1056;&#1077;&#1092;&#1077;&#1088;&#1072;&#1090;.doc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.xml"/><Relationship Id="rId5" Type="http://schemas.openxmlformats.org/officeDocument/2006/relationships/hyperlink" Target="file:///G:\&#1052;&#1086;&#1080;%20&#1076;&#1086;&#1082;&#1091;&#1084;&#1077;&#1085;&#1090;&#1099;\Ann\&#1043;&#1086;&#1083;&#1083;&#1072;&#1085;&#1076;&#1080;&#1103;%20&#1089;&#1082;&#1074;&#1086;&#1079;&#1100;%20&#1076;&#1099;&#1088;&#1082;&#1080;%20&#1074;%20&#1089;&#1099;&#1088;&#1077;\&#1087;&#1088;&#1077;&#1079;&#1077;&#1085;&#1090;&#1072;&#1094;&#1080;&#1080;\&#1043;&#1077;&#1086;&#1075;&#1088;&#1072;&#1092;&#1080;&#1095;&#1077;&#1089;&#1082;&#1086;&#1077;%20&#1087;&#1086;&#1083;&#1086;&#1078;&#1077;&#1085;&#1080;&#1077;.doc" TargetMode="Externa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ЭЛЕКТРОННАЯ   КОНТУРНАЯ   КАРТА</a:t>
            </a:r>
            <a:br>
              <a:rPr lang="ru-RU" altLang="ru-RU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endParaRPr lang="ru-RU" altLang="ru-RU" sz="3200" b="1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68611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" t="6133" r="2847" b="3186"/>
          <a:stretch>
            <a:fillRect/>
          </a:stretch>
        </p:blipFill>
        <p:spPr bwMode="auto">
          <a:xfrm>
            <a:off x="4716463" y="692150"/>
            <a:ext cx="4248150" cy="32988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2" name="Text Box 8"/>
          <p:cNvSpPr txBox="1">
            <a:spLocks noChangeArrowheads="1"/>
          </p:cNvSpPr>
          <p:nvPr/>
        </p:nvSpPr>
        <p:spPr bwMode="auto">
          <a:xfrm>
            <a:off x="250825" y="836613"/>
            <a:ext cx="4321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8613" name="Text Box 9"/>
          <p:cNvSpPr txBox="1">
            <a:spLocks noChangeArrowheads="1"/>
          </p:cNvSpPr>
          <p:nvPr/>
        </p:nvSpPr>
        <p:spPr bwMode="auto">
          <a:xfrm>
            <a:off x="250825" y="692150"/>
            <a:ext cx="4392613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</a:rPr>
              <a:t>     </a:t>
            </a:r>
            <a:r>
              <a:rPr lang="ru-RU" altLang="ru-RU" sz="2400" b="1">
                <a:solidFill>
                  <a:srgbClr val="990033"/>
                </a:solidFill>
              </a:rPr>
              <a:t>Раскрась электронную контурную карту. Справа и слева дано название страны, которую ты должен найти на карте. </a:t>
            </a:r>
          </a:p>
        </p:txBody>
      </p:sp>
      <p:pic>
        <p:nvPicPr>
          <p:cNvPr id="68614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8" t="3960" r="9993" b="3264"/>
          <a:stretch>
            <a:fillRect/>
          </a:stretch>
        </p:blipFill>
        <p:spPr bwMode="auto">
          <a:xfrm>
            <a:off x="179388" y="2743200"/>
            <a:ext cx="4176712" cy="39258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5" name="Text Box 12"/>
          <p:cNvSpPr txBox="1">
            <a:spLocks noChangeArrowheads="1"/>
          </p:cNvSpPr>
          <p:nvPr/>
        </p:nvSpPr>
        <p:spPr bwMode="auto">
          <a:xfrm>
            <a:off x="4427538" y="4292600"/>
            <a:ext cx="45720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</a:rPr>
              <a:t>     </a:t>
            </a:r>
            <a:r>
              <a:rPr lang="ru-RU" altLang="ru-RU" sz="2400" b="1">
                <a:solidFill>
                  <a:srgbClr val="990033"/>
                </a:solidFill>
              </a:rPr>
              <a:t>При правильном ответе контур страны окрашивается. При неправильном – появляется подсказка и возможность попробовать еще раз.  </a:t>
            </a:r>
          </a:p>
        </p:txBody>
      </p:sp>
    </p:spTree>
    <p:extLst>
      <p:ext uri="{BB962C8B-B14F-4D97-AF65-F5344CB8AC3E}">
        <p14:creationId xmlns:p14="http://schemas.microsoft.com/office/powerpoint/2010/main" val="55907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WordArt 2" descr="тюльпаны2"/>
          <p:cNvSpPr>
            <a:spLocks noChangeArrowheads="1" noChangeShapeType="1"/>
          </p:cNvSpPr>
          <p:nvPr/>
        </p:nvSpPr>
        <p:spPr bwMode="auto">
          <a:xfrm>
            <a:off x="2286000" y="1143000"/>
            <a:ext cx="5410200" cy="457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56449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Comic Sans MS"/>
              </a:rPr>
              <a:t>ПРОИЗВОДСТВО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Comic Sans MS"/>
              </a:rPr>
              <a:t>СЫРА</a:t>
            </a:r>
          </a:p>
        </p:txBody>
      </p:sp>
      <p:pic>
        <p:nvPicPr>
          <p:cNvPr id="68611" name="Picture 3" descr="сырный магази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19400"/>
            <a:ext cx="2895600" cy="1857375"/>
          </a:xfrm>
          <a:prstGeom prst="rect">
            <a:avLst/>
          </a:prstGeom>
          <a:noFill/>
          <a:ln w="571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304800" y="2057400"/>
            <a:ext cx="52578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800000"/>
                </a:solidFill>
                <a:latin typeface="Comic Sans MS" pitchFamily="66" charset="0"/>
              </a:rPr>
              <a:t>Говоря о сельском хозяйстве Голландии, нельзя не упомянуть такую важную область, как производство сыра. Нидерланды являются крупнейшим в мире экспортером сыра. Сырный рынок в Алкмаре один из самых известных. До сих пор рынок работает по правилам 1672 года, и торговля идет согласно древнему ритуалу.</a:t>
            </a:r>
            <a:endParaRPr lang="en-GB" altLang="ru-RU" sz="2400">
              <a:solidFill>
                <a:srgbClr val="800000"/>
              </a:solidFill>
            </a:endParaRPr>
          </a:p>
        </p:txBody>
      </p:sp>
      <p:sp>
        <p:nvSpPr>
          <p:cNvPr id="6861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019800"/>
            <a:ext cx="533400" cy="533400"/>
          </a:xfrm>
          <a:prstGeom prst="actionButtonForwardNext">
            <a:avLst/>
          </a:prstGeom>
          <a:solidFill>
            <a:srgbClr val="FED086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68614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2400" y="6019800"/>
            <a:ext cx="533400" cy="533400"/>
          </a:xfrm>
          <a:prstGeom prst="actionButtonHome">
            <a:avLst/>
          </a:prstGeom>
          <a:solidFill>
            <a:srgbClr val="FED086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68615" name="AutoShape 7">
            <a:hlinkClick r:id="rId5" action="ppaction://hlinkfile" highlightClick="1"/>
          </p:cNvPr>
          <p:cNvSpPr>
            <a:spLocks noChangeArrowheads="1"/>
          </p:cNvSpPr>
          <p:nvPr/>
        </p:nvSpPr>
        <p:spPr bwMode="auto">
          <a:xfrm>
            <a:off x="7162800" y="6019800"/>
            <a:ext cx="533400" cy="533400"/>
          </a:xfrm>
          <a:prstGeom prst="actionButtonDocument">
            <a:avLst/>
          </a:prstGeom>
          <a:solidFill>
            <a:srgbClr val="FED086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40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6" presetID="3" presetClass="entr" presetSubtype="5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animBg="1"/>
      <p:bldP spid="68612" grpId="0" autoUpdateAnimBg="0"/>
      <p:bldP spid="68613" grpId="0" animBg="1"/>
      <p:bldP spid="68614" grpId="0" animBg="1"/>
      <p:bldP spid="68615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WordArt 2" descr="тюльпаны2"/>
          <p:cNvSpPr>
            <a:spLocks noChangeArrowheads="1" noChangeShapeType="1"/>
          </p:cNvSpPr>
          <p:nvPr/>
        </p:nvSpPr>
        <p:spPr bwMode="auto">
          <a:xfrm>
            <a:off x="1600200" y="990600"/>
            <a:ext cx="6172200" cy="838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907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Comic Sans MS"/>
              </a:rPr>
              <a:t>ГОЛЛАНДИЯ-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Comic Sans MS"/>
              </a:rPr>
              <a:t>СТРАНА ТЮЛЬПАНОВ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152400" y="1752600"/>
            <a:ext cx="56388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800000"/>
                </a:solidFill>
                <a:latin typeface="Comic Sans MS" pitchFamily="66" charset="0"/>
              </a:rPr>
              <a:t>Тюльпанам отводится в Голландии особое место. С конца марта по конец мая в парке Кёненхоф проходит самая фантастическая выставка цветов. Плантации луковичных цветов простираются вдоль всего голландского побережья. В апреле и мае весь этот район покрыт многоцветным ковром площадью более чем 17500 гектаров. Почти половину всей цветущей поверхности занимают тюльпаны.</a:t>
            </a:r>
            <a:endParaRPr lang="en-GB" altLang="ru-RU" sz="2400"/>
          </a:p>
        </p:txBody>
      </p:sp>
      <p:pic>
        <p:nvPicPr>
          <p:cNvPr id="69636" name="Picture 4" descr="тюльпаны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14600"/>
            <a:ext cx="3048000" cy="2286000"/>
          </a:xfrm>
          <a:prstGeom prst="rect">
            <a:avLst/>
          </a:prstGeom>
          <a:noFill/>
          <a:ln w="571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7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019800"/>
            <a:ext cx="533400" cy="533400"/>
          </a:xfrm>
          <a:prstGeom prst="actionButtonForwardNext">
            <a:avLst/>
          </a:prstGeom>
          <a:solidFill>
            <a:srgbClr val="FED086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69638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2400" y="6019800"/>
            <a:ext cx="533400" cy="533400"/>
          </a:xfrm>
          <a:prstGeom prst="actionButtonHome">
            <a:avLst/>
          </a:prstGeom>
          <a:solidFill>
            <a:srgbClr val="FED086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69639" name="AutoShape 7">
            <a:hlinkClick r:id="rId5" action="ppaction://hlinkfile" highlightClick="1"/>
          </p:cNvPr>
          <p:cNvSpPr>
            <a:spLocks noChangeArrowheads="1"/>
          </p:cNvSpPr>
          <p:nvPr/>
        </p:nvSpPr>
        <p:spPr bwMode="auto">
          <a:xfrm>
            <a:off x="7162800" y="6019800"/>
            <a:ext cx="533400" cy="533400"/>
          </a:xfrm>
          <a:prstGeom prst="actionButtonDocument">
            <a:avLst/>
          </a:prstGeom>
          <a:solidFill>
            <a:srgbClr val="FED086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40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6" presetID="3" presetClass="entr" presetSubtype="5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nimBg="1"/>
      <p:bldP spid="69635" grpId="0" autoUpdateAnimBg="0"/>
      <p:bldP spid="69637" grpId="0" animBg="1"/>
      <p:bldP spid="69638" grpId="0" animBg="1"/>
      <p:bldP spid="69639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WordArt 2" descr="тюльпаны2"/>
          <p:cNvSpPr>
            <a:spLocks noChangeArrowheads="1" noChangeShapeType="1"/>
          </p:cNvSpPr>
          <p:nvPr/>
        </p:nvSpPr>
        <p:spPr bwMode="auto">
          <a:xfrm>
            <a:off x="2362200" y="914400"/>
            <a:ext cx="4953000" cy="457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61658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Comic Sans MS"/>
              </a:rPr>
              <a:t>ТРАДИЦИИ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Comic Sans MS"/>
              </a:rPr>
              <a:t>И ПРАЗДНИКИ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228600" y="1828800"/>
            <a:ext cx="55626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800000"/>
                </a:solidFill>
                <a:latin typeface="Comic Sans MS" pitchFamily="66" charset="0"/>
              </a:rPr>
              <a:t>Официальными выходными и праздничными днями в Нидерландах являются Новый год, день рождения Королевы, День Памяти и День освобождения от фашизма. Широко отмечаются католические и протестантские праздники, включая Рождество. А также ежегодно по всей стране устраиваются карнавалы, традиционные ярмарки и народные гуляния.</a:t>
            </a:r>
            <a:endParaRPr lang="en-GB" altLang="ru-RU" sz="2400" b="1">
              <a:solidFill>
                <a:srgbClr val="800000"/>
              </a:solidFill>
              <a:latin typeface="Comic Sans MS" pitchFamily="66" charset="0"/>
            </a:endParaRPr>
          </a:p>
        </p:txBody>
      </p:sp>
      <p:pic>
        <p:nvPicPr>
          <p:cNvPr id="70660" name="Picture 4" descr="святой николлаа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8" y="2286000"/>
            <a:ext cx="2339975" cy="2971800"/>
          </a:xfrm>
          <a:prstGeom prst="rect">
            <a:avLst/>
          </a:prstGeom>
          <a:noFill/>
          <a:ln w="571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1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019800"/>
            <a:ext cx="533400" cy="533400"/>
          </a:xfrm>
          <a:prstGeom prst="actionButtonForwardNext">
            <a:avLst/>
          </a:prstGeom>
          <a:solidFill>
            <a:srgbClr val="FED086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70662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2400" y="6019800"/>
            <a:ext cx="533400" cy="533400"/>
          </a:xfrm>
          <a:prstGeom prst="actionButtonHome">
            <a:avLst/>
          </a:prstGeom>
          <a:solidFill>
            <a:srgbClr val="FED086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70663" name="AutoShape 7">
            <a:hlinkClick r:id="rId5" action="ppaction://hlinkfile" highlightClick="1"/>
          </p:cNvPr>
          <p:cNvSpPr>
            <a:spLocks noChangeArrowheads="1"/>
          </p:cNvSpPr>
          <p:nvPr/>
        </p:nvSpPr>
        <p:spPr bwMode="auto">
          <a:xfrm>
            <a:off x="7162800" y="6019800"/>
            <a:ext cx="533400" cy="533400"/>
          </a:xfrm>
          <a:prstGeom prst="actionButtonDocument">
            <a:avLst/>
          </a:prstGeom>
          <a:solidFill>
            <a:srgbClr val="FED086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40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6" presetID="3" presetClass="entr" presetSubtype="5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nimBg="1"/>
      <p:bldP spid="70659" grpId="0" autoUpdateAnimBg="0"/>
      <p:bldP spid="70661" grpId="0" animBg="1"/>
      <p:bldP spid="70662" grpId="0" animBg="1"/>
      <p:bldP spid="70663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WordArt 2" descr="тюльпаны2"/>
          <p:cNvSpPr>
            <a:spLocks noChangeArrowheads="1" noChangeShapeType="1"/>
          </p:cNvSpPr>
          <p:nvPr/>
        </p:nvSpPr>
        <p:spPr bwMode="auto">
          <a:xfrm>
            <a:off x="-1066800" y="3276600"/>
            <a:ext cx="11506200" cy="5334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811389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Comic Sans MS"/>
              </a:rPr>
              <a:t>ЭКСКУРСИОННЫЙ ТУР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Comic Sans MS"/>
              </a:rPr>
              <a:t>ПО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Comic Sans MS"/>
              </a:rPr>
              <a:t>ГОЛЛАНДИИ</a:t>
            </a:r>
          </a:p>
        </p:txBody>
      </p:sp>
      <p:sp>
        <p:nvSpPr>
          <p:cNvPr id="71683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9600" y="5943600"/>
            <a:ext cx="533400" cy="533400"/>
          </a:xfrm>
          <a:prstGeom prst="actionButtonForwardNext">
            <a:avLst/>
          </a:prstGeom>
          <a:solidFill>
            <a:srgbClr val="FED086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animBg="1"/>
      <p:bldP spid="7168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WordArt 2" descr="тюльпаны2"/>
          <p:cNvSpPr>
            <a:spLocks noChangeArrowheads="1" noChangeShapeType="1"/>
          </p:cNvSpPr>
          <p:nvPr/>
        </p:nvSpPr>
        <p:spPr bwMode="auto">
          <a:xfrm>
            <a:off x="2057400" y="914400"/>
            <a:ext cx="5257800" cy="76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99673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Comic Sans MS"/>
              </a:rPr>
              <a:t>РОТТЕРДАМ</a:t>
            </a:r>
          </a:p>
        </p:txBody>
      </p:sp>
      <p:pic>
        <p:nvPicPr>
          <p:cNvPr id="72707" name="Picture 3" descr="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62200"/>
            <a:ext cx="3236913" cy="2427288"/>
          </a:xfrm>
          <a:prstGeom prst="rect">
            <a:avLst/>
          </a:prstGeom>
          <a:noFill/>
          <a:ln w="571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0" y="1676400"/>
            <a:ext cx="54864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800000"/>
                </a:solidFill>
                <a:latin typeface="Comic Sans MS" pitchFamily="66" charset="0"/>
              </a:rPr>
              <a:t>Роттердам – самый большой порт Европы и второй по величине город страны. Здания прошлых веков и живописные набережные напоминают о славных былых временах, когда Голландия правила морями. Роттердам – это настоящий архитектурный музей на открытом воздухе. Дизайнерские салоны, кутюрье, модерновое сценическое искусство – все это вы найдете в Роттердаме</a:t>
            </a:r>
            <a:endParaRPr lang="en-GB" altLang="ru-RU" sz="2400"/>
          </a:p>
        </p:txBody>
      </p:sp>
      <p:sp>
        <p:nvSpPr>
          <p:cNvPr id="7270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019800"/>
            <a:ext cx="533400" cy="533400"/>
          </a:xfrm>
          <a:prstGeom prst="actionButtonForwardNext">
            <a:avLst/>
          </a:prstGeom>
          <a:solidFill>
            <a:srgbClr val="FED086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72710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2400" y="6019800"/>
            <a:ext cx="533400" cy="533400"/>
          </a:xfrm>
          <a:prstGeom prst="actionButtonHome">
            <a:avLst/>
          </a:prstGeom>
          <a:solidFill>
            <a:srgbClr val="FED086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6" presetID="3" presetClass="entr" presetSubtype="5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animBg="1"/>
      <p:bldP spid="72708" grpId="0" autoUpdateAnimBg="0"/>
      <p:bldP spid="72709" grpId="0" animBg="1"/>
      <p:bldP spid="727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WordArt 2" descr="тюльпаны2"/>
          <p:cNvSpPr>
            <a:spLocks noChangeArrowheads="1" noChangeShapeType="1"/>
          </p:cNvSpPr>
          <p:nvPr/>
        </p:nvSpPr>
        <p:spPr bwMode="auto">
          <a:xfrm>
            <a:off x="2895600" y="914400"/>
            <a:ext cx="4038600" cy="381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3006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Comic Sans MS"/>
              </a:rPr>
              <a:t>ДЕЛЬФТ</a:t>
            </a:r>
          </a:p>
        </p:txBody>
      </p:sp>
      <p:pic>
        <p:nvPicPr>
          <p:cNvPr id="73731" name="Picture 3" descr="Дельфт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057400"/>
            <a:ext cx="2398713" cy="3505200"/>
          </a:xfrm>
          <a:prstGeom prst="rect">
            <a:avLst/>
          </a:prstGeom>
          <a:noFill/>
          <a:ln w="571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762000" y="2057400"/>
            <a:ext cx="48006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800000"/>
                </a:solidFill>
                <a:latin typeface="Comic Sans MS" pitchFamily="66" charset="0"/>
              </a:rPr>
              <a:t>Дельфт прославлен красотой своих каналов и отраженных в их зеркале старинных домов, этот город своим именем сразу же напоминает о прекрасном бело-синем фаянсе, известном всему миру, поэтому</a:t>
            </a:r>
            <a:r>
              <a:rPr lang="en-US" altLang="ru-RU" sz="2400" b="1">
                <a:solidFill>
                  <a:srgbClr val="800000"/>
                </a:solidFill>
                <a:latin typeface="Comic Sans MS" pitchFamily="66" charset="0"/>
              </a:rPr>
              <a:t>,</a:t>
            </a:r>
            <a:r>
              <a:rPr lang="ru-RU" altLang="ru-RU" sz="2400" b="1">
                <a:solidFill>
                  <a:srgbClr val="800000"/>
                </a:solidFill>
                <a:latin typeface="Comic Sans MS" pitchFamily="66" charset="0"/>
              </a:rPr>
              <a:t> его часто называют “Голландская Фаенца”. </a:t>
            </a:r>
            <a:endParaRPr lang="en-GB" altLang="ru-RU" sz="2400" b="1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7373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019800"/>
            <a:ext cx="533400" cy="533400"/>
          </a:xfrm>
          <a:prstGeom prst="actionButtonForwardNext">
            <a:avLst/>
          </a:prstGeom>
          <a:solidFill>
            <a:srgbClr val="FED086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73734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2400" y="6019800"/>
            <a:ext cx="533400" cy="533400"/>
          </a:xfrm>
          <a:prstGeom prst="actionButtonHome">
            <a:avLst/>
          </a:prstGeom>
          <a:solidFill>
            <a:srgbClr val="FED086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6" presetID="3" presetClass="entr" presetSubtype="5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nimBg="1"/>
      <p:bldP spid="73732" grpId="0" autoUpdateAnimBg="0"/>
      <p:bldP spid="73733" grpId="0" animBg="1"/>
      <p:bldP spid="737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0B088"/>
            </a:gs>
            <a:gs pos="50000">
              <a:srgbClr val="FFFFC5"/>
            </a:gs>
            <a:gs pos="100000">
              <a:srgbClr val="B0B08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WordArt 2"/>
          <p:cNvSpPr>
            <a:spLocks noChangeArrowheads="1" noChangeShapeType="1" noTextEdit="1"/>
          </p:cNvSpPr>
          <p:nvPr/>
        </p:nvSpPr>
        <p:spPr bwMode="auto">
          <a:xfrm>
            <a:off x="468313" y="620713"/>
            <a:ext cx="8207375" cy="1368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gradFill rotWithShape="1">
                  <a:gsLst>
                    <a:gs pos="0">
                      <a:srgbClr val="FF6600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dist="89803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ПОДВИГ ПОДОЛЬСКИХ КУРСАНТОВ</a:t>
            </a:r>
          </a:p>
        </p:txBody>
      </p:sp>
      <p:pic>
        <p:nvPicPr>
          <p:cNvPr id="83971" name="Picture 3" descr="pam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275"/>
            <a:ext cx="43688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8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8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3779838" y="2349500"/>
            <a:ext cx="5508625" cy="352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Проект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выполнили: 	Барботко Мария 10 «Г» кл.</a:t>
            </a:r>
            <a:endParaRPr lang="ru-RU" altLang="ru-RU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		Сагайда Виктория 10 «Г» кл.</a:t>
            </a:r>
            <a:endParaRPr lang="ru-RU" altLang="ru-RU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		Чебатура Юрий 11 «Г» кл.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		Демин Андрей 11 «Б» кл.</a:t>
            </a:r>
            <a:endParaRPr lang="ru-RU" altLang="ru-RU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		учащиеся школы №1178</a:t>
            </a:r>
            <a:endParaRPr lang="ru-RU" altLang="ru-RU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		Южного округа, г. Москвы</a:t>
            </a:r>
            <a:endParaRPr lang="ru-RU" altLang="ru-RU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Руководители: 	Бусыгина Н.Е.</a:t>
            </a:r>
            <a:endParaRPr lang="ru-RU" altLang="ru-RU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     		Музыка Н.Е.</a:t>
            </a:r>
            <a:endParaRPr lang="ru-RU" altLang="ru-RU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         		Поженина Е.Б.</a:t>
            </a:r>
            <a:endParaRPr lang="ru-RU" altLang="ru-RU" sz="180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карта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36513"/>
            <a:ext cx="91821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61925" y="5184775"/>
            <a:ext cx="877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/>
              <a:t>Юхнов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489325" y="5614988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/>
              <a:t>Устье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4616450" y="5589588"/>
            <a:ext cx="1158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/>
              <a:t>Редькино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4524375" y="5254625"/>
            <a:ext cx="1154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/>
              <a:t>Ивановка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3517900" y="4848225"/>
            <a:ext cx="11890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/>
              <a:t>Савиново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4975225" y="4940300"/>
            <a:ext cx="1030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/>
              <a:t>Дётчино</a:t>
            </a: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4976813" y="3722688"/>
            <a:ext cx="1292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/>
              <a:t>Б.Шубинка</a:t>
            </a: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5649913" y="3317875"/>
            <a:ext cx="180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/>
              <a:t>Малоярославец</a:t>
            </a: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4302125" y="3024188"/>
            <a:ext cx="1169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/>
              <a:t>Кудиново</a:t>
            </a:r>
          </a:p>
        </p:txBody>
      </p:sp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5940425" y="5661025"/>
            <a:ext cx="3203575" cy="119697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8141" name="Line 13"/>
          <p:cNvSpPr>
            <a:spLocks noChangeShapeType="1"/>
          </p:cNvSpPr>
          <p:nvPr/>
        </p:nvSpPr>
        <p:spPr bwMode="auto">
          <a:xfrm flipV="1">
            <a:off x="755650" y="3860800"/>
            <a:ext cx="2736850" cy="1296988"/>
          </a:xfrm>
          <a:prstGeom prst="line">
            <a:avLst/>
          </a:prstGeom>
          <a:noFill/>
          <a:ln w="76200">
            <a:solidFill>
              <a:srgbClr val="00E8EE">
                <a:alpha val="89803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42" name="Line 14"/>
          <p:cNvSpPr>
            <a:spLocks noChangeShapeType="1"/>
          </p:cNvSpPr>
          <p:nvPr/>
        </p:nvSpPr>
        <p:spPr bwMode="auto">
          <a:xfrm flipV="1">
            <a:off x="3708400" y="3429000"/>
            <a:ext cx="1800225" cy="360363"/>
          </a:xfrm>
          <a:prstGeom prst="line">
            <a:avLst/>
          </a:prstGeom>
          <a:noFill/>
          <a:ln w="76200">
            <a:solidFill>
              <a:srgbClr val="00E8EE">
                <a:alpha val="89803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 flipV="1">
            <a:off x="5651500" y="476250"/>
            <a:ext cx="3241675" cy="2952750"/>
          </a:xfrm>
          <a:prstGeom prst="line">
            <a:avLst/>
          </a:prstGeom>
          <a:noFill/>
          <a:ln w="76200">
            <a:solidFill>
              <a:srgbClr val="00E8EE">
                <a:alpha val="89803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44" name="AutoShape 16"/>
          <p:cNvSpPr>
            <a:spLocks noChangeArrowheads="1"/>
          </p:cNvSpPr>
          <p:nvPr/>
        </p:nvSpPr>
        <p:spPr bwMode="auto">
          <a:xfrm rot="-4190867">
            <a:off x="-774700" y="4543426"/>
            <a:ext cx="2073275" cy="469900"/>
          </a:xfrm>
          <a:prstGeom prst="rightArrow">
            <a:avLst>
              <a:gd name="adj1" fmla="val 56519"/>
              <a:gd name="adj2" fmla="val 197036"/>
            </a:avLst>
          </a:prstGeom>
          <a:solidFill>
            <a:srgbClr val="F20000">
              <a:alpha val="65097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8145" name="AutoShape 17"/>
          <p:cNvSpPr>
            <a:spLocks noChangeArrowheads="1"/>
          </p:cNvSpPr>
          <p:nvPr/>
        </p:nvSpPr>
        <p:spPr bwMode="auto">
          <a:xfrm rot="-2666858">
            <a:off x="-74613" y="5676900"/>
            <a:ext cx="942976" cy="344488"/>
          </a:xfrm>
          <a:prstGeom prst="rightArrow">
            <a:avLst>
              <a:gd name="adj1" fmla="val 56519"/>
              <a:gd name="adj2" fmla="val 122242"/>
            </a:avLst>
          </a:prstGeom>
          <a:solidFill>
            <a:srgbClr val="F20000">
              <a:alpha val="65097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8146" name="AutoShape 18"/>
          <p:cNvSpPr>
            <a:spLocks noChangeArrowheads="1"/>
          </p:cNvSpPr>
          <p:nvPr/>
        </p:nvSpPr>
        <p:spPr bwMode="auto">
          <a:xfrm rot="-3363972">
            <a:off x="4283869" y="6077744"/>
            <a:ext cx="820737" cy="295275"/>
          </a:xfrm>
          <a:prstGeom prst="rightArrow">
            <a:avLst>
              <a:gd name="adj1" fmla="val 56519"/>
              <a:gd name="adj2" fmla="val 124128"/>
            </a:avLst>
          </a:prstGeom>
          <a:solidFill>
            <a:srgbClr val="F20000">
              <a:alpha val="65097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8147" name="AutoShape 19"/>
          <p:cNvSpPr>
            <a:spLocks noChangeArrowheads="1"/>
          </p:cNvSpPr>
          <p:nvPr/>
        </p:nvSpPr>
        <p:spPr bwMode="auto">
          <a:xfrm rot="-6108615">
            <a:off x="3779044" y="6045994"/>
            <a:ext cx="739775" cy="325437"/>
          </a:xfrm>
          <a:prstGeom prst="rightArrow">
            <a:avLst>
              <a:gd name="adj1" fmla="val 56519"/>
              <a:gd name="adj2" fmla="val 101514"/>
            </a:avLst>
          </a:prstGeom>
          <a:solidFill>
            <a:srgbClr val="F20000">
              <a:alpha val="65097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8148" name="AutoShape 20"/>
          <p:cNvSpPr>
            <a:spLocks noChangeArrowheads="1"/>
          </p:cNvSpPr>
          <p:nvPr/>
        </p:nvSpPr>
        <p:spPr bwMode="auto">
          <a:xfrm rot="-1534102">
            <a:off x="631825" y="4329113"/>
            <a:ext cx="3076575" cy="300037"/>
          </a:xfrm>
          <a:prstGeom prst="rightArrow">
            <a:avLst>
              <a:gd name="adj1" fmla="val 26546"/>
              <a:gd name="adj2" fmla="val 236032"/>
            </a:avLst>
          </a:prstGeom>
          <a:solidFill>
            <a:srgbClr val="F20000">
              <a:alpha val="65097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8149" name="AutoShape 21"/>
          <p:cNvSpPr>
            <a:spLocks noChangeArrowheads="1"/>
          </p:cNvSpPr>
          <p:nvPr/>
        </p:nvSpPr>
        <p:spPr bwMode="auto">
          <a:xfrm rot="-2556489">
            <a:off x="5430838" y="2498725"/>
            <a:ext cx="2201862" cy="300038"/>
          </a:xfrm>
          <a:prstGeom prst="rightArrow">
            <a:avLst>
              <a:gd name="adj1" fmla="val 26546"/>
              <a:gd name="adj2" fmla="val 168924"/>
            </a:avLst>
          </a:prstGeom>
          <a:solidFill>
            <a:srgbClr val="F20000">
              <a:alpha val="65097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8150" name="AutoShape 22"/>
          <p:cNvSpPr>
            <a:spLocks noChangeArrowheads="1"/>
          </p:cNvSpPr>
          <p:nvPr/>
        </p:nvSpPr>
        <p:spPr bwMode="auto">
          <a:xfrm rot="-662893">
            <a:off x="3671888" y="3473450"/>
            <a:ext cx="1873250" cy="300038"/>
          </a:xfrm>
          <a:prstGeom prst="rightArrow">
            <a:avLst>
              <a:gd name="adj1" fmla="val 26546"/>
              <a:gd name="adj2" fmla="val 143713"/>
            </a:avLst>
          </a:prstGeom>
          <a:solidFill>
            <a:srgbClr val="F20000">
              <a:alpha val="65097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8151" name="AutoShape 23"/>
          <p:cNvSpPr>
            <a:spLocks noChangeArrowheads="1"/>
          </p:cNvSpPr>
          <p:nvPr/>
        </p:nvSpPr>
        <p:spPr bwMode="auto">
          <a:xfrm rot="-1829498">
            <a:off x="3690938" y="2560638"/>
            <a:ext cx="836612" cy="323850"/>
          </a:xfrm>
          <a:prstGeom prst="rightArrow">
            <a:avLst>
              <a:gd name="adj1" fmla="val 56519"/>
              <a:gd name="adj2" fmla="val 115365"/>
            </a:avLst>
          </a:prstGeom>
          <a:solidFill>
            <a:srgbClr val="F20000">
              <a:alpha val="65097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8152" name="AutoShape 24"/>
          <p:cNvSpPr>
            <a:spLocks noChangeArrowheads="1"/>
          </p:cNvSpPr>
          <p:nvPr/>
        </p:nvSpPr>
        <p:spPr bwMode="auto">
          <a:xfrm rot="-3043733">
            <a:off x="3748088" y="2919413"/>
            <a:ext cx="836612" cy="271462"/>
          </a:xfrm>
          <a:prstGeom prst="rightArrow">
            <a:avLst>
              <a:gd name="adj1" fmla="val 56519"/>
              <a:gd name="adj2" fmla="val 137629"/>
            </a:avLst>
          </a:prstGeom>
          <a:solidFill>
            <a:srgbClr val="F20000">
              <a:alpha val="65097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8153" name="AutoShape 25"/>
          <p:cNvSpPr>
            <a:spLocks noChangeArrowheads="1"/>
          </p:cNvSpPr>
          <p:nvPr/>
        </p:nvSpPr>
        <p:spPr bwMode="auto">
          <a:xfrm rot="295627">
            <a:off x="3627438" y="4014788"/>
            <a:ext cx="1196975" cy="182562"/>
          </a:xfrm>
          <a:prstGeom prst="rightArrow">
            <a:avLst>
              <a:gd name="adj1" fmla="val 56519"/>
              <a:gd name="adj2" fmla="val 292798"/>
            </a:avLst>
          </a:prstGeom>
          <a:solidFill>
            <a:srgbClr val="F20000">
              <a:alpha val="65097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8154" name="Line 26"/>
          <p:cNvSpPr>
            <a:spLocks noChangeShapeType="1"/>
          </p:cNvSpPr>
          <p:nvPr/>
        </p:nvSpPr>
        <p:spPr bwMode="auto">
          <a:xfrm flipV="1">
            <a:off x="6029325" y="6308725"/>
            <a:ext cx="630238" cy="14288"/>
          </a:xfrm>
          <a:prstGeom prst="line">
            <a:avLst/>
          </a:prstGeom>
          <a:noFill/>
          <a:ln w="76200">
            <a:solidFill>
              <a:srgbClr val="00E8EE">
                <a:alpha val="89803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55" name="Freeform 27"/>
          <p:cNvSpPr>
            <a:spLocks/>
          </p:cNvSpPr>
          <p:nvPr/>
        </p:nvSpPr>
        <p:spPr bwMode="auto">
          <a:xfrm rot="-2616704">
            <a:off x="6096000" y="5680075"/>
            <a:ext cx="455613" cy="412750"/>
          </a:xfrm>
          <a:custGeom>
            <a:avLst/>
            <a:gdLst>
              <a:gd name="T0" fmla="*/ 9751802 w 1407"/>
              <a:gd name="T1" fmla="*/ 0 h 1104"/>
              <a:gd name="T2" fmla="*/ 14784917 w 1407"/>
              <a:gd name="T3" fmla="*/ 11461664 h 1104"/>
              <a:gd name="T4" fmla="*/ 21286226 w 1407"/>
              <a:gd name="T5" fmla="*/ 16354097 h 1104"/>
              <a:gd name="T6" fmla="*/ 29255406 w 1407"/>
              <a:gd name="T7" fmla="*/ 23063154 h 1104"/>
              <a:gd name="T8" fmla="*/ 35651798 w 1407"/>
              <a:gd name="T9" fmla="*/ 24880151 h 1104"/>
              <a:gd name="T10" fmla="*/ 38587863 w 1407"/>
              <a:gd name="T11" fmla="*/ 33546406 h 1104"/>
              <a:gd name="T12" fmla="*/ 44984255 w 1407"/>
              <a:gd name="T13" fmla="*/ 38299013 h 1104"/>
              <a:gd name="T14" fmla="*/ 61552118 w 1407"/>
              <a:gd name="T15" fmla="*/ 54652736 h 1104"/>
              <a:gd name="T16" fmla="*/ 67319330 w 1407"/>
              <a:gd name="T17" fmla="*/ 71845418 h 1104"/>
              <a:gd name="T18" fmla="*/ 73820316 w 1407"/>
              <a:gd name="T19" fmla="*/ 74780654 h 1104"/>
              <a:gd name="T20" fmla="*/ 75917690 w 1407"/>
              <a:gd name="T21" fmla="*/ 75759066 h 1104"/>
              <a:gd name="T22" fmla="*/ 80950805 w 1407"/>
              <a:gd name="T23" fmla="*/ 82468497 h 1104"/>
              <a:gd name="T24" fmla="*/ 88919985 w 1407"/>
              <a:gd name="T25" fmla="*/ 89177928 h 1104"/>
              <a:gd name="T26" fmla="*/ 91017359 w 1407"/>
              <a:gd name="T27" fmla="*/ 90156339 h 1104"/>
              <a:gd name="T28" fmla="*/ 95316377 w 1407"/>
              <a:gd name="T29" fmla="*/ 98682767 h 1104"/>
              <a:gd name="T30" fmla="*/ 105382931 w 1407"/>
              <a:gd name="T31" fmla="*/ 109305846 h 1104"/>
              <a:gd name="T32" fmla="*/ 110416046 w 1407"/>
              <a:gd name="T33" fmla="*/ 116993315 h 1104"/>
              <a:gd name="T34" fmla="*/ 119853420 w 1407"/>
              <a:gd name="T35" fmla="*/ 121745921 h 1104"/>
              <a:gd name="T36" fmla="*/ 121216373 w 1407"/>
              <a:gd name="T37" fmla="*/ 124681157 h 1104"/>
              <a:gd name="T38" fmla="*/ 124152438 w 1407"/>
              <a:gd name="T39" fmla="*/ 125519743 h 1104"/>
              <a:gd name="T40" fmla="*/ 133484894 w 1407"/>
              <a:gd name="T41" fmla="*/ 130412176 h 1104"/>
              <a:gd name="T42" fmla="*/ 134953089 w 1407"/>
              <a:gd name="T43" fmla="*/ 133207585 h 1104"/>
              <a:gd name="T44" fmla="*/ 135582269 w 1407"/>
              <a:gd name="T45" fmla="*/ 136142821 h 1104"/>
              <a:gd name="T46" fmla="*/ 145648499 w 1407"/>
              <a:gd name="T47" fmla="*/ 141873840 h 1104"/>
              <a:gd name="T48" fmla="*/ 139252107 w 1407"/>
              <a:gd name="T49" fmla="*/ 154313915 h 1104"/>
              <a:gd name="T50" fmla="*/ 134218992 w 1407"/>
              <a:gd name="T51" fmla="*/ 150540094 h 1104"/>
              <a:gd name="T52" fmla="*/ 127717682 w 1407"/>
              <a:gd name="T53" fmla="*/ 142852252 h 1104"/>
              <a:gd name="T54" fmla="*/ 121216373 w 1407"/>
              <a:gd name="T55" fmla="*/ 134185997 h 1104"/>
              <a:gd name="T56" fmla="*/ 119119323 w 1407"/>
              <a:gd name="T57" fmla="*/ 132229173 h 1104"/>
              <a:gd name="T58" fmla="*/ 112618013 w 1407"/>
              <a:gd name="T59" fmla="*/ 127476566 h 1104"/>
              <a:gd name="T60" fmla="*/ 103285557 w 1407"/>
              <a:gd name="T61" fmla="*/ 125519743 h 1104"/>
              <a:gd name="T62" fmla="*/ 98986539 w 1407"/>
              <a:gd name="T63" fmla="*/ 122724333 h 1104"/>
              <a:gd name="T64" fmla="*/ 94687197 w 1407"/>
              <a:gd name="T65" fmla="*/ 116993315 h 1104"/>
              <a:gd name="T66" fmla="*/ 87452114 w 1407"/>
              <a:gd name="T67" fmla="*/ 105391824 h 1104"/>
              <a:gd name="T68" fmla="*/ 83886870 w 1407"/>
              <a:gd name="T69" fmla="*/ 100639591 h 1104"/>
              <a:gd name="T70" fmla="*/ 78119658 w 1407"/>
              <a:gd name="T71" fmla="*/ 96865396 h 1104"/>
              <a:gd name="T72" fmla="*/ 69521298 w 1407"/>
              <a:gd name="T73" fmla="*/ 82468497 h 1104"/>
              <a:gd name="T74" fmla="*/ 59454744 w 1407"/>
              <a:gd name="T75" fmla="*/ 78554849 h 1104"/>
              <a:gd name="T76" fmla="*/ 57986874 w 1407"/>
              <a:gd name="T77" fmla="*/ 75759066 h 1104"/>
              <a:gd name="T78" fmla="*/ 55050809 w 1407"/>
              <a:gd name="T79" fmla="*/ 72823830 h 1104"/>
              <a:gd name="T80" fmla="*/ 51485564 w 1407"/>
              <a:gd name="T81" fmla="*/ 67093185 h 1104"/>
              <a:gd name="T82" fmla="*/ 45718352 w 1407"/>
              <a:gd name="T83" fmla="*/ 58426931 h 1104"/>
              <a:gd name="T84" fmla="*/ 42153108 w 1407"/>
              <a:gd name="T85" fmla="*/ 53674324 h 1104"/>
              <a:gd name="T86" fmla="*/ 38587863 w 1407"/>
              <a:gd name="T87" fmla="*/ 46965267 h 1104"/>
              <a:gd name="T88" fmla="*/ 37119992 w 1407"/>
              <a:gd name="T89" fmla="*/ 44169484 h 1104"/>
              <a:gd name="T90" fmla="*/ 27053439 w 1407"/>
              <a:gd name="T91" fmla="*/ 36481642 h 1104"/>
              <a:gd name="T92" fmla="*/ 24851471 w 1407"/>
              <a:gd name="T93" fmla="*/ 32567994 h 1104"/>
              <a:gd name="T94" fmla="*/ 22754421 w 1407"/>
              <a:gd name="T95" fmla="*/ 30750997 h 1104"/>
              <a:gd name="T96" fmla="*/ 18455079 w 1407"/>
              <a:gd name="T97" fmla="*/ 21106330 h 1104"/>
              <a:gd name="T98" fmla="*/ 11219996 w 1407"/>
              <a:gd name="T99" fmla="*/ 15375311 h 1104"/>
              <a:gd name="T100" fmla="*/ 4089507 w 1407"/>
              <a:gd name="T101" fmla="*/ 16354097 h 1104"/>
              <a:gd name="T102" fmla="*/ 5452784 w 1407"/>
              <a:gd name="T103" fmla="*/ 6709431 h 1104"/>
              <a:gd name="T104" fmla="*/ 6186557 w 1407"/>
              <a:gd name="T105" fmla="*/ 2935236 h 1104"/>
              <a:gd name="T106" fmla="*/ 8388849 w 1407"/>
              <a:gd name="T107" fmla="*/ 3913648 h 1104"/>
              <a:gd name="T108" fmla="*/ 9751802 w 1407"/>
              <a:gd name="T109" fmla="*/ 0 h 110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407" h="1104">
                <a:moveTo>
                  <a:pt x="93" y="0"/>
                </a:moveTo>
                <a:cubicBezTo>
                  <a:pt x="178" y="28"/>
                  <a:pt x="101" y="8"/>
                  <a:pt x="141" y="82"/>
                </a:cubicBezTo>
                <a:cubicBezTo>
                  <a:pt x="151" y="101"/>
                  <a:pt x="183" y="110"/>
                  <a:pt x="203" y="117"/>
                </a:cubicBezTo>
                <a:cubicBezTo>
                  <a:pt x="224" y="147"/>
                  <a:pt x="241" y="157"/>
                  <a:pt x="279" y="165"/>
                </a:cubicBezTo>
                <a:cubicBezTo>
                  <a:pt x="299" y="169"/>
                  <a:pt x="340" y="178"/>
                  <a:pt x="340" y="178"/>
                </a:cubicBezTo>
                <a:cubicBezTo>
                  <a:pt x="345" y="192"/>
                  <a:pt x="359" y="229"/>
                  <a:pt x="368" y="240"/>
                </a:cubicBezTo>
                <a:cubicBezTo>
                  <a:pt x="381" y="257"/>
                  <a:pt x="411" y="263"/>
                  <a:pt x="429" y="274"/>
                </a:cubicBezTo>
                <a:cubicBezTo>
                  <a:pt x="478" y="348"/>
                  <a:pt x="495" y="372"/>
                  <a:pt x="587" y="391"/>
                </a:cubicBezTo>
                <a:cubicBezTo>
                  <a:pt x="604" y="417"/>
                  <a:pt x="619" y="500"/>
                  <a:pt x="642" y="514"/>
                </a:cubicBezTo>
                <a:cubicBezTo>
                  <a:pt x="644" y="515"/>
                  <a:pt x="693" y="531"/>
                  <a:pt x="704" y="535"/>
                </a:cubicBezTo>
                <a:cubicBezTo>
                  <a:pt x="711" y="537"/>
                  <a:pt x="724" y="542"/>
                  <a:pt x="724" y="542"/>
                </a:cubicBezTo>
                <a:cubicBezTo>
                  <a:pt x="733" y="569"/>
                  <a:pt x="745" y="581"/>
                  <a:pt x="772" y="590"/>
                </a:cubicBezTo>
                <a:cubicBezTo>
                  <a:pt x="794" y="622"/>
                  <a:pt x="810" y="625"/>
                  <a:pt x="848" y="638"/>
                </a:cubicBezTo>
                <a:cubicBezTo>
                  <a:pt x="855" y="640"/>
                  <a:pt x="868" y="645"/>
                  <a:pt x="868" y="645"/>
                </a:cubicBezTo>
                <a:cubicBezTo>
                  <a:pt x="882" y="665"/>
                  <a:pt x="889" y="692"/>
                  <a:pt x="909" y="706"/>
                </a:cubicBezTo>
                <a:cubicBezTo>
                  <a:pt x="945" y="730"/>
                  <a:pt x="977" y="748"/>
                  <a:pt x="1005" y="782"/>
                </a:cubicBezTo>
                <a:cubicBezTo>
                  <a:pt x="1031" y="814"/>
                  <a:pt x="1023" y="821"/>
                  <a:pt x="1053" y="837"/>
                </a:cubicBezTo>
                <a:cubicBezTo>
                  <a:pt x="1083" y="852"/>
                  <a:pt x="1114" y="852"/>
                  <a:pt x="1143" y="871"/>
                </a:cubicBezTo>
                <a:cubicBezTo>
                  <a:pt x="1147" y="878"/>
                  <a:pt x="1149" y="887"/>
                  <a:pt x="1156" y="892"/>
                </a:cubicBezTo>
                <a:cubicBezTo>
                  <a:pt x="1164" y="897"/>
                  <a:pt x="1175" y="895"/>
                  <a:pt x="1184" y="898"/>
                </a:cubicBezTo>
                <a:cubicBezTo>
                  <a:pt x="1216" y="907"/>
                  <a:pt x="1242" y="923"/>
                  <a:pt x="1273" y="933"/>
                </a:cubicBezTo>
                <a:cubicBezTo>
                  <a:pt x="1278" y="940"/>
                  <a:pt x="1283" y="946"/>
                  <a:pt x="1287" y="953"/>
                </a:cubicBezTo>
                <a:cubicBezTo>
                  <a:pt x="1290" y="960"/>
                  <a:pt x="1288" y="969"/>
                  <a:pt x="1293" y="974"/>
                </a:cubicBezTo>
                <a:cubicBezTo>
                  <a:pt x="1321" y="1002"/>
                  <a:pt x="1353" y="1008"/>
                  <a:pt x="1389" y="1015"/>
                </a:cubicBezTo>
                <a:cubicBezTo>
                  <a:pt x="1407" y="1068"/>
                  <a:pt x="1375" y="1094"/>
                  <a:pt x="1328" y="1104"/>
                </a:cubicBezTo>
                <a:cubicBezTo>
                  <a:pt x="1313" y="1094"/>
                  <a:pt x="1295" y="1088"/>
                  <a:pt x="1280" y="1077"/>
                </a:cubicBezTo>
                <a:cubicBezTo>
                  <a:pt x="1250" y="1056"/>
                  <a:pt x="1253" y="1040"/>
                  <a:pt x="1218" y="1022"/>
                </a:cubicBezTo>
                <a:cubicBezTo>
                  <a:pt x="1195" y="977"/>
                  <a:pt x="1212" y="1000"/>
                  <a:pt x="1156" y="960"/>
                </a:cubicBezTo>
                <a:cubicBezTo>
                  <a:pt x="1149" y="955"/>
                  <a:pt x="1136" y="946"/>
                  <a:pt x="1136" y="946"/>
                </a:cubicBezTo>
                <a:cubicBezTo>
                  <a:pt x="1076" y="966"/>
                  <a:pt x="1112" y="926"/>
                  <a:pt x="1074" y="912"/>
                </a:cubicBezTo>
                <a:cubicBezTo>
                  <a:pt x="1046" y="901"/>
                  <a:pt x="1015" y="903"/>
                  <a:pt x="985" y="898"/>
                </a:cubicBezTo>
                <a:cubicBezTo>
                  <a:pt x="972" y="890"/>
                  <a:pt x="955" y="889"/>
                  <a:pt x="944" y="878"/>
                </a:cubicBezTo>
                <a:cubicBezTo>
                  <a:pt x="893" y="825"/>
                  <a:pt x="971" y="870"/>
                  <a:pt x="903" y="837"/>
                </a:cubicBezTo>
                <a:cubicBezTo>
                  <a:pt x="881" y="804"/>
                  <a:pt x="866" y="776"/>
                  <a:pt x="834" y="754"/>
                </a:cubicBezTo>
                <a:cubicBezTo>
                  <a:pt x="820" y="734"/>
                  <a:pt x="822" y="732"/>
                  <a:pt x="800" y="720"/>
                </a:cubicBezTo>
                <a:cubicBezTo>
                  <a:pt x="782" y="710"/>
                  <a:pt x="745" y="693"/>
                  <a:pt x="745" y="693"/>
                </a:cubicBezTo>
                <a:cubicBezTo>
                  <a:pt x="726" y="666"/>
                  <a:pt x="698" y="603"/>
                  <a:pt x="663" y="590"/>
                </a:cubicBezTo>
                <a:cubicBezTo>
                  <a:pt x="632" y="578"/>
                  <a:pt x="599" y="573"/>
                  <a:pt x="567" y="562"/>
                </a:cubicBezTo>
                <a:cubicBezTo>
                  <a:pt x="562" y="555"/>
                  <a:pt x="559" y="548"/>
                  <a:pt x="553" y="542"/>
                </a:cubicBezTo>
                <a:cubicBezTo>
                  <a:pt x="545" y="534"/>
                  <a:pt x="533" y="530"/>
                  <a:pt x="525" y="521"/>
                </a:cubicBezTo>
                <a:cubicBezTo>
                  <a:pt x="478" y="466"/>
                  <a:pt x="546" y="516"/>
                  <a:pt x="491" y="480"/>
                </a:cubicBezTo>
                <a:cubicBezTo>
                  <a:pt x="472" y="453"/>
                  <a:pt x="463" y="438"/>
                  <a:pt x="436" y="418"/>
                </a:cubicBezTo>
                <a:cubicBezTo>
                  <a:pt x="389" y="346"/>
                  <a:pt x="461" y="450"/>
                  <a:pt x="402" y="384"/>
                </a:cubicBezTo>
                <a:cubicBezTo>
                  <a:pt x="389" y="369"/>
                  <a:pt x="379" y="352"/>
                  <a:pt x="368" y="336"/>
                </a:cubicBezTo>
                <a:cubicBezTo>
                  <a:pt x="363" y="329"/>
                  <a:pt x="361" y="320"/>
                  <a:pt x="354" y="316"/>
                </a:cubicBezTo>
                <a:cubicBezTo>
                  <a:pt x="321" y="299"/>
                  <a:pt x="292" y="277"/>
                  <a:pt x="258" y="261"/>
                </a:cubicBezTo>
                <a:cubicBezTo>
                  <a:pt x="251" y="252"/>
                  <a:pt x="245" y="241"/>
                  <a:pt x="237" y="233"/>
                </a:cubicBezTo>
                <a:cubicBezTo>
                  <a:pt x="231" y="227"/>
                  <a:pt x="222" y="226"/>
                  <a:pt x="217" y="220"/>
                </a:cubicBezTo>
                <a:cubicBezTo>
                  <a:pt x="201" y="200"/>
                  <a:pt x="194" y="170"/>
                  <a:pt x="176" y="151"/>
                </a:cubicBezTo>
                <a:cubicBezTo>
                  <a:pt x="158" y="133"/>
                  <a:pt x="128" y="124"/>
                  <a:pt x="107" y="110"/>
                </a:cubicBezTo>
                <a:cubicBezTo>
                  <a:pt x="84" y="112"/>
                  <a:pt x="61" y="121"/>
                  <a:pt x="39" y="117"/>
                </a:cubicBezTo>
                <a:cubicBezTo>
                  <a:pt x="0" y="110"/>
                  <a:pt x="48" y="53"/>
                  <a:pt x="52" y="48"/>
                </a:cubicBezTo>
                <a:cubicBezTo>
                  <a:pt x="54" y="39"/>
                  <a:pt x="51" y="26"/>
                  <a:pt x="59" y="21"/>
                </a:cubicBezTo>
                <a:cubicBezTo>
                  <a:pt x="65" y="17"/>
                  <a:pt x="73" y="29"/>
                  <a:pt x="80" y="28"/>
                </a:cubicBezTo>
                <a:cubicBezTo>
                  <a:pt x="150" y="20"/>
                  <a:pt x="120" y="14"/>
                  <a:pt x="93" y="0"/>
                </a:cubicBez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56" name="AutoShape 28"/>
          <p:cNvSpPr>
            <a:spLocks noChangeArrowheads="1"/>
          </p:cNvSpPr>
          <p:nvPr/>
        </p:nvSpPr>
        <p:spPr bwMode="auto">
          <a:xfrm>
            <a:off x="6011863" y="6624638"/>
            <a:ext cx="674687" cy="188912"/>
          </a:xfrm>
          <a:prstGeom prst="rightArrow">
            <a:avLst>
              <a:gd name="adj1" fmla="val 56519"/>
              <a:gd name="adj2" fmla="val 159491"/>
            </a:avLst>
          </a:prstGeom>
          <a:solidFill>
            <a:srgbClr val="F20000">
              <a:alpha val="65097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8157" name="Text Box 29"/>
          <p:cNvSpPr txBox="1">
            <a:spLocks noChangeArrowheads="1"/>
          </p:cNvSpPr>
          <p:nvPr/>
        </p:nvSpPr>
        <p:spPr bwMode="auto">
          <a:xfrm>
            <a:off x="6732588" y="6084888"/>
            <a:ext cx="24114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ru-RU" sz="1400">
                <a:latin typeface="Times New Roman" pitchFamily="18" charset="0"/>
              </a:rPr>
              <a:t> План действий немецкого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itchFamily="18" charset="0"/>
              </a:rPr>
              <a:t>  командования</a:t>
            </a:r>
          </a:p>
        </p:txBody>
      </p:sp>
      <p:sp>
        <p:nvSpPr>
          <p:cNvPr id="48158" name="Text Box 30"/>
          <p:cNvSpPr txBox="1">
            <a:spLocks noChangeArrowheads="1"/>
          </p:cNvSpPr>
          <p:nvPr/>
        </p:nvSpPr>
        <p:spPr bwMode="auto">
          <a:xfrm>
            <a:off x="6732588" y="5589588"/>
            <a:ext cx="2378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ru-RU" sz="1400">
                <a:latin typeface="Times New Roman" pitchFamily="18" charset="0"/>
              </a:rPr>
              <a:t> Советские оборонительные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itchFamily="18" charset="0"/>
              </a:rPr>
              <a:t>  рубежи</a:t>
            </a:r>
          </a:p>
        </p:txBody>
      </p:sp>
      <p:sp>
        <p:nvSpPr>
          <p:cNvPr id="48159" name="Text Box 31"/>
          <p:cNvSpPr txBox="1">
            <a:spLocks noChangeArrowheads="1"/>
          </p:cNvSpPr>
          <p:nvPr/>
        </p:nvSpPr>
        <p:spPr bwMode="auto">
          <a:xfrm>
            <a:off x="6732588" y="6545263"/>
            <a:ext cx="22558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itchFamily="18" charset="0"/>
              </a:rPr>
              <a:t>- Действия немецких войск</a:t>
            </a:r>
          </a:p>
        </p:txBody>
      </p:sp>
      <p:sp>
        <p:nvSpPr>
          <p:cNvPr id="85024" name="Line 32"/>
          <p:cNvSpPr>
            <a:spLocks noChangeShapeType="1"/>
          </p:cNvSpPr>
          <p:nvPr/>
        </p:nvSpPr>
        <p:spPr bwMode="auto">
          <a:xfrm>
            <a:off x="5967413" y="6554788"/>
            <a:ext cx="3176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5025" name="Line 33"/>
          <p:cNvSpPr>
            <a:spLocks noChangeShapeType="1"/>
          </p:cNvSpPr>
          <p:nvPr/>
        </p:nvSpPr>
        <p:spPr bwMode="auto">
          <a:xfrm>
            <a:off x="5967413" y="6105525"/>
            <a:ext cx="3176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5026" name="Text Box 34"/>
          <p:cNvSpPr txBox="1">
            <a:spLocks noChangeArrowheads="1"/>
          </p:cNvSpPr>
          <p:nvPr/>
        </p:nvSpPr>
        <p:spPr bwMode="auto">
          <a:xfrm rot="2658078">
            <a:off x="8342313" y="207963"/>
            <a:ext cx="10239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Москва</a:t>
            </a:r>
          </a:p>
        </p:txBody>
      </p:sp>
      <p:sp>
        <p:nvSpPr>
          <p:cNvPr id="85027" name="Freeform 35"/>
          <p:cNvSpPr>
            <a:spLocks/>
          </p:cNvSpPr>
          <p:nvPr/>
        </p:nvSpPr>
        <p:spPr bwMode="auto">
          <a:xfrm>
            <a:off x="8307388" y="-127000"/>
            <a:ext cx="1665287" cy="1057275"/>
          </a:xfrm>
          <a:custGeom>
            <a:avLst/>
            <a:gdLst>
              <a:gd name="T0" fmla="*/ 0 w 1049"/>
              <a:gd name="T1" fmla="*/ 214214075 h 666"/>
              <a:gd name="T2" fmla="*/ 1358363017 w 1049"/>
              <a:gd name="T3" fmla="*/ 1643141875 h 666"/>
              <a:gd name="T4" fmla="*/ 2147483647 w 1049"/>
              <a:gd name="T5" fmla="*/ 0 h 66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49" h="666">
                <a:moveTo>
                  <a:pt x="0" y="85"/>
                </a:moveTo>
                <a:cubicBezTo>
                  <a:pt x="182" y="375"/>
                  <a:pt x="364" y="666"/>
                  <a:pt x="539" y="652"/>
                </a:cubicBezTo>
                <a:cubicBezTo>
                  <a:pt x="714" y="638"/>
                  <a:pt x="881" y="319"/>
                  <a:pt x="1049" y="0"/>
                </a:cubicBezTo>
              </a:path>
            </a:pathLst>
          </a:custGeom>
          <a:noFill/>
          <a:ln w="28575" cmpd="sng">
            <a:solidFill>
              <a:srgbClr val="5F5F5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5028" name="Text Box 36"/>
          <p:cNvSpPr txBox="1">
            <a:spLocks noChangeArrowheads="1"/>
          </p:cNvSpPr>
          <p:nvPr/>
        </p:nvSpPr>
        <p:spPr bwMode="auto">
          <a:xfrm>
            <a:off x="4659313" y="55467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8165" name="Text Box 37"/>
          <p:cNvSpPr txBox="1">
            <a:spLocks noChangeArrowheads="1"/>
          </p:cNvSpPr>
          <p:nvPr/>
        </p:nvSpPr>
        <p:spPr bwMode="auto">
          <a:xfrm rot="-1537439">
            <a:off x="522288" y="4149725"/>
            <a:ext cx="14493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C8"/>
                </a:solidFill>
              </a:rPr>
              <a:t>Передовой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C8"/>
                </a:solidFill>
              </a:rPr>
              <a:t>отряд</a:t>
            </a:r>
          </a:p>
        </p:txBody>
      </p:sp>
      <p:sp>
        <p:nvSpPr>
          <p:cNvPr id="48166" name="Text Box 38"/>
          <p:cNvSpPr txBox="1">
            <a:spLocks noChangeArrowheads="1"/>
          </p:cNvSpPr>
          <p:nvPr/>
        </p:nvSpPr>
        <p:spPr bwMode="auto">
          <a:xfrm>
            <a:off x="5605463" y="5267325"/>
            <a:ext cx="180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C8"/>
                </a:solidFill>
              </a:rPr>
              <a:t>Южная группа</a:t>
            </a:r>
          </a:p>
        </p:txBody>
      </p:sp>
      <p:sp>
        <p:nvSpPr>
          <p:cNvPr id="48167" name="Text Box 39"/>
          <p:cNvSpPr txBox="1">
            <a:spLocks noChangeArrowheads="1"/>
          </p:cNvSpPr>
          <p:nvPr/>
        </p:nvSpPr>
        <p:spPr bwMode="auto">
          <a:xfrm>
            <a:off x="8072438" y="1689100"/>
            <a:ext cx="1135062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C8"/>
                </a:solidFill>
              </a:rPr>
              <a:t>Сводный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C8"/>
                </a:solidFill>
              </a:rPr>
              <a:t>батальон</a:t>
            </a:r>
          </a:p>
        </p:txBody>
      </p:sp>
      <p:sp>
        <p:nvSpPr>
          <p:cNvPr id="48168" name="Text Box 40"/>
          <p:cNvSpPr txBox="1">
            <a:spLocks noChangeArrowheads="1"/>
          </p:cNvSpPr>
          <p:nvPr/>
        </p:nvSpPr>
        <p:spPr bwMode="auto">
          <a:xfrm>
            <a:off x="161925" y="6173788"/>
            <a:ext cx="21828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800" b="1"/>
              <a:t>57-й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800" b="1"/>
              <a:t>Моторизованный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800" b="1"/>
              <a:t>корпус</a:t>
            </a:r>
          </a:p>
        </p:txBody>
      </p:sp>
      <p:sp>
        <p:nvSpPr>
          <p:cNvPr id="48169" name="Text Box 41"/>
          <p:cNvSpPr txBox="1">
            <a:spLocks noChangeArrowheads="1"/>
          </p:cNvSpPr>
          <p:nvPr/>
        </p:nvSpPr>
        <p:spPr bwMode="auto">
          <a:xfrm>
            <a:off x="2557463" y="6591300"/>
            <a:ext cx="2284412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600" b="1"/>
              <a:t>12-й армейский полк</a:t>
            </a:r>
          </a:p>
        </p:txBody>
      </p:sp>
      <p:sp>
        <p:nvSpPr>
          <p:cNvPr id="85034" name="Line 42"/>
          <p:cNvSpPr>
            <a:spLocks noChangeShapeType="1"/>
          </p:cNvSpPr>
          <p:nvPr/>
        </p:nvSpPr>
        <p:spPr bwMode="auto">
          <a:xfrm>
            <a:off x="6732588" y="5661025"/>
            <a:ext cx="0" cy="1196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48171" name="Picture 43" descr="mihai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5514">
            <a:off x="6804025" y="1376363"/>
            <a:ext cx="12827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8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8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8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8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8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10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5" dur="10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8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800" decel="100000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8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800" decel="10000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0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1" dur="10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5" dur="10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8" dur="1000"/>
                                        <p:tgtEl>
                                          <p:spTgt spid="4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2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2" dur="10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2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6" dur="10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4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2" dur="10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4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6" dur="2000"/>
                                        <p:tgtEl>
                                          <p:spTgt spid="48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/>
      <p:bldP spid="48132" grpId="0"/>
      <p:bldP spid="48133" grpId="0"/>
      <p:bldP spid="48134" grpId="0"/>
      <p:bldP spid="48135" grpId="0"/>
      <p:bldP spid="48136" grpId="0"/>
      <p:bldP spid="48137" grpId="0"/>
      <p:bldP spid="48138" grpId="0"/>
      <p:bldP spid="48139" grpId="0"/>
      <p:bldP spid="48141" grpId="0" animBg="1"/>
      <p:bldP spid="48142" grpId="0" animBg="1"/>
      <p:bldP spid="48143" grpId="0" animBg="1"/>
      <p:bldP spid="48144" grpId="0" animBg="1"/>
      <p:bldP spid="48145" grpId="0" animBg="1"/>
      <p:bldP spid="48146" grpId="0" animBg="1"/>
      <p:bldP spid="48147" grpId="0" animBg="1"/>
      <p:bldP spid="48148" grpId="0" animBg="1"/>
      <p:bldP spid="48149" grpId="0" animBg="1"/>
      <p:bldP spid="48150" grpId="0" animBg="1"/>
      <p:bldP spid="48151" grpId="0" animBg="1"/>
      <p:bldP spid="48152" grpId="0" animBg="1"/>
      <p:bldP spid="48153" grpId="0" animBg="1"/>
      <p:bldP spid="48154" grpId="0" animBg="1"/>
      <p:bldP spid="48155" grpId="0" animBg="1"/>
      <p:bldP spid="48156" grpId="0" animBg="1"/>
      <p:bldP spid="48157" grpId="0"/>
      <p:bldP spid="48158" grpId="0"/>
      <p:bldP spid="48159" grpId="0"/>
      <p:bldP spid="48165" grpId="0"/>
      <p:bldP spid="48166" grpId="0"/>
      <p:bldP spid="48167" grpId="0"/>
      <p:bldP spid="48168" grpId="0"/>
      <p:bldP spid="4816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C7C79A"/>
            </a:gs>
            <a:gs pos="50000">
              <a:srgbClr val="FFFFC5"/>
            </a:gs>
            <a:gs pos="100000">
              <a:srgbClr val="C7C79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i="1" smtClean="0">
                <a:solidFill>
                  <a:srgbClr val="990000"/>
                </a:solidFill>
                <a:latin typeface="Monotype Corsiva" pitchFamily="66" charset="0"/>
              </a:rPr>
              <a:t>Примерная смета на установление </a:t>
            </a:r>
            <a:br>
              <a:rPr lang="ru-RU" altLang="ru-RU" sz="4000" b="1" i="1" smtClean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altLang="ru-RU" sz="4000" b="1" i="1" smtClean="0">
                <a:solidFill>
                  <a:srgbClr val="990000"/>
                </a:solidFill>
                <a:latin typeface="Monotype Corsiva" pitchFamily="66" charset="0"/>
              </a:rPr>
              <a:t>памятника Подольским курсантам.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b="1" smtClean="0">
                <a:latin typeface="Times New Roman" pitchFamily="18" charset="0"/>
              </a:rPr>
              <a:t>Общая площадь - 80 м</a:t>
            </a:r>
            <a:r>
              <a:rPr lang="en-US" altLang="ru-RU" sz="1600" b="1" smtClean="0"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ru-RU" altLang="ru-RU" sz="1600" b="1" smtClean="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b="1" smtClean="0">
                <a:latin typeface="Times New Roman" pitchFamily="18" charset="0"/>
              </a:rPr>
              <a:t>Затраты на строительные материалы: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b="1" smtClean="0">
                <a:latin typeface="Times New Roman" pitchFamily="18" charset="0"/>
              </a:rPr>
              <a:t>1)   Газон -350р. х 55м2=19250р.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b="1" smtClean="0">
                <a:latin typeface="Times New Roman" pitchFamily="18" charset="0"/>
              </a:rPr>
              <a:t>2)   Плитка-1500р. х 25м2=37500р.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b="1" smtClean="0">
                <a:latin typeface="Times New Roman" pitchFamily="18" charset="0"/>
              </a:rPr>
              <a:t>3)   Бордюр- 100р. х 40шт.=4000р.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b="1" smtClean="0">
                <a:latin typeface="Times New Roman" pitchFamily="18" charset="0"/>
              </a:rPr>
              <a:t>4)   Туя-15000 x 3шт. =45000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b="1" smtClean="0">
                <a:latin typeface="Times New Roman" pitchFamily="18" charset="0"/>
              </a:rPr>
              <a:t>5)   Клумбы - 3000р. х 2шт.=6000р.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b="1" smtClean="0">
                <a:latin typeface="Times New Roman" pitchFamily="18" charset="0"/>
              </a:rPr>
              <a:t>6)   Кустарники (большие) – 7500 х 2шт.=15000р.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b="1" smtClean="0">
                <a:latin typeface="Times New Roman" pitchFamily="18" charset="0"/>
              </a:rPr>
              <a:t>7)   Кустарники (маленькие) - 5000р. х 2шт.=10000р.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b="1" smtClean="0">
                <a:latin typeface="Times New Roman" pitchFamily="18" charset="0"/>
              </a:rPr>
              <a:t>8)   Сталь для отливки памятника - 30000р. х 2т.=60000р.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b="1" smtClean="0">
                <a:latin typeface="Times New Roman" pitchFamily="18" charset="0"/>
              </a:rPr>
              <a:t>Общая сумма на строительные материалы - 193150р.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b="1" smtClean="0">
                <a:latin typeface="Times New Roman" pitchFamily="18" charset="0"/>
              </a:rPr>
              <a:t>Затраты на строительство - 96575р. (50 % от суммы строительных материалов)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b="1" smtClean="0">
                <a:latin typeface="Times New Roman" pitchFamily="18" charset="0"/>
              </a:rPr>
              <a:t>Общая сумма на строительство - 289725р.</a:t>
            </a:r>
          </a:p>
        </p:txBody>
      </p:sp>
      <p:pic>
        <p:nvPicPr>
          <p:cNvPr id="86020" name="Picture 4" descr="vid 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" t="2837" b="912"/>
          <a:stretch>
            <a:fillRect/>
          </a:stretch>
        </p:blipFill>
        <p:spPr>
          <a:xfrm>
            <a:off x="4787900" y="1700213"/>
            <a:ext cx="3600450" cy="241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21" name="Picture 5" descr="pla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4221163"/>
            <a:ext cx="3887787" cy="2371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-4478338" y="846138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-4430713" y="1836738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Подольские курсанты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ЭЛЕКТРОННАЯ КОНТУРНАЯ   КАРТА</a:t>
            </a:r>
            <a:br>
              <a:rPr lang="ru-RU" altLang="ru-RU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endParaRPr lang="ru-RU" altLang="ru-RU" sz="3200" b="1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179388" y="765175"/>
            <a:ext cx="8569325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3000" b="1">
                <a:solidFill>
                  <a:srgbClr val="000000"/>
                </a:solidFill>
              </a:rPr>
              <a:t>	</a:t>
            </a:r>
            <a:r>
              <a:rPr lang="ru-RU" altLang="ru-RU" sz="2400" b="1">
                <a:solidFill>
                  <a:srgbClr val="993300"/>
                </a:solidFill>
              </a:rPr>
              <a:t>Игровая форма итогового контроля знаний карты Европы  позволяет учащимся запомнить расположение европейских государств на карте. Каждый неправильный ответ содержит подсказку. </a:t>
            </a:r>
          </a:p>
        </p:txBody>
      </p:sp>
      <p:pic>
        <p:nvPicPr>
          <p:cNvPr id="69636" name="Picture 5" descr="Фон_Молодец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565400"/>
            <a:ext cx="4465637" cy="4032250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9637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" t="5739" r="1991" b="4305"/>
          <a:stretch>
            <a:fillRect/>
          </a:stretch>
        </p:blipFill>
        <p:spPr bwMode="auto">
          <a:xfrm>
            <a:off x="107950" y="2565400"/>
            <a:ext cx="4176713" cy="40322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48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5"/>
          <p:cNvSpPr txBox="1">
            <a:spLocks noChangeArrowheads="1"/>
          </p:cNvSpPr>
          <p:nvPr/>
        </p:nvSpPr>
        <p:spPr bwMode="auto">
          <a:xfrm>
            <a:off x="1042988" y="260350"/>
            <a:ext cx="540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1908175" y="188913"/>
            <a:ext cx="4968875" cy="762000"/>
          </a:xfrm>
          <a:prstGeom prst="rect">
            <a:avLst/>
          </a:prstGeom>
          <a:noFill/>
          <a:ln>
            <a:noFill/>
          </a:ln>
          <a:effectLst>
            <a:outerShdw dist="74053" dir="3542175" algn="ctr" rotWithShape="0">
              <a:srgbClr val="8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44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ВЫВОДЫ:</a:t>
            </a:r>
          </a:p>
        </p:txBody>
      </p:sp>
      <p:sp>
        <p:nvSpPr>
          <p:cNvPr id="88068" name="Text Box 7"/>
          <p:cNvSpPr txBox="1">
            <a:spLocks noChangeArrowheads="1"/>
          </p:cNvSpPr>
          <p:nvPr/>
        </p:nvSpPr>
        <p:spPr bwMode="auto">
          <a:xfrm>
            <a:off x="250825" y="1116013"/>
            <a:ext cx="8424863" cy="512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30238" indent="-6302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230BD7"/>
              </a:buClr>
              <a:buSzPct val="115000"/>
              <a:buFont typeface="Wingdings" pitchFamily="2" charset="2"/>
              <a:buChar char="q"/>
            </a:pPr>
            <a:r>
              <a:rPr lang="ru-RU" altLang="ru-RU" b="1">
                <a:solidFill>
                  <a:srgbClr val="800000"/>
                </a:solidFill>
              </a:rPr>
              <a:t>Повышает качество обучения</a:t>
            </a:r>
          </a:p>
          <a:p>
            <a:pPr eaLnBrk="1" hangingPunct="1">
              <a:spcBef>
                <a:spcPct val="50000"/>
              </a:spcBef>
              <a:buClr>
                <a:srgbClr val="230BD7"/>
              </a:buClr>
              <a:buSzPct val="115000"/>
              <a:buFont typeface="Wingdings" pitchFamily="2" charset="2"/>
              <a:buNone/>
            </a:pPr>
            <a:endParaRPr lang="ru-RU" altLang="ru-RU" sz="2000" b="1">
              <a:solidFill>
                <a:srgbClr val="800000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230BD7"/>
              </a:buClr>
              <a:buSzPct val="115000"/>
              <a:buFont typeface="Wingdings" pitchFamily="2" charset="2"/>
              <a:buChar char="q"/>
            </a:pPr>
            <a:r>
              <a:rPr lang="ru-RU" altLang="ru-RU" b="1">
                <a:solidFill>
                  <a:srgbClr val="800000"/>
                </a:solidFill>
              </a:rPr>
              <a:t>Устраняет перегрузку учащихся</a:t>
            </a:r>
          </a:p>
          <a:p>
            <a:pPr eaLnBrk="1" hangingPunct="1">
              <a:spcBef>
                <a:spcPct val="50000"/>
              </a:spcBef>
              <a:buClr>
                <a:srgbClr val="230BD7"/>
              </a:buClr>
              <a:buSzPct val="115000"/>
              <a:buFont typeface="Wingdings" pitchFamily="2" charset="2"/>
              <a:buNone/>
            </a:pPr>
            <a:endParaRPr lang="ru-RU" altLang="ru-RU" sz="2000" b="1">
              <a:solidFill>
                <a:srgbClr val="800000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230BD7"/>
              </a:buClr>
              <a:buSzPct val="115000"/>
              <a:buFont typeface="Wingdings" pitchFamily="2" charset="2"/>
              <a:buChar char="q"/>
            </a:pPr>
            <a:r>
              <a:rPr lang="ru-RU" altLang="ru-RU" b="1">
                <a:solidFill>
                  <a:srgbClr val="800000"/>
                </a:solidFill>
              </a:rPr>
              <a:t>Развивает познавательные      способности учащихся</a:t>
            </a:r>
          </a:p>
          <a:p>
            <a:pPr eaLnBrk="1" hangingPunct="1">
              <a:spcBef>
                <a:spcPct val="50000"/>
              </a:spcBef>
              <a:buClr>
                <a:srgbClr val="230BD7"/>
              </a:buClr>
              <a:buSzPct val="115000"/>
              <a:buFont typeface="Wingdings" pitchFamily="2" charset="2"/>
              <a:buNone/>
            </a:pPr>
            <a:endParaRPr lang="ru-RU" altLang="ru-RU" sz="2000" b="1">
              <a:solidFill>
                <a:srgbClr val="800000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230BD7"/>
              </a:buClr>
              <a:buSzPct val="115000"/>
              <a:buFont typeface="Wingdings" pitchFamily="2" charset="2"/>
              <a:buChar char="q"/>
            </a:pPr>
            <a:r>
              <a:rPr lang="ru-RU" altLang="ru-RU" b="1">
                <a:solidFill>
                  <a:srgbClr val="800000"/>
                </a:solidFill>
              </a:rPr>
              <a:t>Выявляет и развивает одаренных          учеников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4"/>
          <p:cNvSpPr txBox="1">
            <a:spLocks noChangeArrowheads="1"/>
          </p:cNvSpPr>
          <p:nvPr/>
        </p:nvSpPr>
        <p:spPr bwMode="auto">
          <a:xfrm>
            <a:off x="250825" y="77788"/>
            <a:ext cx="8748713" cy="1190625"/>
          </a:xfrm>
          <a:prstGeom prst="rect">
            <a:avLst/>
          </a:prstGeom>
          <a:noFill/>
          <a:ln>
            <a:noFill/>
          </a:ln>
          <a:effectLst>
            <a:outerShdw dist="28398" dir="20006097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3600" b="1">
                <a:solidFill>
                  <a:srgbClr val="FF0000"/>
                </a:solidFill>
                <a:latin typeface="Tahoma" pitchFamily="34" charset="0"/>
              </a:rPr>
              <a:t>ИНСТРУКТИВНАЯ КАРТА К ДОМАШНЕМУ ЗАДАНИЮ</a:t>
            </a:r>
          </a:p>
        </p:txBody>
      </p:sp>
      <p:sp>
        <p:nvSpPr>
          <p:cNvPr id="70659" name="Text Box 5"/>
          <p:cNvSpPr txBox="1">
            <a:spLocks noChangeArrowheads="1"/>
          </p:cNvSpPr>
          <p:nvPr/>
        </p:nvSpPr>
        <p:spPr bwMode="auto">
          <a:xfrm>
            <a:off x="107950" y="1684338"/>
            <a:ext cx="8893175" cy="419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30000"/>
              </a:spcBef>
              <a:buFontTx/>
              <a:buNone/>
            </a:pPr>
            <a:r>
              <a:rPr lang="ru-RU" altLang="ru-RU" sz="2800" b="1">
                <a:solidFill>
                  <a:srgbClr val="800000"/>
                </a:solidFill>
                <a:latin typeface="Times New Roman" pitchFamily="18" charset="0"/>
              </a:rPr>
              <a:t>1. Выбрать основные понятия и определения по теме.</a:t>
            </a:r>
          </a:p>
          <a:p>
            <a:pPr algn="just" eaLnBrk="1" hangingPunct="1">
              <a:lnSpc>
                <a:spcPct val="80000"/>
              </a:lnSpc>
              <a:spcBef>
                <a:spcPct val="30000"/>
              </a:spcBef>
              <a:buFontTx/>
              <a:buNone/>
            </a:pPr>
            <a:r>
              <a:rPr lang="ru-RU" altLang="ru-RU" sz="2800" b="1">
                <a:solidFill>
                  <a:srgbClr val="800000"/>
                </a:solidFill>
                <a:latin typeface="Times New Roman" pitchFamily="18" charset="0"/>
              </a:rPr>
              <a:t>2. Сгруппировать страны: </a:t>
            </a:r>
          </a:p>
          <a:p>
            <a:pPr algn="just" eaLnBrk="1" hangingPunct="1">
              <a:lnSpc>
                <a:spcPct val="80000"/>
              </a:lnSpc>
              <a:spcBef>
                <a:spcPct val="30000"/>
              </a:spcBef>
              <a:buFontTx/>
              <a:buNone/>
            </a:pPr>
            <a:r>
              <a:rPr lang="ru-RU" altLang="ru-RU" sz="2800" b="1">
                <a:solidFill>
                  <a:srgbClr val="800000"/>
                </a:solidFill>
                <a:latin typeface="Times New Roman" pitchFamily="18" charset="0"/>
              </a:rPr>
              <a:t>     а) по географическому положению</a:t>
            </a:r>
          </a:p>
          <a:p>
            <a:pPr algn="just" eaLnBrk="1" hangingPunct="1">
              <a:lnSpc>
                <a:spcPct val="80000"/>
              </a:lnSpc>
              <a:spcBef>
                <a:spcPct val="30000"/>
              </a:spcBef>
              <a:buFontTx/>
              <a:buNone/>
            </a:pPr>
            <a:r>
              <a:rPr lang="ru-RU" altLang="ru-RU" sz="2800" b="1">
                <a:solidFill>
                  <a:srgbClr val="800000"/>
                </a:solidFill>
                <a:latin typeface="Times New Roman" pitchFamily="18" charset="0"/>
              </a:rPr>
              <a:t>     б) территориальному устройству</a:t>
            </a:r>
          </a:p>
          <a:p>
            <a:pPr algn="just" eaLnBrk="1" hangingPunct="1">
              <a:lnSpc>
                <a:spcPct val="80000"/>
              </a:lnSpc>
              <a:spcBef>
                <a:spcPct val="30000"/>
              </a:spcBef>
              <a:buFontTx/>
              <a:buNone/>
            </a:pPr>
            <a:r>
              <a:rPr lang="ru-RU" altLang="ru-RU" sz="2800" b="1">
                <a:solidFill>
                  <a:srgbClr val="800000"/>
                </a:solidFill>
                <a:latin typeface="Times New Roman" pitchFamily="18" charset="0"/>
              </a:rPr>
              <a:t>     в) по форме правления</a:t>
            </a:r>
          </a:p>
          <a:p>
            <a:pPr algn="just" eaLnBrk="1" hangingPunct="1">
              <a:lnSpc>
                <a:spcPct val="80000"/>
              </a:lnSpc>
              <a:spcBef>
                <a:spcPct val="30000"/>
              </a:spcBef>
              <a:buFontTx/>
              <a:buNone/>
            </a:pPr>
            <a:r>
              <a:rPr lang="ru-RU" altLang="ru-RU" sz="2800" b="1">
                <a:solidFill>
                  <a:srgbClr val="800000"/>
                </a:solidFill>
                <a:latin typeface="Times New Roman" pitchFamily="18" charset="0"/>
              </a:rPr>
              <a:t>3. Продумать структуру кроссворда.</a:t>
            </a:r>
          </a:p>
          <a:p>
            <a:pPr algn="just" eaLnBrk="1" hangingPunct="1">
              <a:lnSpc>
                <a:spcPct val="80000"/>
              </a:lnSpc>
              <a:spcBef>
                <a:spcPct val="30000"/>
              </a:spcBef>
              <a:buFontTx/>
              <a:buNone/>
            </a:pPr>
            <a:r>
              <a:rPr lang="ru-RU" altLang="ru-RU" sz="2800" b="1">
                <a:solidFill>
                  <a:srgbClr val="800000"/>
                </a:solidFill>
                <a:latin typeface="Times New Roman" pitchFamily="18" charset="0"/>
              </a:rPr>
              <a:t>4. Составить сетку, вписать ответы, пронумеровать.</a:t>
            </a:r>
          </a:p>
          <a:p>
            <a:pPr algn="just" eaLnBrk="1" hangingPunct="1">
              <a:lnSpc>
                <a:spcPct val="80000"/>
              </a:lnSpc>
              <a:spcBef>
                <a:spcPct val="30000"/>
              </a:spcBef>
              <a:buFontTx/>
              <a:buNone/>
            </a:pPr>
            <a:r>
              <a:rPr lang="ru-RU" altLang="ru-RU" sz="2800" b="1">
                <a:solidFill>
                  <a:srgbClr val="800000"/>
                </a:solidFill>
                <a:latin typeface="Times New Roman" pitchFamily="18" charset="0"/>
              </a:rPr>
              <a:t>5. К ответу подбери соответствующие вопросы.</a:t>
            </a:r>
          </a:p>
          <a:p>
            <a:pPr algn="just" eaLnBrk="1" hangingPunct="1">
              <a:lnSpc>
                <a:spcPct val="80000"/>
              </a:lnSpc>
              <a:spcBef>
                <a:spcPct val="30000"/>
              </a:spcBef>
              <a:buFontTx/>
              <a:buNone/>
            </a:pPr>
            <a:r>
              <a:rPr lang="ru-RU" altLang="ru-RU" sz="2800" b="1">
                <a:solidFill>
                  <a:srgbClr val="800000"/>
                </a:solidFill>
                <a:latin typeface="Times New Roman" pitchFamily="18" charset="0"/>
              </a:rPr>
              <a:t>6. Проверь соответствие вопрос – ответ – номер.</a:t>
            </a:r>
          </a:p>
        </p:txBody>
      </p:sp>
      <p:pic>
        <p:nvPicPr>
          <p:cNvPr id="70660" name="Picture 7" descr="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636838"/>
            <a:ext cx="15335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59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0" y="0"/>
            <a:ext cx="8893175" cy="119062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3600" b="1">
                <a:solidFill>
                  <a:srgbClr val="FF0000"/>
                </a:solidFill>
                <a:latin typeface="Tahoma" pitchFamily="34" charset="0"/>
              </a:rPr>
              <a:t>ВНЕУРОЧНАЯ РАБОТА – ПРОЕКТНАЯ ДЕЯТЕЛЬНОСТЬ</a:t>
            </a:r>
            <a:r>
              <a:rPr lang="ru-RU" altLang="ru-RU" sz="3600" b="1">
                <a:solidFill>
                  <a:srgbClr val="FF8C53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258888" y="1773238"/>
            <a:ext cx="6985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 b="1">
                <a:solidFill>
                  <a:srgbClr val="A50021"/>
                </a:solidFill>
                <a:latin typeface="Tahoma" pitchFamily="34" charset="0"/>
              </a:rPr>
              <a:t>УЧЕБНЫЕ ИССЛЕДОВАТЕЛЬСКИЕ</a:t>
            </a:r>
          </a:p>
        </p:txBody>
      </p:sp>
      <p:sp>
        <p:nvSpPr>
          <p:cNvPr id="71684" name="Text Box 6"/>
          <p:cNvSpPr txBox="1">
            <a:spLocks noChangeArrowheads="1"/>
          </p:cNvSpPr>
          <p:nvPr/>
        </p:nvSpPr>
        <p:spPr bwMode="auto">
          <a:xfrm>
            <a:off x="3059113" y="1316038"/>
            <a:ext cx="3025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66FF"/>
                </a:solidFill>
              </a:rPr>
              <a:t>ПРОЕКТЫ:</a:t>
            </a:r>
          </a:p>
        </p:txBody>
      </p:sp>
      <p:grpSp>
        <p:nvGrpSpPr>
          <p:cNvPr id="37896" name="Group 8"/>
          <p:cNvGrpSpPr>
            <a:grpSpLocks/>
          </p:cNvGrpSpPr>
          <p:nvPr/>
        </p:nvGrpSpPr>
        <p:grpSpPr bwMode="auto">
          <a:xfrm>
            <a:off x="158750" y="2400300"/>
            <a:ext cx="8985250" cy="3765550"/>
            <a:chOff x="100" y="1071"/>
            <a:chExt cx="5660" cy="2372"/>
          </a:xfrm>
        </p:grpSpPr>
        <p:sp>
          <p:nvSpPr>
            <p:cNvPr id="71687" name="Text Box 9"/>
            <p:cNvSpPr txBox="1">
              <a:spLocks noChangeArrowheads="1"/>
            </p:cNvSpPr>
            <p:nvPr/>
          </p:nvSpPr>
          <p:spPr bwMode="auto">
            <a:xfrm>
              <a:off x="340" y="1071"/>
              <a:ext cx="5420" cy="2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b="1">
                  <a:solidFill>
                    <a:srgbClr val="6C0000"/>
                  </a:solidFill>
                  <a:latin typeface="Tahoma" pitchFamily="34" charset="0"/>
                </a:rPr>
                <a:t>Волшебный город, построенный на воде</a:t>
              </a:r>
              <a:r>
                <a:rPr lang="en-US" altLang="ru-RU" sz="2400" b="1">
                  <a:solidFill>
                    <a:srgbClr val="6C0000"/>
                  </a:solidFill>
                  <a:latin typeface="Tahoma" pitchFamily="34" charset="0"/>
                </a:rPr>
                <a:t>.</a:t>
              </a:r>
              <a:endParaRPr lang="ru-RU" altLang="ru-RU" sz="2400" b="1">
                <a:solidFill>
                  <a:srgbClr val="6C0000"/>
                </a:solidFill>
                <a:latin typeface="Tahoma" pitchFamily="34" charset="0"/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b="1">
                  <a:solidFill>
                    <a:srgbClr val="6C0000"/>
                  </a:solidFill>
                  <a:latin typeface="Tahoma" pitchFamily="34" charset="0"/>
                </a:rPr>
                <a:t>Голландия сквозь дырки в сыре.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b="1">
                  <a:solidFill>
                    <a:srgbClr val="6C0000"/>
                  </a:solidFill>
                  <a:latin typeface="Tahoma" pitchFamily="34" charset="0"/>
                </a:rPr>
                <a:t>Чехия. Путешествие за здоровьем.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b="1">
                  <a:solidFill>
                    <a:srgbClr val="6C0000"/>
                  </a:solidFill>
                  <a:latin typeface="Tahoma" pitchFamily="34" charset="0"/>
                </a:rPr>
                <a:t>Венгрия и её культурные ценности.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b="1">
                  <a:solidFill>
                    <a:srgbClr val="6C0000"/>
                  </a:solidFill>
                  <a:latin typeface="Tahoma" pitchFamily="34" charset="0"/>
                </a:rPr>
                <a:t>Тайланд. Смерть после жизни.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b="1">
                  <a:solidFill>
                    <a:srgbClr val="6C0000"/>
                  </a:solidFill>
                  <a:latin typeface="Tahoma" pitchFamily="34" charset="0"/>
                </a:rPr>
                <a:t>Палестино-израильский конфликт.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b="1">
                  <a:solidFill>
                    <a:srgbClr val="6C0000"/>
                  </a:solidFill>
                  <a:latin typeface="Tahoma" pitchFamily="34" charset="0"/>
                </a:rPr>
                <a:t>Египет. Демографические проблемы.</a:t>
              </a:r>
            </a:p>
          </p:txBody>
        </p:sp>
        <p:pic>
          <p:nvPicPr>
            <p:cNvPr id="71688" name="Picture 10" descr="13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434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689" name="Picture 11" descr="13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" y="1117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690" name="Picture 12" descr="13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784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691" name="Picture 13" descr="13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2523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692" name="Picture 14" descr="13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2160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693" name="Picture 15" descr="13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203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694" name="Picture 16" descr="13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2840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686" name="Picture 28" descr="P101016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6" r="5499"/>
          <a:stretch>
            <a:fillRect/>
          </a:stretch>
        </p:blipFill>
        <p:spPr>
          <a:xfrm>
            <a:off x="6443663" y="3068638"/>
            <a:ext cx="2592387" cy="2447925"/>
          </a:xfrm>
          <a:noFill/>
          <a:ln w="2857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67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4"/>
          <p:cNvSpPr txBox="1">
            <a:spLocks noChangeArrowheads="1"/>
          </p:cNvSpPr>
          <p:nvPr/>
        </p:nvSpPr>
        <p:spPr bwMode="auto">
          <a:xfrm>
            <a:off x="0" y="0"/>
            <a:ext cx="8893175" cy="119062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3600" b="1">
                <a:solidFill>
                  <a:srgbClr val="FF0000"/>
                </a:solidFill>
                <a:latin typeface="Tahoma" pitchFamily="34" charset="0"/>
              </a:rPr>
              <a:t>ВНЕУРОЧНАЯ РАБОТА – ПРОЕКТНАЯ ДЕЯТЕЛЬНОСТЬ</a:t>
            </a:r>
            <a:r>
              <a:rPr lang="ru-RU" altLang="ru-RU" sz="3600" b="1">
                <a:solidFill>
                  <a:srgbClr val="FF8C53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50825" y="1916113"/>
            <a:ext cx="8569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 b="1">
                <a:solidFill>
                  <a:srgbClr val="A50021"/>
                </a:solidFill>
                <a:latin typeface="Tahoma" pitchFamily="34" charset="0"/>
              </a:rPr>
              <a:t>КРАЕВЕДЧЕСКИЕ ИССЛЕДОВАТЕЛЬСКИЕ</a:t>
            </a:r>
          </a:p>
        </p:txBody>
      </p:sp>
      <p:sp>
        <p:nvSpPr>
          <p:cNvPr id="72708" name="Text Box 8"/>
          <p:cNvSpPr txBox="1">
            <a:spLocks noChangeArrowheads="1"/>
          </p:cNvSpPr>
          <p:nvPr/>
        </p:nvSpPr>
        <p:spPr bwMode="auto">
          <a:xfrm>
            <a:off x="3059113" y="1268413"/>
            <a:ext cx="2089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66FF"/>
                </a:solidFill>
              </a:rPr>
              <a:t>ПРОЕКТЫ:</a:t>
            </a:r>
          </a:p>
        </p:txBody>
      </p:sp>
      <p:grpSp>
        <p:nvGrpSpPr>
          <p:cNvPr id="30759" name="Group 39"/>
          <p:cNvGrpSpPr>
            <a:grpSpLocks/>
          </p:cNvGrpSpPr>
          <p:nvPr/>
        </p:nvGrpSpPr>
        <p:grpSpPr bwMode="auto">
          <a:xfrm>
            <a:off x="179388" y="2492375"/>
            <a:ext cx="8569325" cy="3938588"/>
            <a:chOff x="113" y="1662"/>
            <a:chExt cx="5398" cy="2481"/>
          </a:xfrm>
        </p:grpSpPr>
        <p:sp>
          <p:nvSpPr>
            <p:cNvPr id="72711" name="Text Box 10"/>
            <p:cNvSpPr txBox="1">
              <a:spLocks noChangeArrowheads="1"/>
            </p:cNvSpPr>
            <p:nvPr/>
          </p:nvSpPr>
          <p:spPr bwMode="auto">
            <a:xfrm>
              <a:off x="295" y="1662"/>
              <a:ext cx="5216" cy="2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800" b="1">
                  <a:solidFill>
                    <a:srgbClr val="800000"/>
                  </a:solidFill>
                  <a:latin typeface="Tahoma" pitchFamily="34" charset="0"/>
                </a:rPr>
                <a:t>Улица Академика Янгеля</a:t>
              </a:r>
              <a:r>
                <a:rPr lang="en-US" altLang="ru-RU" sz="2800" b="1">
                  <a:solidFill>
                    <a:srgbClr val="800000"/>
                  </a:solidFill>
                  <a:latin typeface="Tahoma" pitchFamily="34" charset="0"/>
                </a:rPr>
                <a:t>.</a:t>
              </a:r>
              <a:endParaRPr lang="ru-RU" altLang="ru-RU" sz="2800" b="1">
                <a:solidFill>
                  <a:srgbClr val="800000"/>
                </a:solidFill>
                <a:latin typeface="Tahoma" pitchFamily="34" charset="0"/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800" b="1">
                  <a:solidFill>
                    <a:srgbClr val="800000"/>
                  </a:solidFill>
                  <a:latin typeface="Tahoma" pitchFamily="34" charset="0"/>
                </a:rPr>
                <a:t>Герб Южного округа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800" b="1">
                  <a:solidFill>
                    <a:srgbClr val="800000"/>
                  </a:solidFill>
                  <a:latin typeface="Tahoma" pitchFamily="34" charset="0"/>
                </a:rPr>
                <a:t>Некрополь Донского </a:t>
              </a:r>
              <a:r>
                <a:rPr lang="en-US" altLang="ru-RU" sz="2800" b="1">
                  <a:solidFill>
                    <a:srgbClr val="800000"/>
                  </a:solidFill>
                  <a:latin typeface="Tahoma" pitchFamily="34" charset="0"/>
                </a:rPr>
                <a:t>                         </a:t>
              </a:r>
              <a:r>
                <a:rPr lang="ru-RU" altLang="ru-RU" sz="2800" b="1">
                  <a:solidFill>
                    <a:srgbClr val="800000"/>
                  </a:solidFill>
                  <a:latin typeface="Tahoma" pitchFamily="34" charset="0"/>
                </a:rPr>
                <a:t>монастыря</a:t>
              </a:r>
              <a:r>
                <a:rPr lang="en-US" altLang="ru-RU" sz="2800" b="1">
                  <a:solidFill>
                    <a:srgbClr val="800000"/>
                  </a:solidFill>
                  <a:latin typeface="Tahoma" pitchFamily="34" charset="0"/>
                </a:rPr>
                <a:t>.</a:t>
              </a:r>
              <a:endParaRPr lang="ru-RU" altLang="ru-RU" sz="2800" b="1">
                <a:solidFill>
                  <a:srgbClr val="800000"/>
                </a:solidFill>
                <a:latin typeface="Tahoma" pitchFamily="34" charset="0"/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800" b="1">
                  <a:solidFill>
                    <a:srgbClr val="800000"/>
                  </a:solidFill>
                  <a:latin typeface="Tahoma" pitchFamily="34" charset="0"/>
                </a:rPr>
                <a:t>Пост АЗС в Коломенском</a:t>
              </a:r>
              <a:r>
                <a:rPr lang="en-US" altLang="ru-RU" sz="2800" b="1">
                  <a:solidFill>
                    <a:srgbClr val="800000"/>
                  </a:solidFill>
                  <a:latin typeface="Tahoma" pitchFamily="34" charset="0"/>
                </a:rPr>
                <a:t>.</a:t>
              </a:r>
              <a:endParaRPr lang="ru-RU" altLang="ru-RU" sz="2800" b="1">
                <a:solidFill>
                  <a:srgbClr val="800000"/>
                </a:solidFill>
                <a:latin typeface="Tahoma" pitchFamily="34" charset="0"/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800" b="1">
                  <a:solidFill>
                    <a:srgbClr val="800000"/>
                  </a:solidFill>
                  <a:latin typeface="Tahoma" pitchFamily="34" charset="0"/>
                </a:rPr>
                <a:t>Улица Подольских курсантов. </a:t>
              </a:r>
              <a:r>
                <a:rPr lang="en-US" altLang="ru-RU" sz="2800" b="1">
                  <a:solidFill>
                    <a:srgbClr val="800000"/>
                  </a:solidFill>
                  <a:latin typeface="Tahoma" pitchFamily="34" charset="0"/>
                </a:rPr>
                <a:t>           </a:t>
              </a:r>
              <a:r>
                <a:rPr lang="ru-RU" altLang="ru-RU" sz="2800" b="1">
                  <a:solidFill>
                    <a:srgbClr val="800000"/>
                  </a:solidFill>
                  <a:latin typeface="Tahoma" pitchFamily="34" charset="0"/>
                </a:rPr>
                <a:t>Проект памятника.</a:t>
              </a:r>
            </a:p>
          </p:txBody>
        </p:sp>
        <p:grpSp>
          <p:nvGrpSpPr>
            <p:cNvPr id="72712" name="Group 38"/>
            <p:cNvGrpSpPr>
              <a:grpSpLocks/>
            </p:cNvGrpSpPr>
            <p:nvPr/>
          </p:nvGrpSpPr>
          <p:grpSpPr bwMode="auto">
            <a:xfrm>
              <a:off x="113" y="1741"/>
              <a:ext cx="192" cy="2052"/>
              <a:chOff x="113" y="1696"/>
              <a:chExt cx="192" cy="2052"/>
            </a:xfrm>
          </p:grpSpPr>
          <p:pic>
            <p:nvPicPr>
              <p:cNvPr id="72713" name="Picture 20" descr="8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" y="3556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714" name="Picture 21" descr="8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" y="3147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715" name="Picture 22" descr="8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" y="2512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716" name="Picture 23" descr="8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" y="2104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717" name="Picture 24" descr="8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" y="1696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72710" name="Picture 31" descr="P1010012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7" t="24374" r="8534"/>
          <a:stretch>
            <a:fillRect/>
          </a:stretch>
        </p:blipFill>
        <p:spPr>
          <a:xfrm>
            <a:off x="5470525" y="3068638"/>
            <a:ext cx="3565525" cy="2406650"/>
          </a:xfrm>
          <a:noFill/>
          <a:ln w="2857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63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0" y="222250"/>
            <a:ext cx="8893175" cy="119062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3600" b="1">
                <a:solidFill>
                  <a:srgbClr val="FF0000"/>
                </a:solidFill>
                <a:latin typeface="Tahoma" pitchFamily="34" charset="0"/>
              </a:rPr>
              <a:t>ВНЕУРОЧНАЯ РАБОТА – </a:t>
            </a:r>
            <a:br>
              <a:rPr lang="ru-RU" altLang="ru-RU" sz="3600" b="1">
                <a:solidFill>
                  <a:srgbClr val="FF0000"/>
                </a:solidFill>
                <a:latin typeface="Tahoma" pitchFamily="34" charset="0"/>
              </a:rPr>
            </a:br>
            <a:r>
              <a:rPr lang="ru-RU" altLang="ru-RU" sz="3600" b="1">
                <a:solidFill>
                  <a:srgbClr val="FF0000"/>
                </a:solidFill>
                <a:latin typeface="Tahoma" pitchFamily="34" charset="0"/>
              </a:rPr>
              <a:t>ПРОЕКТНАЯ ДЕЯТЕЛЬНОСТЬ</a:t>
            </a:r>
            <a:r>
              <a:rPr lang="ru-RU" altLang="ru-RU" sz="3600" b="1">
                <a:solidFill>
                  <a:srgbClr val="FF8C53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827088" y="2478088"/>
            <a:ext cx="3384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 b="1">
                <a:solidFill>
                  <a:srgbClr val="A50021"/>
                </a:solidFill>
                <a:latin typeface="Tahoma" pitchFamily="34" charset="0"/>
              </a:rPr>
              <a:t>КОМПЛЕКСНЫЕ</a:t>
            </a:r>
          </a:p>
        </p:txBody>
      </p:sp>
      <p:sp>
        <p:nvSpPr>
          <p:cNvPr id="73732" name="Text Box 6"/>
          <p:cNvSpPr txBox="1">
            <a:spLocks noChangeArrowheads="1"/>
          </p:cNvSpPr>
          <p:nvPr/>
        </p:nvSpPr>
        <p:spPr bwMode="auto">
          <a:xfrm>
            <a:off x="1404938" y="1676400"/>
            <a:ext cx="2519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66FF"/>
                </a:solidFill>
              </a:rPr>
              <a:t>ПРОЕКТЫ:</a:t>
            </a:r>
          </a:p>
        </p:txBody>
      </p:sp>
      <p:grpSp>
        <p:nvGrpSpPr>
          <p:cNvPr id="36907" name="Group 43"/>
          <p:cNvGrpSpPr>
            <a:grpSpLocks/>
          </p:cNvGrpSpPr>
          <p:nvPr/>
        </p:nvGrpSpPr>
        <p:grpSpPr bwMode="auto">
          <a:xfrm>
            <a:off x="179388" y="3222625"/>
            <a:ext cx="8064500" cy="2870200"/>
            <a:chOff x="113" y="2030"/>
            <a:chExt cx="5080" cy="1808"/>
          </a:xfrm>
        </p:grpSpPr>
        <p:sp>
          <p:nvSpPr>
            <p:cNvPr id="73735" name="Text Box 7"/>
            <p:cNvSpPr txBox="1">
              <a:spLocks noChangeArrowheads="1"/>
            </p:cNvSpPr>
            <p:nvPr/>
          </p:nvSpPr>
          <p:spPr bwMode="auto">
            <a:xfrm>
              <a:off x="295" y="2030"/>
              <a:ext cx="4898" cy="18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800" b="1">
                  <a:solidFill>
                    <a:srgbClr val="800000"/>
                  </a:solidFill>
                  <a:latin typeface="Tahoma" pitchFamily="34" charset="0"/>
                </a:rPr>
                <a:t>Проблемы Каспия</a:t>
              </a:r>
              <a:r>
                <a:rPr lang="en-US" altLang="ru-RU" sz="2800" b="1">
                  <a:solidFill>
                    <a:srgbClr val="800000"/>
                  </a:solidFill>
                  <a:latin typeface="Tahoma" pitchFamily="34" charset="0"/>
                </a:rPr>
                <a:t>.</a:t>
              </a:r>
              <a:endParaRPr lang="ru-RU" altLang="ru-RU" sz="2800" b="1">
                <a:solidFill>
                  <a:srgbClr val="800000"/>
                </a:solidFill>
                <a:latin typeface="Tahoma" pitchFamily="34" charset="0"/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800" b="1">
                  <a:solidFill>
                    <a:srgbClr val="800000"/>
                  </a:solidFill>
                  <a:latin typeface="Tahoma" pitchFamily="34" charset="0"/>
                </a:rPr>
                <a:t>Звук и его влияние</a:t>
              </a:r>
              <a:r>
                <a:rPr lang="en-US" altLang="ru-RU" sz="2800" b="1">
                  <a:solidFill>
                    <a:srgbClr val="800000"/>
                  </a:solidFill>
                  <a:latin typeface="Tahoma" pitchFamily="34" charset="0"/>
                </a:rPr>
                <a:t>.</a:t>
              </a:r>
              <a:endParaRPr lang="ru-RU" altLang="ru-RU" sz="2800" b="1">
                <a:solidFill>
                  <a:srgbClr val="800000"/>
                </a:solidFill>
                <a:latin typeface="Tahoma" pitchFamily="34" charset="0"/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800" b="1">
                  <a:solidFill>
                    <a:srgbClr val="800000"/>
                  </a:solidFill>
                  <a:latin typeface="Tahoma" pitchFamily="34" charset="0"/>
                </a:rPr>
                <a:t>Влияние радиации на человека. Чернобыль</a:t>
              </a:r>
              <a:r>
                <a:rPr lang="en-US" altLang="ru-RU" sz="2800" b="1">
                  <a:solidFill>
                    <a:srgbClr val="800000"/>
                  </a:solidFill>
                  <a:latin typeface="Tahoma" pitchFamily="34" charset="0"/>
                </a:rPr>
                <a:t>.</a:t>
              </a:r>
              <a:endParaRPr lang="ru-RU" altLang="ru-RU" sz="2800" b="1">
                <a:solidFill>
                  <a:srgbClr val="800000"/>
                </a:solidFill>
                <a:latin typeface="Tahoma" pitchFamily="34" charset="0"/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800" b="1">
                  <a:solidFill>
                    <a:srgbClr val="800000"/>
                  </a:solidFill>
                  <a:latin typeface="Tahoma" pitchFamily="34" charset="0"/>
                </a:rPr>
                <a:t>Байкал. Экологические проблемы</a:t>
              </a:r>
            </a:p>
          </p:txBody>
        </p:sp>
        <p:pic>
          <p:nvPicPr>
            <p:cNvPr id="73736" name="Picture 24" descr="61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2103"/>
              <a:ext cx="193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737" name="Picture 25" descr="61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2511"/>
              <a:ext cx="193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738" name="Picture 26" descr="61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2886"/>
              <a:ext cx="193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739" name="Picture 27" descr="61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555"/>
              <a:ext cx="193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3734" name="Picture 37" descr="P101015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628775"/>
            <a:ext cx="3743325" cy="2808288"/>
          </a:xfrm>
          <a:noFill/>
          <a:ln w="2857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01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6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WordArt 2" descr="тюльпаны2"/>
          <p:cNvSpPr>
            <a:spLocks noChangeArrowheads="1" noChangeShapeType="1"/>
          </p:cNvSpPr>
          <p:nvPr/>
        </p:nvSpPr>
        <p:spPr bwMode="auto">
          <a:xfrm>
            <a:off x="1371600" y="3124200"/>
            <a:ext cx="6819900" cy="2971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95018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latin typeface="Comic Sans MS"/>
              </a:rPr>
              <a:t>ГОЛЛАНДИЯ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latin typeface="Comic Sans MS"/>
              </a:rPr>
              <a:t>СКВОЗЬ ДЫРКИ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latin typeface="Comic Sans MS"/>
              </a:rPr>
              <a:t>В СЫРЕ</a:t>
            </a:r>
          </a:p>
        </p:txBody>
      </p:sp>
      <p:sp>
        <p:nvSpPr>
          <p:cNvPr id="65539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019800"/>
            <a:ext cx="533400" cy="533400"/>
          </a:xfrm>
          <a:prstGeom prst="actionButtonForwardNext">
            <a:avLst/>
          </a:prstGeom>
          <a:solidFill>
            <a:srgbClr val="FED086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65540" name="Anouk - Los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333375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55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22543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6" showWhenStopped="0">
                <p:cTn id="1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540"/>
                </p:tgtEl>
              </p:cMediaNode>
            </p:audio>
          </p:childTnLst>
        </p:cTn>
      </p:par>
    </p:tnLst>
    <p:bldLst>
      <p:bldP spid="65538" grpId="0" animBg="1"/>
      <p:bldP spid="655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WordArt 2" descr="тюльпаны2"/>
          <p:cNvSpPr>
            <a:spLocks noChangeArrowheads="1" noChangeShapeType="1"/>
          </p:cNvSpPr>
          <p:nvPr/>
        </p:nvSpPr>
        <p:spPr bwMode="auto">
          <a:xfrm>
            <a:off x="2971800" y="914400"/>
            <a:ext cx="3429000" cy="76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3065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Comic Sans MS"/>
              </a:rPr>
              <a:t>ПЛАН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1447800" y="1371600"/>
            <a:ext cx="7086600" cy="484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800000"/>
                </a:solidFill>
                <a:latin typeface="Comic Sans MS" pitchFamily="66" charset="0"/>
                <a:hlinkClick r:id="" action="ppaction://noaction"/>
              </a:rPr>
              <a:t>1.  Введение.</a:t>
            </a:r>
            <a:endParaRPr lang="ru-RU" altLang="ru-RU" sz="2400" b="1">
              <a:solidFill>
                <a:srgbClr val="800000"/>
              </a:solidFill>
              <a:latin typeface="Comic Sans MS" pitchFamily="66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800000"/>
                </a:solidFill>
                <a:latin typeface="Comic Sans MS" pitchFamily="66" charset="0"/>
                <a:hlinkClick r:id="rId3" action="ppaction://hlinksldjump"/>
              </a:rPr>
              <a:t>2.  Географическое положение</a:t>
            </a:r>
            <a:endParaRPr lang="ru-RU" altLang="ru-RU" sz="2400" b="1">
              <a:solidFill>
                <a:srgbClr val="800000"/>
              </a:solidFill>
              <a:latin typeface="Comic Sans MS" pitchFamily="66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800000"/>
                </a:solidFill>
                <a:latin typeface="Comic Sans MS" pitchFamily="66" charset="0"/>
                <a:hlinkClick r:id="" action="ppaction://noaction"/>
              </a:rPr>
              <a:t>3.  Общая характеристика страны.</a:t>
            </a:r>
            <a:endParaRPr lang="ru-RU" altLang="ru-RU" sz="2400" b="1">
              <a:solidFill>
                <a:srgbClr val="800000"/>
              </a:solidFill>
              <a:latin typeface="Comic Sans MS" pitchFamily="66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800000"/>
                </a:solidFill>
                <a:latin typeface="Comic Sans MS" pitchFamily="66" charset="0"/>
                <a:hlinkClick r:id="rId4" action="ppaction://hlinksldjump"/>
              </a:rPr>
              <a:t>4.  Производство сыра</a:t>
            </a:r>
            <a:endParaRPr lang="ru-RU" altLang="ru-RU" sz="2400" b="1">
              <a:solidFill>
                <a:srgbClr val="800000"/>
              </a:solidFill>
              <a:latin typeface="Comic Sans MS" pitchFamily="66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800000"/>
                </a:solidFill>
                <a:latin typeface="Comic Sans MS" pitchFamily="66" charset="0"/>
                <a:hlinkClick r:id="rId5" action="ppaction://hlinksldjump"/>
              </a:rPr>
              <a:t>5.  Голландия - страна тюльпанов.</a:t>
            </a:r>
            <a:endParaRPr lang="ru-RU" altLang="ru-RU" sz="2400" b="1">
              <a:solidFill>
                <a:srgbClr val="800000"/>
              </a:solidFill>
              <a:latin typeface="Comic Sans MS" pitchFamily="66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800000"/>
                </a:solidFill>
                <a:latin typeface="Comic Sans MS" pitchFamily="66" charset="0"/>
                <a:hlinkClick r:id="rId6" action="ppaction://hlinksldjump"/>
              </a:rPr>
              <a:t>6.  Традиции и праздники.</a:t>
            </a:r>
            <a:endParaRPr lang="ru-RU" altLang="ru-RU" sz="2400" b="1">
              <a:solidFill>
                <a:srgbClr val="800000"/>
              </a:solidFill>
              <a:latin typeface="Comic Sans MS" pitchFamily="66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800000"/>
                </a:solidFill>
                <a:latin typeface="Comic Sans MS" pitchFamily="66" charset="0"/>
                <a:hlinkClick r:id="" action="ppaction://noaction"/>
              </a:rPr>
              <a:t>7.  Достопримечательности.</a:t>
            </a:r>
            <a:endParaRPr lang="ru-RU" altLang="ru-RU" sz="2400" b="1">
              <a:solidFill>
                <a:srgbClr val="800000"/>
              </a:solidFill>
              <a:latin typeface="Comic Sans MS" pitchFamily="66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800000"/>
                </a:solidFill>
                <a:latin typeface="Comic Sans MS" pitchFamily="66" charset="0"/>
                <a:hlinkClick r:id="" action="ppaction://noaction"/>
              </a:rPr>
              <a:t>8.  Транспорт.</a:t>
            </a:r>
            <a:endParaRPr lang="ru-RU" altLang="ru-RU" sz="2400" b="1">
              <a:solidFill>
                <a:srgbClr val="800000"/>
              </a:solidFill>
              <a:latin typeface="Comic Sans MS" pitchFamily="66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800000"/>
                </a:solidFill>
                <a:latin typeface="Comic Sans MS" pitchFamily="66" charset="0"/>
                <a:hlinkClick r:id="" action="ppaction://noaction"/>
              </a:rPr>
              <a:t>9.  Экскурсионный тур по Голландии.</a:t>
            </a:r>
            <a:endParaRPr lang="ru-RU" altLang="ru-RU" sz="2400" b="1">
              <a:solidFill>
                <a:srgbClr val="800000"/>
              </a:solidFill>
              <a:latin typeface="Comic Sans MS" pitchFamily="66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800000"/>
                </a:solidFill>
                <a:latin typeface="Comic Sans MS" pitchFamily="66" charset="0"/>
                <a:hlinkClick r:id="" action="ppaction://noaction"/>
              </a:rPr>
              <a:t>10. Вывод.</a:t>
            </a:r>
            <a:endParaRPr lang="ru-RU" altLang="ru-RU" sz="2400" b="1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6656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019800"/>
            <a:ext cx="533400" cy="533400"/>
          </a:xfrm>
          <a:prstGeom prst="actionButtonForwardNext">
            <a:avLst/>
          </a:prstGeom>
          <a:solidFill>
            <a:srgbClr val="FED086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66565" name="AutoShape 5">
            <a:hlinkClick r:id="rId7" action="ppaction://hlinkfile" highlightClick="1"/>
          </p:cNvPr>
          <p:cNvSpPr>
            <a:spLocks noChangeArrowheads="1"/>
          </p:cNvSpPr>
          <p:nvPr/>
        </p:nvSpPr>
        <p:spPr bwMode="auto">
          <a:xfrm>
            <a:off x="7696200" y="6019800"/>
            <a:ext cx="533400" cy="533400"/>
          </a:xfrm>
          <a:prstGeom prst="actionButtonDocument">
            <a:avLst/>
          </a:prstGeom>
          <a:solidFill>
            <a:srgbClr val="FED086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40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animBg="1"/>
      <p:bldP spid="66563" grpId="0" autoUpdateAnimBg="0"/>
      <p:bldP spid="66564" grpId="0" animBg="1"/>
      <p:bldP spid="66565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WordArt 2" descr="тюльпаны2"/>
          <p:cNvSpPr>
            <a:spLocks noChangeArrowheads="1" noChangeShapeType="1"/>
          </p:cNvSpPr>
          <p:nvPr/>
        </p:nvSpPr>
        <p:spPr bwMode="auto">
          <a:xfrm>
            <a:off x="2133600" y="838200"/>
            <a:ext cx="5257800" cy="685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87116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Comic Sans MS"/>
              </a:rPr>
              <a:t>ГЕОГРАФИЧЕСКОЕ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Comic Sans MS"/>
              </a:rPr>
              <a:t>ПОЛОЖЕНИЕ</a:t>
            </a:r>
          </a:p>
        </p:txBody>
      </p:sp>
      <p:pic>
        <p:nvPicPr>
          <p:cNvPr id="67587" name="Picture 3" descr="ma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62200"/>
            <a:ext cx="2476500" cy="2667000"/>
          </a:xfrm>
          <a:prstGeom prst="rect">
            <a:avLst/>
          </a:prstGeom>
          <a:noFill/>
          <a:ln w="571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457200" y="1676400"/>
            <a:ext cx="54864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800000"/>
                </a:solidFill>
                <a:latin typeface="Comic Sans MS" pitchFamily="66" charset="0"/>
              </a:rPr>
              <a:t>Нидерланды часто называют Голландией, что, в сущности, в настоящее время неверно. Голландия – это лишь провинция, разделенная сейчас на северную и южную.Полное название государства – Королевство Нидерландов. В состав Королевства Нидерландов, помимо основной территории в Европе, входят Нидерландские Антильские острова и остров Аруба в Вест-Индии.</a:t>
            </a:r>
            <a:endParaRPr lang="en-GB" altLang="ru-RU" sz="2000" b="1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6758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6019800"/>
            <a:ext cx="533400" cy="533400"/>
          </a:xfrm>
          <a:prstGeom prst="actionButtonForwardNext">
            <a:avLst/>
          </a:prstGeom>
          <a:solidFill>
            <a:srgbClr val="FED086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67590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2400" y="6019800"/>
            <a:ext cx="533400" cy="533400"/>
          </a:xfrm>
          <a:prstGeom prst="actionButtonHome">
            <a:avLst/>
          </a:prstGeom>
          <a:solidFill>
            <a:srgbClr val="FED086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67591" name="AutoShape 7">
            <a:hlinkClick r:id="rId5" action="ppaction://hlinkfile" highlightClick="1"/>
          </p:cNvPr>
          <p:cNvSpPr>
            <a:spLocks noChangeArrowheads="1"/>
          </p:cNvSpPr>
          <p:nvPr/>
        </p:nvSpPr>
        <p:spPr bwMode="auto">
          <a:xfrm>
            <a:off x="7162800" y="6019800"/>
            <a:ext cx="533400" cy="533400"/>
          </a:xfrm>
          <a:prstGeom prst="actionButtonDocument">
            <a:avLst/>
          </a:prstGeom>
          <a:solidFill>
            <a:srgbClr val="FED086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40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6" presetID="3" presetClass="entr" presetSubtype="5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nimBg="1"/>
      <p:bldP spid="67588" grpId="0" autoUpdateAnimBg="0"/>
      <p:bldP spid="67589" grpId="0" animBg="1"/>
      <p:bldP spid="67590" grpId="0" animBg="1"/>
      <p:bldP spid="67591" grpId="0" animBg="1" autoUpdateAnimBg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800000"/>
      </a:accent2>
      <a:accent3>
        <a:srgbClr val="FFFFFF"/>
      </a:accent3>
      <a:accent4>
        <a:srgbClr val="000000"/>
      </a:accent4>
      <a:accent5>
        <a:srgbClr val="AAE2CA"/>
      </a:accent5>
      <a:accent6>
        <a:srgbClr val="730000"/>
      </a:accent6>
      <a:hlink>
        <a:srgbClr val="800000"/>
      </a:hlink>
      <a:folHlink>
        <a:srgbClr val="B2B2B2"/>
      </a:folHlink>
    </a:clrScheme>
    <a:fontScheme name="1_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1023</TotalTime>
  <Words>785</Words>
  <Application>Microsoft Office PowerPoint</Application>
  <PresentationFormat>Экран (4:3)</PresentationFormat>
  <Paragraphs>131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ЭЛЕКТРОННАЯ   КОНТУРНАЯ   КАРТА </vt:lpstr>
      <vt:lpstr>ЭЛЕКТРОННАЯ КОНТУРНАЯ   КАРТА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Примерная смета на установление  памятника Подольским курсантам.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spam</dc:creator>
  <cp:lastModifiedBy>Yulya</cp:lastModifiedBy>
  <cp:revision>49</cp:revision>
  <dcterms:created xsi:type="dcterms:W3CDTF">2007-10-15T10:21:19Z</dcterms:created>
  <dcterms:modified xsi:type="dcterms:W3CDTF">2014-01-28T16:05:27Z</dcterms:modified>
</cp:coreProperties>
</file>