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00" r:id="rId3"/>
    <p:sldId id="278" r:id="rId4"/>
    <p:sldId id="301" r:id="rId5"/>
    <p:sldId id="324" r:id="rId6"/>
    <p:sldId id="32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33"/>
    <a:srgbClr val="CC0000"/>
    <a:srgbClr val="9999FF"/>
    <a:srgbClr val="66CCFF"/>
    <a:srgbClr val="990000"/>
    <a:srgbClr val="FFCCFF"/>
    <a:srgbClr val="F7F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94664" autoAdjust="0"/>
  </p:normalViewPr>
  <p:slideViewPr>
    <p:cSldViewPr>
      <p:cViewPr varScale="1">
        <p:scale>
          <a:sx n="87" d="100"/>
          <a:sy n="87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C037-B899-49AB-84B0-B28B78C05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6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5206-9164-4ECF-9EB1-EC4823305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90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2A4-1FE0-4823-BE49-844A47C00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07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269D-160E-4CF5-93B6-C53A3047B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97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7A3A-C371-4DD6-A608-4F0B93944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63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4367-E914-489E-9417-6679CA8F8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71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304-1C9B-457D-8C64-34C9CA206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62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805E-840A-4E0A-8FED-C07E5A6F5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57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7B04-50C3-4F1F-9385-43A254C41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9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C206-29AB-43AF-83CF-9100AD21A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39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6432-3A53-4429-8C66-901BE1646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33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93F2-7831-4F26-8213-2664F2267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09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594-0E4D-48BB-B25E-2251DB9F0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8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1185-854C-43AE-9F93-B10C26FD7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4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9"/>
            </a:gs>
            <a:gs pos="50000">
              <a:srgbClr val="FFFFAB"/>
            </a:gs>
            <a:gs pos="100000">
              <a:srgbClr val="FFBF0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EE64EF-AD8E-4C0B-A4CE-E432C9654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ИНТЕРАКТИВНАЯ   КАРТА</a:t>
            </a:r>
            <a:b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alt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388" y="692150"/>
            <a:ext cx="3240087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/>
              <a:t>	</a:t>
            </a:r>
            <a:r>
              <a:rPr lang="ru-RU" altLang="ru-RU" sz="2800" b="1">
                <a:solidFill>
                  <a:srgbClr val="993300"/>
                </a:solidFill>
              </a:rPr>
              <a:t>Игровая форма интерактивной карты позволяет учащимся не только запомнить расположение европейских государств на карте, но и сопоставить каждую страну с ее флагом.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6659" r="5708" b="3732"/>
          <a:stretch>
            <a:fillRect/>
          </a:stretch>
        </p:blipFill>
        <p:spPr bwMode="auto">
          <a:xfrm>
            <a:off x="3563938" y="765175"/>
            <a:ext cx="5400675" cy="5832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ИНТЕРАКТИВНАЯ   КАРТА</a:t>
            </a:r>
            <a:b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alt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9388" y="692150"/>
            <a:ext cx="32400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/>
              <a:t>	</a:t>
            </a:r>
            <a:endParaRPr lang="ru-RU" altLang="ru-RU" sz="2800" b="1">
              <a:solidFill>
                <a:srgbClr val="993300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322" r="5959" b="3943"/>
          <a:stretch>
            <a:fillRect/>
          </a:stretch>
        </p:blipFill>
        <p:spPr bwMode="auto">
          <a:xfrm>
            <a:off x="250825" y="692150"/>
            <a:ext cx="8642350" cy="5976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971550" y="555625"/>
            <a:ext cx="691356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ЛИСТ КОНТРОЛЯ ЗНАНИЙ</a:t>
            </a:r>
          </a:p>
        </p:txBody>
      </p:sp>
      <p:graphicFrame>
        <p:nvGraphicFramePr>
          <p:cNvPr id="27759" name="Group 111"/>
          <p:cNvGraphicFramePr>
            <a:graphicFrameLocks noGrp="1"/>
          </p:cNvGraphicFramePr>
          <p:nvPr>
            <p:ph/>
          </p:nvPr>
        </p:nvGraphicFramePr>
        <p:xfrm>
          <a:off x="179388" y="1865313"/>
          <a:ext cx="8785225" cy="4443412"/>
        </p:xfrm>
        <a:graphic>
          <a:graphicData uri="http://schemas.openxmlformats.org/drawingml/2006/table">
            <a:tbl>
              <a:tblPr/>
              <a:tblGrid>
                <a:gridCol w="2078037"/>
                <a:gridCol w="730250"/>
                <a:gridCol w="792163"/>
                <a:gridCol w="720725"/>
                <a:gridCol w="792162"/>
                <a:gridCol w="792163"/>
                <a:gridCol w="1727200"/>
                <a:gridCol w="1152525"/>
              </a:tblGrid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ФИО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дополнение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7F3A7"/>
                        </a:gs>
                        <a:gs pos="100000">
                          <a:srgbClr val="FFC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62" name="Line 66"/>
          <p:cNvSpPr>
            <a:spLocks noChangeShapeType="1"/>
          </p:cNvSpPr>
          <p:nvPr/>
        </p:nvSpPr>
        <p:spPr bwMode="auto">
          <a:xfrm>
            <a:off x="179388" y="1846263"/>
            <a:ext cx="208915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4563" name="Picture 112" descr="lud3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404813"/>
            <a:ext cx="822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0825" y="195263"/>
            <a:ext cx="8748713" cy="641350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КОНТРОЛЬ ЗНАНИЙ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693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/>
              <a:t>	</a:t>
            </a:r>
            <a:r>
              <a:rPr lang="ru-RU" altLang="ru-RU" sz="2400" b="1">
                <a:solidFill>
                  <a:srgbClr val="993300"/>
                </a:solidFill>
              </a:rPr>
              <a:t>Интерактивный тест  по теме «Зарубежная  Европа». Тест содержит 3 уровня вопросов различной сложности. В каждом уровне по 12 вопросов с многозначными вариантами ответов.</a:t>
            </a:r>
            <a:r>
              <a:rPr lang="ru-RU" altLang="ru-RU" sz="2400">
                <a:solidFill>
                  <a:srgbClr val="993300"/>
                </a:solidFill>
              </a:rPr>
              <a:t> </a:t>
            </a: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t="29248" r="26172" b="28938"/>
          <a:stretch>
            <a:fillRect/>
          </a:stretch>
        </p:blipFill>
        <p:spPr bwMode="auto">
          <a:xfrm>
            <a:off x="1692275" y="2663825"/>
            <a:ext cx="5832475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07950" y="115888"/>
            <a:ext cx="8928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200" b="1">
                <a:solidFill>
                  <a:srgbClr val="990033"/>
                </a:solidFill>
              </a:rPr>
              <a:t>	После прохождения теста учащийся имеет возмож-ность увидеть свои результаты</a:t>
            </a:r>
            <a:r>
              <a:rPr lang="ru-RU" altLang="ru-RU" sz="2200" b="1">
                <a:solidFill>
                  <a:srgbClr val="993300"/>
                </a:solidFill>
              </a:rPr>
              <a:t>.</a:t>
            </a:r>
            <a:r>
              <a:rPr lang="ru-RU" altLang="ru-RU" sz="2200">
                <a:solidFill>
                  <a:srgbClr val="993300"/>
                </a:solidFill>
              </a:rPr>
              <a:t> </a:t>
            </a:r>
            <a:endParaRPr lang="ru-RU" altLang="ru-RU" sz="3000" b="1">
              <a:solidFill>
                <a:srgbClr val="993300"/>
              </a:solidFill>
            </a:endParaRP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28792" r="25885" b="28386"/>
          <a:stretch>
            <a:fillRect/>
          </a:stretch>
        </p:blipFill>
        <p:spPr bwMode="auto">
          <a:xfrm>
            <a:off x="250825" y="908050"/>
            <a:ext cx="4032250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403225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0800"/>
            <a:ext cx="4103688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07950" y="333375"/>
            <a:ext cx="89281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200" b="1">
                <a:solidFill>
                  <a:srgbClr val="990033"/>
                </a:solidFill>
              </a:rPr>
              <a:t>	</a:t>
            </a:r>
            <a:r>
              <a:rPr lang="ru-RU" altLang="ru-RU" sz="2200">
                <a:solidFill>
                  <a:srgbClr val="993300"/>
                </a:solidFill>
              </a:rPr>
              <a:t> </a:t>
            </a:r>
            <a:r>
              <a:rPr lang="ru-RU" altLang="ru-RU" sz="2200" b="1">
                <a:solidFill>
                  <a:srgbClr val="993300"/>
                </a:solidFill>
              </a:rPr>
              <a:t>Учитель может посмотреть ответы учащегося в отдельном текстовом файле.</a:t>
            </a:r>
            <a:r>
              <a:rPr lang="ru-RU" altLang="ru-RU" sz="3000" b="1">
                <a:solidFill>
                  <a:srgbClr val="993300"/>
                </a:solidFill>
              </a:rPr>
              <a:t> </a:t>
            </a: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6538"/>
            <a:ext cx="8642350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33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ИНТЕРАКТИВНАЯ   КАРТА </vt:lpstr>
      <vt:lpstr>ИНТЕРАКТИВНАЯ   КАРТА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spam</dc:creator>
  <cp:lastModifiedBy>Yulya</cp:lastModifiedBy>
  <cp:revision>50</cp:revision>
  <dcterms:created xsi:type="dcterms:W3CDTF">2007-10-15T10:21:19Z</dcterms:created>
  <dcterms:modified xsi:type="dcterms:W3CDTF">2014-01-28T16:05:20Z</dcterms:modified>
</cp:coreProperties>
</file>