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28" r:id="rId2"/>
  </p:sldMasterIdLst>
  <p:sldIdLst>
    <p:sldId id="256" r:id="rId3"/>
    <p:sldId id="257" r:id="rId4"/>
    <p:sldId id="258" r:id="rId5"/>
    <p:sldId id="260" r:id="rId6"/>
    <p:sldId id="261" r:id="rId7"/>
    <p:sldId id="262" r:id="rId8"/>
    <p:sldId id="263" r:id="rId9"/>
    <p:sldId id="264" r:id="rId10"/>
    <p:sldId id="266" r:id="rId11"/>
    <p:sldId id="265" r:id="rId12"/>
    <p:sldId id="268" r:id="rId13"/>
    <p:sldId id="270" r:id="rId14"/>
    <p:sldId id="271" r:id="rId15"/>
    <p:sldId id="272" r:id="rId16"/>
    <p:sldId id="273" r:id="rId17"/>
    <p:sldId id="274" r:id="rId18"/>
    <p:sldId id="276" r:id="rId19"/>
    <p:sldId id="277" r:id="rId20"/>
    <p:sldId id="279" r:id="rId21"/>
    <p:sldId id="280" r:id="rId22"/>
    <p:sldId id="281" r:id="rId23"/>
    <p:sldId id="282" r:id="rId24"/>
    <p:sldId id="275" r:id="rId25"/>
    <p:sldId id="283" r:id="rId2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0zfRa5gtmwE2Dr8PS+kWLQ" hashData="I2eHkGaquk9kUlHEd7Ld2xTkwpk"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6E2C"/>
    <a:srgbClr val="FF0066"/>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1" autoAdjust="0"/>
    <p:restoredTop sz="94648" autoAdjust="0"/>
  </p:normalViewPr>
  <p:slideViewPr>
    <p:cSldViewPr>
      <p:cViewPr>
        <p:scale>
          <a:sx n="75" d="100"/>
          <a:sy n="75" d="100"/>
        </p:scale>
        <p:origin x="-1236" y="42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AF463A-BC7C-46EE-9F1E-7F377CCA4891}" type="datetimeFigureOut">
              <a:rPr lang="en-US" smtClean="0"/>
              <a:pPr/>
              <a:t>8/30/2014</a:t>
            </a:fld>
            <a:endParaRPr lang="en-US"/>
          </a:p>
        </p:txBody>
      </p:sp>
      <p:sp>
        <p:nvSpPr>
          <p:cNvPr id="2" name="Нижний колонтитул 1"/>
          <p:cNvSpPr>
            <a:spLocks noGrp="1"/>
          </p:cNvSpPr>
          <p:nvPr>
            <p:ph type="ftr" sz="quarter" idx="11"/>
          </p:nvPr>
        </p:nvSpPr>
        <p:spPr/>
        <p:txBody>
          <a:bodyPr/>
          <a:lstStyle/>
          <a:p>
            <a:endParaRPr lang="en-US"/>
          </a:p>
        </p:txBody>
      </p:sp>
      <p:sp>
        <p:nvSpPr>
          <p:cNvPr id="15" name="Номер слайда 14"/>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AF463A-BC7C-46EE-9F1E-7F377CCA4891}" type="datetimeFigureOut">
              <a:rPr lang="en-US" smtClean="0"/>
              <a:pPr/>
              <a:t>8/30/2014</a:t>
            </a:fld>
            <a:endParaRPr lang="en-US"/>
          </a:p>
        </p:txBody>
      </p:sp>
      <p:sp>
        <p:nvSpPr>
          <p:cNvPr id="2" name="Нижний колонтитул 1"/>
          <p:cNvSpPr>
            <a:spLocks noGrp="1"/>
          </p:cNvSpPr>
          <p:nvPr>
            <p:ph type="ftr" sz="quarter" idx="11"/>
          </p:nvPr>
        </p:nvSpPr>
        <p:spPr/>
        <p:txBody>
          <a:bodyPr/>
          <a:lstStyle/>
          <a:p>
            <a:endParaRPr lang="en-US"/>
          </a:p>
        </p:txBody>
      </p:sp>
      <p:sp>
        <p:nvSpPr>
          <p:cNvPr id="15" name="Номер слайда 14"/>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8/30/2014</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lang="en-US"/>
          </a:p>
        </p:txBody>
      </p:sp>
      <p:sp>
        <p:nvSpPr>
          <p:cNvPr id="16" name="Номер слайда 15"/>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AF463A-BC7C-46EE-9F1E-7F377CCA4891}" type="datetimeFigureOut">
              <a:rPr lang="en-US" smtClean="0"/>
              <a:pPr/>
              <a:t>8/30/2014</a:t>
            </a:fld>
            <a:endParaRPr lang="en-US"/>
          </a:p>
        </p:txBody>
      </p:sp>
      <p:sp>
        <p:nvSpPr>
          <p:cNvPr id="11" name="Нижний колонтитул 10"/>
          <p:cNvSpPr>
            <a:spLocks noGrp="1"/>
          </p:cNvSpPr>
          <p:nvPr>
            <p:ph type="ftr" sz="quarter" idx="11"/>
          </p:nvPr>
        </p:nvSpPr>
        <p:spPr/>
        <p:txBody>
          <a:bodyPr/>
          <a:lstStyle/>
          <a:p>
            <a:endParaRPr lang="en-US"/>
          </a:p>
        </p:txBody>
      </p:sp>
      <p:sp>
        <p:nvSpPr>
          <p:cNvPr id="16" name="Номер слайда 15"/>
          <p:cNvSpPr>
            <a:spLocks noGrp="1"/>
          </p:cNvSpPr>
          <p:nvPr>
            <p:ph type="sldNum" sz="quarter" idx="12"/>
          </p:nvPr>
        </p:nvSpPr>
        <p:spPr/>
        <p:txBody>
          <a:bodyPr/>
          <a:lstStyle/>
          <a:p>
            <a:fld id="{A483448D-3A78-4528-A469-B745A65DA480}" type="slidenum">
              <a:rPr lang="en-US" smtClean="0"/>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wheel spokes="8"/>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AF463A-BC7C-46EE-9F1E-7F377CCA4891}" type="datetimeFigureOut">
              <a:rPr lang="en-US" smtClean="0"/>
              <a:pPr/>
              <a:t>8/30/2014</a:t>
            </a:fld>
            <a:endParaRPr lang="en-US"/>
          </a:p>
        </p:txBody>
      </p:sp>
      <p:sp>
        <p:nvSpPr>
          <p:cNvPr id="10" name="Нижний колонтитул 9"/>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AF463A-BC7C-46EE-9F1E-7F377CCA4891}" type="datetimeFigureOut">
              <a:rPr lang="en-US" smtClean="0"/>
              <a:pPr/>
              <a:t>8/30/2014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229600" y="6477000"/>
            <a:ext cx="762000" cy="246888"/>
          </a:xfrm>
        </p:spPr>
        <p:txBody>
          <a:bodyPr/>
          <a:lstStyle/>
          <a:p>
            <a:fld id="{A483448D-3A78-4528-A469-B745A65DA480}" type="slidenum">
              <a:rPr lang="en-US" smtClean="0"/>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heel spokes="8"/>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pPr/>
              <a:t>8/30/2014</a:t>
            </a:fld>
            <a:endParaRPr lang="en-US"/>
          </a:p>
        </p:txBody>
      </p:sp>
      <p:sp>
        <p:nvSpPr>
          <p:cNvPr id="21" name="Нижний колонтитул 20"/>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8/30/2014</a:t>
            </a:fld>
            <a:endParaRPr lang="en-US"/>
          </a:p>
        </p:txBody>
      </p:sp>
      <p:sp>
        <p:nvSpPr>
          <p:cNvPr id="24" name="Нижний колонтитул 23"/>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8/30/2014</a:t>
            </a:fld>
            <a:endParaRPr lang="en-US"/>
          </a:p>
        </p:txBody>
      </p:sp>
      <p:sp>
        <p:nvSpPr>
          <p:cNvPr id="29" name="Нижний колонтитул 28"/>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8/30/2014</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lang="en-US"/>
          </a:p>
        </p:txBody>
      </p:sp>
      <p:sp>
        <p:nvSpPr>
          <p:cNvPr id="16" name="Номер слайда 15"/>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p:wheel spokes="8"/>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wheel spokes="8"/>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2E054664-234F-42F5-A610-3B8AEBA772EC}" type="slidenum">
              <a:rPr lang="ru-RU"/>
              <a:pPr/>
              <a:t>‹#›</a:t>
            </a:fld>
            <a:endParaRPr lang="ru-RU"/>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F1E503CA-CC2D-4513-B745-6E62AEAE8ED5}" type="slidenum">
              <a:rPr lang="ru-RU"/>
              <a:pPr/>
              <a:t>‹#›</a:t>
            </a:fld>
            <a:endParaRPr 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E48DFAAB-0D4D-4CD2-8469-9037E18E0DC6}" type="slidenum">
              <a:rPr lang="ru-RU"/>
              <a:pPr/>
              <a:t>‹#›</a:t>
            </a:fld>
            <a:endParaRPr 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110B5129-0E56-4DF5-8928-C807B067692C}" type="slidenum">
              <a:rPr lang="ru-RU"/>
              <a:pPr/>
              <a:t>‹#›</a:t>
            </a:fld>
            <a:endParaRPr 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7BB8CA2C-D300-4A6F-AA28-B02839CC7F93}" type="slidenum">
              <a:rPr lang="ru-RU"/>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AF463A-BC7C-46EE-9F1E-7F377CCA4891}" type="datetimeFigureOut">
              <a:rPr lang="en-US" smtClean="0"/>
              <a:pPr/>
              <a:t>8/30/2014</a:t>
            </a:fld>
            <a:endParaRPr lang="en-US"/>
          </a:p>
        </p:txBody>
      </p:sp>
      <p:sp>
        <p:nvSpPr>
          <p:cNvPr id="11" name="Нижний колонтитул 10"/>
          <p:cNvSpPr>
            <a:spLocks noGrp="1"/>
          </p:cNvSpPr>
          <p:nvPr>
            <p:ph type="ftr" sz="quarter" idx="11"/>
          </p:nvPr>
        </p:nvSpPr>
        <p:spPr/>
        <p:txBody>
          <a:bodyPr/>
          <a:lstStyle/>
          <a:p>
            <a:endParaRPr lang="en-US"/>
          </a:p>
        </p:txBody>
      </p:sp>
      <p:sp>
        <p:nvSpPr>
          <p:cNvPr id="16" name="Номер слайда 15"/>
          <p:cNvSpPr>
            <a:spLocks noGrp="1"/>
          </p:cNvSpPr>
          <p:nvPr>
            <p:ph type="sldNum" sz="quarter" idx="12"/>
          </p:nvPr>
        </p:nvSpPr>
        <p:spPr/>
        <p:txBody>
          <a:bodyPr/>
          <a:lstStyle/>
          <a:p>
            <a:fld id="{A483448D-3A78-4528-A469-B745A65DA480}" type="slidenum">
              <a:rPr lang="en-US" smtClean="0"/>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AF463A-BC7C-46EE-9F1E-7F377CCA4891}" type="datetimeFigureOut">
              <a:rPr lang="en-US" smtClean="0"/>
              <a:pPr/>
              <a:t>8/30/2014</a:t>
            </a:fld>
            <a:endParaRPr lang="en-US"/>
          </a:p>
        </p:txBody>
      </p:sp>
      <p:sp>
        <p:nvSpPr>
          <p:cNvPr id="10" name="Нижний колонтитул 9"/>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AF463A-BC7C-46EE-9F1E-7F377CCA4891}" type="datetimeFigureOut">
              <a:rPr lang="en-US" smtClean="0"/>
              <a:pPr/>
              <a:t>8/30/2014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229600" y="6477000"/>
            <a:ext cx="762000" cy="246888"/>
          </a:xfrm>
        </p:spPr>
        <p:txBody>
          <a:bodyPr/>
          <a:lstStyle/>
          <a:p>
            <a:fld id="{A483448D-3A78-4528-A469-B745A65DA480}" type="slidenum">
              <a:rPr lang="en-US" smtClean="0"/>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pPr/>
              <a:t>8/30/2014</a:t>
            </a:fld>
            <a:endParaRPr lang="en-US"/>
          </a:p>
        </p:txBody>
      </p:sp>
      <p:sp>
        <p:nvSpPr>
          <p:cNvPr id="21" name="Нижний колонтитул 20"/>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8/30/2014</a:t>
            </a:fld>
            <a:endParaRPr lang="en-US"/>
          </a:p>
        </p:txBody>
      </p:sp>
      <p:sp>
        <p:nvSpPr>
          <p:cNvPr id="24" name="Нижний колонтитул 23"/>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8/30/2014</a:t>
            </a:fld>
            <a:endParaRPr lang="en-US"/>
          </a:p>
        </p:txBody>
      </p:sp>
      <p:sp>
        <p:nvSpPr>
          <p:cNvPr id="29" name="Нижний колонтитул 28"/>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AF463A-BC7C-46EE-9F1E-7F377CCA4891}" type="datetimeFigureOut">
              <a:rPr lang="en-US" smtClean="0"/>
              <a:pPr/>
              <a:t>8/30/2014</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83448D-3A78-4528-A469-B745A65DA480}"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heel spokes="8"/>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AF463A-BC7C-46EE-9F1E-7F377CCA4891}" type="datetimeFigureOut">
              <a:rPr lang="en-US" smtClean="0"/>
              <a:pPr/>
              <a:t>8/30/2014</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83448D-3A78-4528-A469-B745A65DA480}"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ransition spd="slow">
    <p:wheel spokes="8"/>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hyperlink" Target="http://fizkulturavshcole.narod.ru/prezentatsii/" TargetMode="External"/><Relationship Id="rId3" Type="http://schemas.openxmlformats.org/officeDocument/2006/relationships/hyperlink" Target="http://pda.1news.az/articles.php?sec_id=9&amp;item_id=20100531092554734" TargetMode="External"/><Relationship Id="rId7" Type="http://schemas.openxmlformats.org/officeDocument/2006/relationships/hyperlink" Target="http://kirillbana.ru/pi/id172385002" TargetMode="External"/><Relationship Id="rId2" Type="http://schemas.openxmlformats.org/officeDocument/2006/relationships/hyperlink" Target="http://altedu.ru/universiada-2013-voleybol-3" TargetMode="External"/><Relationship Id="rId1" Type="http://schemas.openxmlformats.org/officeDocument/2006/relationships/slideLayout" Target="../slideLayouts/slideLayout18.xml"/><Relationship Id="rId6" Type="http://schemas.openxmlformats.org/officeDocument/2006/relationships/hyperlink" Target="http://news.techlabs.by/14_10907.html" TargetMode="External"/><Relationship Id="rId11" Type="http://schemas.openxmlformats.org/officeDocument/2006/relationships/hyperlink" Target="http://bmsi.ru/doc/df55adad-02bd-4a92-8342-323fb1fd5d6c" TargetMode="External"/><Relationship Id="rId5" Type="http://schemas.openxmlformats.org/officeDocument/2006/relationships/hyperlink" Target="http://www.clipartguide.com/_search_terms/playground.html" TargetMode="External"/><Relationship Id="rId10" Type="http://schemas.openxmlformats.org/officeDocument/2006/relationships/hyperlink" Target="http://900igr.net/prezentatsii/fizkultura/Volejbol/Igra-volejbol.html" TargetMode="External"/><Relationship Id="rId4" Type="http://schemas.openxmlformats.org/officeDocument/2006/relationships/hyperlink" Target="http://www.dagmol.ru/pub/novosti/v_dagestane_startuet_pervenstvo_respubliki_po_28_01_2013/print" TargetMode="External"/><Relationship Id="rId9" Type="http://schemas.openxmlformats.org/officeDocument/2006/relationships/hyperlink" Target="http://www.slideshare.net/guest9e8b92/ss-412747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9190" y="5853126"/>
            <a:ext cx="4144958" cy="92333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ru-RU" b="1" i="1" dirty="0" smtClean="0">
                <a:solidFill>
                  <a:schemeClr val="accent6">
                    <a:lumMod val="50000"/>
                  </a:schemeClr>
                </a:solidFill>
                <a:latin typeface="Candara" pitchFamily="34" charset="0"/>
              </a:rPr>
              <a:t>Подготовила:</a:t>
            </a:r>
          </a:p>
          <a:p>
            <a:pPr algn="r"/>
            <a:r>
              <a:rPr lang="ru-RU" b="1" i="1" dirty="0" smtClean="0">
                <a:solidFill>
                  <a:schemeClr val="accent6">
                    <a:lumMod val="50000"/>
                  </a:schemeClr>
                </a:solidFill>
                <a:latin typeface="Candara" pitchFamily="34" charset="0"/>
              </a:rPr>
              <a:t>учитель физической культуры</a:t>
            </a:r>
            <a:r>
              <a:rPr lang="en-US" b="1" i="1" dirty="0" smtClean="0">
                <a:solidFill>
                  <a:schemeClr val="accent6">
                    <a:lumMod val="50000"/>
                  </a:schemeClr>
                </a:solidFill>
                <a:latin typeface="Candara" pitchFamily="34" charset="0"/>
              </a:rPr>
              <a:t> </a:t>
            </a:r>
            <a:r>
              <a:rPr lang="ru-RU" b="1" i="1" dirty="0" smtClean="0">
                <a:solidFill>
                  <a:schemeClr val="accent6">
                    <a:lumMod val="50000"/>
                  </a:schemeClr>
                </a:solidFill>
                <a:latin typeface="Candara" pitchFamily="34" charset="0"/>
              </a:rPr>
              <a:t>СШ № 1</a:t>
            </a:r>
          </a:p>
          <a:p>
            <a:pPr algn="r"/>
            <a:r>
              <a:rPr lang="ru-RU" b="1" i="1" dirty="0" err="1" smtClean="0">
                <a:solidFill>
                  <a:schemeClr val="accent6">
                    <a:lumMod val="50000"/>
                  </a:schemeClr>
                </a:solidFill>
                <a:latin typeface="Candara" pitchFamily="34" charset="0"/>
              </a:rPr>
              <a:t>Миронюк</a:t>
            </a:r>
            <a:r>
              <a:rPr lang="ru-RU" b="1" i="1" dirty="0" smtClean="0">
                <a:solidFill>
                  <a:schemeClr val="accent6">
                    <a:lumMod val="50000"/>
                  </a:schemeClr>
                </a:solidFill>
                <a:latin typeface="Candara" pitchFamily="34" charset="0"/>
              </a:rPr>
              <a:t>  Татьяна Владимировна</a:t>
            </a:r>
            <a:endParaRPr lang="ru-RU" b="1" i="1" dirty="0">
              <a:solidFill>
                <a:schemeClr val="accent6">
                  <a:lumMod val="50000"/>
                </a:schemeClr>
              </a:solidFill>
              <a:latin typeface="Candara" pitchFamily="34" charset="0"/>
            </a:endParaRPr>
          </a:p>
        </p:txBody>
      </p:sp>
      <p:sp>
        <p:nvSpPr>
          <p:cNvPr id="5" name="Прямоугольник 4"/>
          <p:cNvSpPr/>
          <p:nvPr/>
        </p:nvSpPr>
        <p:spPr>
          <a:xfrm>
            <a:off x="928662" y="500042"/>
            <a:ext cx="7643866" cy="2214578"/>
          </a:xfrm>
          <a:prstGeom prst="rect">
            <a:avLst/>
          </a:prstGeom>
          <a:noFill/>
          <a:effectLst>
            <a:outerShdw dist="749300" sx="24000" sy="24000" algn="ctr" rotWithShape="0">
              <a:srgbClr val="000000">
                <a:alpha val="43137"/>
              </a:srgbClr>
            </a:outerShdw>
          </a:effectLst>
          <a:scene3d>
            <a:camera prst="orthographicFront">
              <a:rot lat="0" lon="600000" rev="0"/>
            </a:camera>
            <a:lightRig rig="threePt" dir="t"/>
          </a:scene3d>
        </p:spPr>
        <p:txBody>
          <a:bodyPr wrap="square" lIns="91440" tIns="45720" rIns="91440" bIns="45720">
            <a:prstTxWarp prst="textChevron">
              <a:avLst/>
            </a:prstTxWarp>
            <a:spAutoFit/>
            <a:scene3d>
              <a:camera prst="perspectiveRight" fov="0">
                <a:rot lat="0" lon="0" rev="0"/>
              </a:camera>
              <a:lightRig rig="threePt" dir="t"/>
            </a:scene3d>
            <a:sp3d extrusionH="57150">
              <a:bevelT w="38100" h="38100" prst="convex"/>
            </a:sp3d>
          </a:bodyPr>
          <a:lstStyle/>
          <a:p>
            <a:pPr algn="ctr"/>
            <a:r>
              <a:rPr lang="ru-RU" sz="7200" b="1" dirty="0" smtClean="0">
                <a:ln w="25400" cmpd="sng">
                  <a:solidFill>
                    <a:schemeClr val="accent2">
                      <a:alpha val="55000"/>
                    </a:schemeClr>
                  </a:solidFill>
                  <a:prstDash val="solid"/>
                </a:ln>
                <a:solidFill>
                  <a:srgbClr val="FF0000"/>
                </a:solidFill>
                <a:effectLst>
                  <a:glow rad="228600">
                    <a:schemeClr val="accent3">
                      <a:satMod val="175000"/>
                      <a:alpha val="40000"/>
                    </a:schemeClr>
                  </a:glow>
                  <a:outerShdw blurRad="60007" sy="-30000" kx="800400" algn="bl" rotWithShape="0">
                    <a:srgbClr val="FF0000">
                      <a:alpha val="39000"/>
                    </a:srgbClr>
                  </a:outerShdw>
                </a:effectLst>
                <a:latin typeface="Times New Roman" pitchFamily="18" charset="0"/>
                <a:cs typeface="Times New Roman" pitchFamily="18" charset="0"/>
              </a:rPr>
              <a:t>Волейбол</a:t>
            </a:r>
            <a:endParaRPr lang="ru-RU" sz="7200" b="1" dirty="0" smtClean="0">
              <a:ln w="25400" cmpd="sng">
                <a:solidFill>
                  <a:schemeClr val="accent2">
                    <a:alpha val="55000"/>
                  </a:schemeClr>
                </a:solidFill>
                <a:prstDash val="solid"/>
              </a:ln>
              <a:solidFill>
                <a:srgbClr val="FF0000"/>
              </a:solidFill>
              <a:effectLst>
                <a:glow rad="228600">
                  <a:schemeClr val="accent3">
                    <a:satMod val="175000"/>
                    <a:alpha val="40000"/>
                  </a:schemeClr>
                </a:glow>
                <a:outerShdw blurRad="60007" dir="18600000" sy="-30000" kx="800400" algn="bl" rotWithShape="0">
                  <a:prstClr val="black">
                    <a:alpha val="20000"/>
                  </a:prstClr>
                </a:outerShdw>
              </a:effectLst>
              <a:latin typeface="Times New Roman" pitchFamily="18" charset="0"/>
              <a:cs typeface="Times New Roman" pitchFamily="18" charset="0"/>
            </a:endParaRPr>
          </a:p>
        </p:txBody>
      </p:sp>
      <p:sp>
        <p:nvSpPr>
          <p:cNvPr id="6" name="TextBox 5"/>
          <p:cNvSpPr txBox="1"/>
          <p:nvPr/>
        </p:nvSpPr>
        <p:spPr>
          <a:xfrm>
            <a:off x="5000628" y="3571876"/>
            <a:ext cx="2004844" cy="707886"/>
          </a:xfrm>
          <a:prstGeom prst="rect">
            <a:avLst/>
          </a:prstGeom>
          <a:noFill/>
        </p:spPr>
        <p:txBody>
          <a:bodyPr wrap="none" rtlCol="0">
            <a:spAutoFit/>
          </a:bodyPr>
          <a:lstStyle/>
          <a:p>
            <a:r>
              <a:rPr lang="ru-RU" sz="4000" b="1" dirty="0" smtClean="0">
                <a:ln w="900" cmpd="sng">
                  <a:solidFill>
                    <a:srgbClr val="FF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glow rad="228600">
                    <a:schemeClr val="accent6">
                      <a:satMod val="175000"/>
                      <a:alpha val="40000"/>
                    </a:schemeClr>
                  </a:glow>
                  <a:innerShdw blurRad="101600" dist="76200" dir="5400000">
                    <a:schemeClr val="accent1">
                      <a:satMod val="190000"/>
                      <a:tint val="100000"/>
                      <a:alpha val="74000"/>
                    </a:schemeClr>
                  </a:innerShdw>
                </a:effectLst>
              </a:rPr>
              <a:t>История</a:t>
            </a:r>
            <a:endParaRPr lang="ru-RU" sz="4000" b="1" dirty="0">
              <a:ln w="900" cmpd="sng">
                <a:solidFill>
                  <a:srgbClr val="FF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ndParaRPr>
          </a:p>
        </p:txBody>
      </p:sp>
      <p:sp>
        <p:nvSpPr>
          <p:cNvPr id="7" name="TextBox 6"/>
          <p:cNvSpPr txBox="1"/>
          <p:nvPr/>
        </p:nvSpPr>
        <p:spPr>
          <a:xfrm>
            <a:off x="3500430" y="4500570"/>
            <a:ext cx="2220480" cy="707886"/>
          </a:xfrm>
          <a:prstGeom prst="rect">
            <a:avLst/>
          </a:prstGeom>
          <a:noFill/>
        </p:spPr>
        <p:txBody>
          <a:bodyPr wrap="none" rtlCol="0">
            <a:spAutoFit/>
          </a:bodyPr>
          <a:lstStyle/>
          <a:p>
            <a:r>
              <a:rPr lang="ru-RU" sz="4000" b="1" dirty="0" smtClean="0">
                <a:ln w="900" cmpd="sng">
                  <a:solidFill>
                    <a:srgbClr val="FF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glow rad="228600">
                    <a:schemeClr val="accent6">
                      <a:satMod val="175000"/>
                      <a:alpha val="40000"/>
                    </a:schemeClr>
                  </a:glow>
                  <a:innerShdw blurRad="101600" dist="76200" dir="5400000">
                    <a:schemeClr val="accent1">
                      <a:satMod val="190000"/>
                      <a:tint val="100000"/>
                      <a:alpha val="74000"/>
                    </a:schemeClr>
                  </a:innerShdw>
                </a:effectLst>
              </a:rPr>
              <a:t>Правила </a:t>
            </a:r>
            <a:endParaRPr lang="ru-RU" sz="4000" b="1" dirty="0">
              <a:ln w="900" cmpd="sng">
                <a:solidFill>
                  <a:srgbClr val="FF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ndParaRPr>
          </a:p>
        </p:txBody>
      </p:sp>
      <p:sp>
        <p:nvSpPr>
          <p:cNvPr id="8" name="TextBox 7"/>
          <p:cNvSpPr txBox="1"/>
          <p:nvPr/>
        </p:nvSpPr>
        <p:spPr>
          <a:xfrm>
            <a:off x="1857356" y="5286388"/>
            <a:ext cx="1938288" cy="707886"/>
          </a:xfrm>
          <a:prstGeom prst="rect">
            <a:avLst/>
          </a:prstGeom>
          <a:noFill/>
        </p:spPr>
        <p:txBody>
          <a:bodyPr wrap="none" rtlCol="0">
            <a:spAutoFit/>
          </a:bodyPr>
          <a:lstStyle/>
          <a:p>
            <a:r>
              <a:rPr lang="ru-RU" sz="4000" b="1" dirty="0" smtClean="0">
                <a:ln w="900" cmpd="sng">
                  <a:solidFill>
                    <a:srgbClr val="FF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glow rad="228600">
                    <a:schemeClr val="accent6">
                      <a:satMod val="175000"/>
                      <a:alpha val="40000"/>
                    </a:schemeClr>
                  </a:glow>
                  <a:innerShdw blurRad="101600" dist="76200" dir="5400000">
                    <a:schemeClr val="accent1">
                      <a:satMod val="190000"/>
                      <a:tint val="100000"/>
                      <a:alpha val="74000"/>
                    </a:schemeClr>
                  </a:innerShdw>
                </a:effectLst>
              </a:rPr>
              <a:t>Техника</a:t>
            </a:r>
            <a:endParaRPr lang="ru-RU" sz="4000" b="1" dirty="0">
              <a:ln w="900" cmpd="sng">
                <a:solidFill>
                  <a:srgbClr val="FF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ndParaRPr>
          </a:p>
        </p:txBody>
      </p:sp>
      <p:pic>
        <p:nvPicPr>
          <p:cNvPr id="23556" name="Picture 4" descr="Золотая кнопка">
            <a:hlinkClick r:id="rId2" action="ppaction://hlinksldjump"/>
          </p:cNvPr>
          <p:cNvPicPr>
            <a:picLocks noChangeAspect="1" noChangeArrowheads="1" noCrop="1"/>
          </p:cNvPicPr>
          <p:nvPr/>
        </p:nvPicPr>
        <p:blipFill>
          <a:blip r:embed="rId3"/>
          <a:srcRect/>
          <a:stretch>
            <a:fillRect/>
          </a:stretch>
        </p:blipFill>
        <p:spPr bwMode="auto">
          <a:xfrm>
            <a:off x="4214810" y="3714752"/>
            <a:ext cx="500066" cy="500066"/>
          </a:xfrm>
          <a:prstGeom prst="rect">
            <a:avLst/>
          </a:prstGeom>
          <a:noFill/>
        </p:spPr>
      </p:pic>
      <p:pic>
        <p:nvPicPr>
          <p:cNvPr id="10" name="Picture 4" descr="Золотая кнопка">
            <a:hlinkClick r:id="rId4" action="ppaction://hlinksldjump"/>
          </p:cNvPr>
          <p:cNvPicPr>
            <a:picLocks noChangeAspect="1" noChangeArrowheads="1" noCrop="1"/>
          </p:cNvPicPr>
          <p:nvPr/>
        </p:nvPicPr>
        <p:blipFill>
          <a:blip r:embed="rId3"/>
          <a:srcRect/>
          <a:stretch>
            <a:fillRect/>
          </a:stretch>
        </p:blipFill>
        <p:spPr bwMode="auto">
          <a:xfrm>
            <a:off x="2714612" y="4572008"/>
            <a:ext cx="500066" cy="500066"/>
          </a:xfrm>
          <a:prstGeom prst="rect">
            <a:avLst/>
          </a:prstGeom>
          <a:noFill/>
        </p:spPr>
      </p:pic>
      <p:pic>
        <p:nvPicPr>
          <p:cNvPr id="11" name="Picture 4" descr="Золотая кнопка">
            <a:hlinkClick r:id="rId5" action="ppaction://hlinksldjump"/>
          </p:cNvPr>
          <p:cNvPicPr>
            <a:picLocks noChangeAspect="1" noChangeArrowheads="1" noCrop="1"/>
          </p:cNvPicPr>
          <p:nvPr/>
        </p:nvPicPr>
        <p:blipFill>
          <a:blip r:embed="rId3"/>
          <a:srcRect/>
          <a:stretch>
            <a:fillRect/>
          </a:stretch>
        </p:blipFill>
        <p:spPr bwMode="auto">
          <a:xfrm>
            <a:off x="1071538" y="5429264"/>
            <a:ext cx="500066" cy="500066"/>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715148"/>
          </a:xfrm>
        </p:spPr>
        <p:txBody>
          <a:bodyPr>
            <a:normAutofit fontScale="62500" lnSpcReduction="20000"/>
          </a:bodyPr>
          <a:lstStyle/>
          <a:p>
            <a:pPr algn="ctr">
              <a:spcBef>
                <a:spcPts val="1200"/>
              </a:spcBef>
              <a:buNone/>
            </a:pPr>
            <a:r>
              <a:rPr lang="ru-RU" sz="5700" dirty="0" smtClean="0">
                <a:effectLst>
                  <a:outerShdw blurRad="38100" dist="38100" dir="2700000" algn="tl">
                    <a:srgbClr val="000000">
                      <a:alpha val="43137"/>
                    </a:srgbClr>
                  </a:outerShdw>
                </a:effectLst>
              </a:rPr>
              <a:t>  </a:t>
            </a:r>
            <a:endParaRPr lang="ru-RU" sz="5700" b="1" u="sng" dirty="0" smtClean="0">
              <a:ln>
                <a:solidFill>
                  <a:schemeClr val="accent6">
                    <a:lumMod val="50000"/>
                  </a:schemeClr>
                </a:solidFill>
              </a:ln>
              <a:solidFill>
                <a:schemeClr val="accent2"/>
              </a:solidFill>
            </a:endParaRPr>
          </a:p>
          <a:p>
            <a:pPr algn="ctr">
              <a:spcBef>
                <a:spcPts val="1200"/>
              </a:spcBef>
              <a:buNone/>
            </a:pPr>
            <a:r>
              <a:rPr lang="ru-RU" dirty="0" smtClean="0">
                <a:solidFill>
                  <a:srgbClr val="00B0F0"/>
                </a:solidFill>
                <a:effectLst>
                  <a:outerShdw blurRad="38100" dist="38100" dir="2700000" algn="tl">
                    <a:srgbClr val="000000">
                      <a:alpha val="43137"/>
                    </a:srgbClr>
                  </a:outerShdw>
                </a:effectLst>
              </a:rPr>
              <a:t>  </a:t>
            </a:r>
          </a:p>
          <a:p>
            <a:pPr marL="360000" indent="0">
              <a:spcBef>
                <a:spcPts val="0"/>
              </a:spcBef>
              <a:buNone/>
            </a:pPr>
            <a:r>
              <a:rPr lang="ru-RU" sz="3800" i="1" u="sng" dirty="0" smtClean="0">
                <a:ln>
                  <a:solidFill>
                    <a:schemeClr val="accent6">
                      <a:lumMod val="50000"/>
                    </a:schemeClr>
                  </a:solidFill>
                </a:ln>
                <a:solidFill>
                  <a:srgbClr val="C00000"/>
                </a:solidFill>
              </a:rPr>
              <a:t>При подаче</a:t>
            </a:r>
            <a:r>
              <a:rPr lang="ru-RU" sz="3800" dirty="0" smtClean="0">
                <a:ln>
                  <a:solidFill>
                    <a:schemeClr val="accent6">
                      <a:lumMod val="50000"/>
                    </a:schemeClr>
                  </a:solidFill>
                </a:ln>
                <a:solidFill>
                  <a:srgbClr val="C00000"/>
                </a:solidFill>
              </a:rPr>
              <a:t>:</a:t>
            </a:r>
          </a:p>
          <a:p>
            <a:pPr marL="360000" indent="0">
              <a:spcBef>
                <a:spcPts val="0"/>
              </a:spcBef>
              <a:buNone/>
            </a:pPr>
            <a:r>
              <a:rPr lang="ru-RU" sz="3800" dirty="0" smtClean="0">
                <a:ln>
                  <a:solidFill>
                    <a:schemeClr val="accent6">
                      <a:lumMod val="50000"/>
                    </a:schemeClr>
                  </a:solidFill>
                </a:ln>
                <a:solidFill>
                  <a:schemeClr val="accent6">
                    <a:lumMod val="75000"/>
                  </a:schemeClr>
                </a:solidFill>
              </a:rPr>
              <a:t>Игрок заступил ногой на пространство площадки.</a:t>
            </a:r>
          </a:p>
          <a:p>
            <a:pPr marL="360000" indent="0">
              <a:spcBef>
                <a:spcPts val="0"/>
              </a:spcBef>
              <a:buNone/>
            </a:pPr>
            <a:r>
              <a:rPr lang="ru-RU" sz="3800" dirty="0" smtClean="0">
                <a:ln>
                  <a:solidFill>
                    <a:schemeClr val="accent6">
                      <a:lumMod val="50000"/>
                    </a:schemeClr>
                  </a:solidFill>
                </a:ln>
                <a:solidFill>
                  <a:schemeClr val="accent6">
                    <a:lumMod val="75000"/>
                  </a:schemeClr>
                </a:solidFill>
              </a:rPr>
              <a:t>Игрок подбросил и поймал мяч.</a:t>
            </a:r>
          </a:p>
          <a:p>
            <a:pPr marL="360000" indent="0">
              <a:spcBef>
                <a:spcPts val="0"/>
              </a:spcBef>
              <a:buNone/>
            </a:pPr>
            <a:r>
              <a:rPr lang="ru-RU" sz="3800" dirty="0" smtClean="0">
                <a:ln>
                  <a:solidFill>
                    <a:schemeClr val="accent6">
                      <a:lumMod val="50000"/>
                    </a:schemeClr>
                  </a:solidFill>
                </a:ln>
                <a:solidFill>
                  <a:schemeClr val="accent6">
                    <a:lumMod val="75000"/>
                  </a:schemeClr>
                </a:solidFill>
              </a:rPr>
              <a:t>По истечении 8 секунд после свистка судьи мяч передаётся команде соперников.</a:t>
            </a:r>
          </a:p>
          <a:p>
            <a:pPr marL="360000" indent="0">
              <a:spcBef>
                <a:spcPts val="0"/>
              </a:spcBef>
              <a:buNone/>
            </a:pPr>
            <a:r>
              <a:rPr lang="ru-RU" sz="3800" i="1" u="sng" dirty="0" smtClean="0">
                <a:ln>
                  <a:solidFill>
                    <a:schemeClr val="accent6">
                      <a:lumMod val="50000"/>
                    </a:schemeClr>
                  </a:solidFill>
                </a:ln>
                <a:solidFill>
                  <a:srgbClr val="C00000"/>
                </a:solidFill>
              </a:rPr>
              <a:t>При розыгрыше</a:t>
            </a:r>
            <a:r>
              <a:rPr lang="ru-RU" sz="3800" dirty="0" smtClean="0">
                <a:ln>
                  <a:solidFill>
                    <a:schemeClr val="accent6">
                      <a:lumMod val="50000"/>
                    </a:schemeClr>
                  </a:solidFill>
                </a:ln>
                <a:solidFill>
                  <a:srgbClr val="C00000"/>
                </a:solidFill>
              </a:rPr>
              <a:t>:</a:t>
            </a:r>
          </a:p>
          <a:p>
            <a:pPr marL="360000" indent="0">
              <a:spcBef>
                <a:spcPts val="0"/>
              </a:spcBef>
              <a:buNone/>
            </a:pPr>
            <a:r>
              <a:rPr lang="ru-RU" sz="3800" dirty="0" smtClean="0">
                <a:ln>
                  <a:solidFill>
                    <a:schemeClr val="accent6">
                      <a:lumMod val="50000"/>
                    </a:schemeClr>
                  </a:solidFill>
                </a:ln>
                <a:solidFill>
                  <a:schemeClr val="accent6">
                    <a:lumMod val="75000"/>
                  </a:schemeClr>
                </a:solidFill>
              </a:rPr>
              <a:t>Сделано более трёх касаний.</a:t>
            </a:r>
          </a:p>
          <a:p>
            <a:pPr marL="360000" indent="0">
              <a:spcBef>
                <a:spcPts val="0"/>
              </a:spcBef>
              <a:buNone/>
            </a:pPr>
            <a:r>
              <a:rPr lang="ru-RU" sz="3800" dirty="0" smtClean="0">
                <a:ln>
                  <a:solidFill>
                    <a:schemeClr val="accent6">
                      <a:lumMod val="50000"/>
                    </a:schemeClr>
                  </a:solidFill>
                </a:ln>
                <a:solidFill>
                  <a:schemeClr val="accent6">
                    <a:lumMod val="75000"/>
                  </a:schemeClr>
                </a:solidFill>
              </a:rPr>
              <a:t>Касание верхнего края сетки игроком, выполняющим активное игровое действие.</a:t>
            </a:r>
          </a:p>
          <a:p>
            <a:pPr marL="360000" indent="0">
              <a:spcBef>
                <a:spcPts val="0"/>
              </a:spcBef>
              <a:buNone/>
            </a:pPr>
            <a:r>
              <a:rPr lang="ru-RU" sz="3800" dirty="0" smtClean="0">
                <a:ln>
                  <a:solidFill>
                    <a:schemeClr val="accent6">
                      <a:lumMod val="50000"/>
                    </a:schemeClr>
                  </a:solidFill>
                </a:ln>
                <a:solidFill>
                  <a:schemeClr val="accent6">
                    <a:lumMod val="75000"/>
                  </a:schemeClr>
                </a:solidFill>
              </a:rPr>
              <a:t>Заступ игроком задней линии трёхметровой линии при атаке.</a:t>
            </a:r>
          </a:p>
          <a:p>
            <a:pPr marL="360000" indent="0">
              <a:spcBef>
                <a:spcPts val="0"/>
              </a:spcBef>
              <a:buNone/>
            </a:pPr>
            <a:r>
              <a:rPr lang="ru-RU" sz="3800" dirty="0" smtClean="0">
                <a:ln>
                  <a:solidFill>
                    <a:schemeClr val="accent6">
                      <a:lumMod val="50000"/>
                    </a:schemeClr>
                  </a:solidFill>
                </a:ln>
                <a:solidFill>
                  <a:schemeClr val="accent6">
                    <a:lumMod val="75000"/>
                  </a:schemeClr>
                </a:solidFill>
              </a:rPr>
              <a:t>Ошибка на приёме: двойное касание или задержка мяча.</a:t>
            </a:r>
          </a:p>
          <a:p>
            <a:pPr marL="360000" indent="0">
              <a:spcBef>
                <a:spcPts val="0"/>
              </a:spcBef>
              <a:buNone/>
            </a:pPr>
            <a:r>
              <a:rPr lang="ru-RU" sz="3800" dirty="0" smtClean="0">
                <a:ln>
                  <a:solidFill>
                    <a:schemeClr val="accent6">
                      <a:lumMod val="50000"/>
                    </a:schemeClr>
                  </a:solidFill>
                </a:ln>
                <a:solidFill>
                  <a:schemeClr val="accent6">
                    <a:lumMod val="75000"/>
                  </a:schemeClr>
                </a:solidFill>
              </a:rPr>
              <a:t>Касание антенны мячом при ударе.</a:t>
            </a:r>
          </a:p>
          <a:p>
            <a:pPr marL="360000" indent="0">
              <a:spcBef>
                <a:spcPts val="0"/>
              </a:spcBef>
              <a:buNone/>
            </a:pPr>
            <a:r>
              <a:rPr lang="ru-RU" sz="3800" i="1" u="sng" dirty="0" smtClean="0">
                <a:ln>
                  <a:solidFill>
                    <a:schemeClr val="accent6">
                      <a:lumMod val="50000"/>
                    </a:schemeClr>
                  </a:solidFill>
                </a:ln>
                <a:solidFill>
                  <a:srgbClr val="C00000"/>
                </a:solidFill>
              </a:rPr>
              <a:t>Регламент</a:t>
            </a:r>
            <a:r>
              <a:rPr lang="ru-RU" sz="3800" dirty="0" smtClean="0">
                <a:ln>
                  <a:solidFill>
                    <a:schemeClr val="accent6">
                      <a:lumMod val="50000"/>
                    </a:schemeClr>
                  </a:solidFill>
                </a:ln>
                <a:solidFill>
                  <a:srgbClr val="C00000"/>
                </a:solidFill>
              </a:rPr>
              <a:t>:</a:t>
            </a:r>
          </a:p>
          <a:p>
            <a:pPr marL="360000" indent="0">
              <a:spcBef>
                <a:spcPts val="0"/>
              </a:spcBef>
              <a:buNone/>
            </a:pPr>
            <a:r>
              <a:rPr lang="ru-RU" sz="3800" dirty="0" smtClean="0">
                <a:ln>
                  <a:solidFill>
                    <a:schemeClr val="accent6">
                      <a:lumMod val="50000"/>
                    </a:schemeClr>
                  </a:solidFill>
                </a:ln>
                <a:solidFill>
                  <a:schemeClr val="accent6">
                    <a:lumMod val="75000"/>
                  </a:schemeClr>
                </a:solidFill>
              </a:rPr>
              <a:t>Нарушение расстановки.</a:t>
            </a:r>
          </a:p>
          <a:p>
            <a:pPr marL="360000" indent="0">
              <a:spcBef>
                <a:spcPts val="0"/>
              </a:spcBef>
              <a:buNone/>
            </a:pPr>
            <a:r>
              <a:rPr lang="ru-RU" sz="3800" dirty="0" smtClean="0">
                <a:ln>
                  <a:solidFill>
                    <a:schemeClr val="accent6">
                      <a:lumMod val="50000"/>
                    </a:schemeClr>
                  </a:solidFill>
                </a:ln>
                <a:solidFill>
                  <a:schemeClr val="accent6">
                    <a:lumMod val="75000"/>
                  </a:schemeClr>
                </a:solidFill>
              </a:rPr>
              <a:t>Неспортивное поведение одного из игроков или тренера.</a:t>
            </a:r>
          </a:p>
          <a:p>
            <a:pPr marL="360000" indent="0">
              <a:spcBef>
                <a:spcPts val="0"/>
              </a:spcBef>
              <a:buNone/>
            </a:pPr>
            <a:r>
              <a:rPr lang="ru-RU" sz="3800" dirty="0" smtClean="0">
                <a:ln>
                  <a:solidFill>
                    <a:schemeClr val="accent6">
                      <a:lumMod val="50000"/>
                    </a:schemeClr>
                  </a:solidFill>
                </a:ln>
                <a:solidFill>
                  <a:schemeClr val="accent6">
                    <a:lumMod val="75000"/>
                  </a:schemeClr>
                </a:solidFill>
              </a:rPr>
              <a:t>Касание верхнего края сетки.</a:t>
            </a:r>
            <a:endParaRPr lang="ru-RU" sz="3800" dirty="0">
              <a:ln>
                <a:solidFill>
                  <a:schemeClr val="accent6">
                    <a:lumMod val="50000"/>
                  </a:schemeClr>
                </a:solidFill>
              </a:ln>
              <a:solidFill>
                <a:schemeClr val="accent6">
                  <a:lumMod val="75000"/>
                </a:schemeClr>
              </a:solidFill>
            </a:endParaRPr>
          </a:p>
        </p:txBody>
      </p:sp>
      <p:sp>
        <p:nvSpPr>
          <p:cNvPr id="4" name="Прямоугольник 3"/>
          <p:cNvSpPr/>
          <p:nvPr/>
        </p:nvSpPr>
        <p:spPr>
          <a:xfrm>
            <a:off x="2928926" y="142852"/>
            <a:ext cx="3629199" cy="923330"/>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u="sng" cap="none" spc="0" dirty="0" smtClean="0">
                <a:ln w="11430">
                  <a:solidFill>
                    <a:schemeClr val="accent6">
                      <a:lumMod val="50000"/>
                    </a:schemeClr>
                  </a:solidFill>
                </a:ln>
                <a:solidFill>
                  <a:srgbClr val="C00000"/>
                </a:solidFill>
                <a:effectLst>
                  <a:outerShdw blurRad="50800" dist="39000" dir="5460000" algn="tl">
                    <a:srgbClr val="000000">
                      <a:alpha val="38000"/>
                    </a:srgbClr>
                  </a:outerShdw>
                </a:effectLst>
              </a:rPr>
              <a:t>Нарушения</a:t>
            </a:r>
            <a:endParaRPr lang="ru-RU" sz="5400" b="1" cap="none" spc="0" dirty="0">
              <a:ln w="11430">
                <a:solidFill>
                  <a:schemeClr val="accent6">
                    <a:lumMod val="50000"/>
                  </a:schemeClr>
                </a:solidFill>
              </a:ln>
              <a:solidFill>
                <a:srgbClr val="C00000"/>
              </a:soli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normAutofit/>
          </a:bodyPr>
          <a:lstStyle/>
          <a:p>
            <a:pPr algn="ctr"/>
            <a:r>
              <a:rPr lang="ru-RU" b="1" i="1" dirty="0" smtClean="0">
                <a:ln>
                  <a:solidFill>
                    <a:schemeClr val="accent6">
                      <a:lumMod val="50000"/>
                    </a:schemeClr>
                  </a:solidFill>
                </a:ln>
                <a:solidFill>
                  <a:srgbClr val="C00000"/>
                </a:solidFill>
              </a:rPr>
              <a:t>стойка </a:t>
            </a:r>
            <a:r>
              <a:rPr lang="ru-RU" b="1" i="1" dirty="0">
                <a:ln>
                  <a:solidFill>
                    <a:schemeClr val="accent6">
                      <a:lumMod val="50000"/>
                    </a:schemeClr>
                  </a:solidFill>
                </a:ln>
                <a:solidFill>
                  <a:srgbClr val="C00000"/>
                </a:solidFill>
              </a:rPr>
              <a:t>волейболиста</a:t>
            </a:r>
          </a:p>
        </p:txBody>
      </p:sp>
      <p:sp>
        <p:nvSpPr>
          <p:cNvPr id="41990" name="Rectangle 6"/>
          <p:cNvSpPr>
            <a:spLocks noGrp="1" noChangeArrowheads="1"/>
          </p:cNvSpPr>
          <p:nvPr>
            <p:ph type="body" sz="half" idx="2"/>
          </p:nvPr>
        </p:nvSpPr>
        <p:spPr>
          <a:xfrm>
            <a:off x="285720" y="1500174"/>
            <a:ext cx="4764087" cy="4530725"/>
          </a:xfrm>
        </p:spPr>
        <p:txBody>
          <a:bodyPr>
            <a:normAutofit lnSpcReduction="10000"/>
          </a:bodyPr>
          <a:lstStyle/>
          <a:p>
            <a:pPr>
              <a:lnSpc>
                <a:spcPct val="90000"/>
              </a:lnSpc>
              <a:buFont typeface="Wingdings" pitchFamily="2" charset="2"/>
              <a:buNone/>
            </a:pPr>
            <a:endParaRPr lang="ru-RU" sz="2000" i="1" dirty="0"/>
          </a:p>
          <a:p>
            <a:pPr>
              <a:lnSpc>
                <a:spcPct val="90000"/>
              </a:lnSpc>
              <a:buFont typeface="Wingdings" pitchFamily="2" charset="2"/>
              <a:buChar char="Ø"/>
            </a:pPr>
            <a:r>
              <a:rPr lang="ru-RU" sz="2400" b="1" i="1" dirty="0">
                <a:ln>
                  <a:solidFill>
                    <a:schemeClr val="accent6">
                      <a:lumMod val="50000"/>
                    </a:schemeClr>
                  </a:solidFill>
                </a:ln>
                <a:solidFill>
                  <a:schemeClr val="accent6">
                    <a:lumMod val="75000"/>
                  </a:schemeClr>
                </a:solidFill>
              </a:rPr>
              <a:t>Ноги расположены на ширине плеч и согнуты в коленных суставах. </a:t>
            </a:r>
          </a:p>
          <a:p>
            <a:pPr>
              <a:lnSpc>
                <a:spcPct val="90000"/>
              </a:lnSpc>
              <a:buFont typeface="Wingdings" pitchFamily="2" charset="2"/>
              <a:buChar char="Ø"/>
            </a:pPr>
            <a:r>
              <a:rPr lang="ru-RU" sz="2400" b="1" i="1" dirty="0">
                <a:ln>
                  <a:solidFill>
                    <a:schemeClr val="accent6">
                      <a:lumMod val="50000"/>
                    </a:schemeClr>
                  </a:solidFill>
                </a:ln>
                <a:solidFill>
                  <a:schemeClr val="accent6">
                    <a:lumMod val="75000"/>
                  </a:schemeClr>
                </a:solidFill>
              </a:rPr>
              <a:t>Одна нога впереди, или ступни расположены параллельно.</a:t>
            </a:r>
          </a:p>
          <a:p>
            <a:pPr>
              <a:lnSpc>
                <a:spcPct val="90000"/>
              </a:lnSpc>
              <a:buFont typeface="Wingdings" pitchFamily="2" charset="2"/>
              <a:buChar char="Ø"/>
            </a:pPr>
            <a:r>
              <a:rPr lang="ru-RU" sz="2400" b="1" i="1" dirty="0">
                <a:ln>
                  <a:solidFill>
                    <a:schemeClr val="accent6">
                      <a:lumMod val="50000"/>
                    </a:schemeClr>
                  </a:solidFill>
                </a:ln>
                <a:solidFill>
                  <a:schemeClr val="accent6">
                    <a:lumMod val="75000"/>
                  </a:schemeClr>
                </a:solidFill>
              </a:rPr>
              <a:t>Туловище наклонено вперед.</a:t>
            </a:r>
          </a:p>
          <a:p>
            <a:pPr>
              <a:lnSpc>
                <a:spcPct val="90000"/>
              </a:lnSpc>
              <a:buFont typeface="Wingdings" pitchFamily="2" charset="2"/>
              <a:buChar char="Ø"/>
            </a:pPr>
            <a:r>
              <a:rPr lang="ru-RU" sz="2400" b="1" i="1" dirty="0">
                <a:ln>
                  <a:solidFill>
                    <a:schemeClr val="accent6">
                      <a:lumMod val="50000"/>
                    </a:schemeClr>
                  </a:solidFill>
                </a:ln>
                <a:solidFill>
                  <a:schemeClr val="accent6">
                    <a:lumMod val="75000"/>
                  </a:schemeClr>
                </a:solidFill>
              </a:rPr>
              <a:t>Чем ниже стойка, тем больше вперед наклонено туловище.</a:t>
            </a:r>
          </a:p>
          <a:p>
            <a:pPr>
              <a:lnSpc>
                <a:spcPct val="90000"/>
              </a:lnSpc>
              <a:buFont typeface="Wingdings" pitchFamily="2" charset="2"/>
              <a:buChar char="Ø"/>
            </a:pPr>
            <a:r>
              <a:rPr lang="ru-RU" sz="2400" b="1" i="1" dirty="0">
                <a:ln>
                  <a:solidFill>
                    <a:schemeClr val="accent6">
                      <a:lumMod val="50000"/>
                    </a:schemeClr>
                  </a:solidFill>
                </a:ln>
                <a:solidFill>
                  <a:schemeClr val="accent6">
                    <a:lumMod val="75000"/>
                  </a:schemeClr>
                </a:solidFill>
              </a:rPr>
              <a:t>Руки согнуты в локтевых суставах. </a:t>
            </a:r>
          </a:p>
        </p:txBody>
      </p:sp>
      <p:sp>
        <p:nvSpPr>
          <p:cNvPr id="41995" name="Text Box 11"/>
          <p:cNvSpPr txBox="1">
            <a:spLocks noChangeArrowheads="1"/>
          </p:cNvSpPr>
          <p:nvPr/>
        </p:nvSpPr>
        <p:spPr bwMode="auto">
          <a:xfrm>
            <a:off x="7643834" y="5286388"/>
            <a:ext cx="1271587" cy="707886"/>
          </a:xfrm>
          <a:prstGeom prst="rect">
            <a:avLst/>
          </a:prstGeom>
          <a:noFill/>
          <a:ln w="9525">
            <a:noFill/>
            <a:miter lim="800000"/>
            <a:headEnd/>
            <a:tailEnd/>
          </a:ln>
          <a:effectLst/>
        </p:spPr>
        <p:txBody>
          <a:bodyPr>
            <a:spAutoFit/>
          </a:bodyPr>
          <a:lstStyle/>
          <a:p>
            <a:r>
              <a:rPr lang="ru-RU" sz="2000" dirty="0"/>
              <a:t>Высокая </a:t>
            </a:r>
          </a:p>
          <a:p>
            <a:r>
              <a:rPr lang="ru-RU" sz="2000" dirty="0"/>
              <a:t>стойка</a:t>
            </a:r>
          </a:p>
        </p:txBody>
      </p:sp>
      <p:sp>
        <p:nvSpPr>
          <p:cNvPr id="41996" name="Text Box 12"/>
          <p:cNvSpPr txBox="1">
            <a:spLocks noChangeArrowheads="1"/>
          </p:cNvSpPr>
          <p:nvPr/>
        </p:nvSpPr>
        <p:spPr bwMode="auto">
          <a:xfrm>
            <a:off x="5929322" y="3357562"/>
            <a:ext cx="1125629" cy="707886"/>
          </a:xfrm>
          <a:prstGeom prst="rect">
            <a:avLst/>
          </a:prstGeom>
          <a:noFill/>
          <a:ln w="9525">
            <a:noFill/>
            <a:miter lim="800000"/>
            <a:headEnd/>
            <a:tailEnd/>
          </a:ln>
          <a:effectLst/>
        </p:spPr>
        <p:txBody>
          <a:bodyPr wrap="none">
            <a:spAutoFit/>
          </a:bodyPr>
          <a:lstStyle/>
          <a:p>
            <a:r>
              <a:rPr lang="ru-RU" sz="2000" i="1" dirty="0"/>
              <a:t>Средняя</a:t>
            </a:r>
          </a:p>
          <a:p>
            <a:r>
              <a:rPr lang="ru-RU" sz="2000" i="1" dirty="0"/>
              <a:t>стойка</a:t>
            </a:r>
          </a:p>
        </p:txBody>
      </p:sp>
      <p:pic>
        <p:nvPicPr>
          <p:cNvPr id="11" name="Рисунок 10" descr="Основные приемы техники игры в волейбол: 1 — средняя (а), низкая (б и высокая (в) стойки; 2 — нижняя передача мяча; 3 — положение кистей рук при верхней передаче мяча; 4 — верхняя передача мяча; 5 — передача мяча в прыжке; в — прыжок для одиночного блокирования; 7 — прямой нападающий удар"/>
          <p:cNvPicPr/>
          <p:nvPr/>
        </p:nvPicPr>
        <p:blipFill>
          <a:blip r:embed="rId2">
            <a:clrChange>
              <a:clrFrom>
                <a:srgbClr val="FFFFFF"/>
              </a:clrFrom>
              <a:clrTo>
                <a:srgbClr val="FFFFFF">
                  <a:alpha val="0"/>
                </a:srgbClr>
              </a:clrTo>
            </a:clrChange>
          </a:blip>
          <a:srcRect t="6585" r="74795" b="78369"/>
          <a:stretch>
            <a:fillRect/>
          </a:stretch>
        </p:blipFill>
        <p:spPr bwMode="auto">
          <a:xfrm>
            <a:off x="5357818" y="1428736"/>
            <a:ext cx="2357454" cy="1805761"/>
          </a:xfrm>
          <a:prstGeom prst="rect">
            <a:avLst/>
          </a:prstGeom>
          <a:noFill/>
          <a:ln w="9525">
            <a:noFill/>
            <a:miter lim="800000"/>
            <a:headEnd/>
            <a:tailEnd/>
          </a:ln>
        </p:spPr>
      </p:pic>
      <p:pic>
        <p:nvPicPr>
          <p:cNvPr id="12" name="Рисунок 11" descr="Основные приемы техники игры в волейбол: 1 — средняя (а), низкая (б и высокая (в) стойки; 2 — нижняя передача мяча; 3 — положение кистей рук при верхней передаче мяча; 4 — верхняя передача мяча; 5 — передача мяча в прыжке; в — прыжок для одиночного блокирования; 7 — прямой нападающий удар"/>
          <p:cNvPicPr/>
          <p:nvPr/>
        </p:nvPicPr>
        <p:blipFill>
          <a:blip r:embed="rId2">
            <a:clrChange>
              <a:clrFrom>
                <a:srgbClr val="FFFFFF"/>
              </a:clrFrom>
              <a:clrTo>
                <a:srgbClr val="FFFFFF">
                  <a:alpha val="0"/>
                </a:srgbClr>
              </a:clrTo>
            </a:clrChange>
          </a:blip>
          <a:srcRect l="53221" r="37198" b="77038"/>
          <a:stretch>
            <a:fillRect/>
          </a:stretch>
        </p:blipFill>
        <p:spPr bwMode="auto">
          <a:xfrm>
            <a:off x="7786710" y="2571744"/>
            <a:ext cx="857256" cy="2617286"/>
          </a:xfrm>
          <a:prstGeom prst="rect">
            <a:avLst/>
          </a:prstGeom>
          <a:noFill/>
          <a:ln w="9525">
            <a:noFill/>
            <a:miter lim="800000"/>
            <a:headEnd/>
            <a:tailEnd/>
          </a:ln>
        </p:spPr>
      </p:pic>
      <p:sp>
        <p:nvSpPr>
          <p:cNvPr id="13" name="Text Box 11"/>
          <p:cNvSpPr txBox="1">
            <a:spLocks noChangeArrowheads="1"/>
          </p:cNvSpPr>
          <p:nvPr/>
        </p:nvSpPr>
        <p:spPr bwMode="auto">
          <a:xfrm>
            <a:off x="5286380" y="5857892"/>
            <a:ext cx="1271587" cy="707886"/>
          </a:xfrm>
          <a:prstGeom prst="rect">
            <a:avLst/>
          </a:prstGeom>
          <a:noFill/>
          <a:ln w="9525">
            <a:noFill/>
            <a:miter lim="800000"/>
            <a:headEnd/>
            <a:tailEnd/>
          </a:ln>
          <a:effectLst/>
        </p:spPr>
        <p:txBody>
          <a:bodyPr>
            <a:spAutoFit/>
          </a:bodyPr>
          <a:lstStyle/>
          <a:p>
            <a:r>
              <a:rPr lang="ru-RU" sz="2000" dirty="0" smtClean="0"/>
              <a:t>Низкая</a:t>
            </a:r>
            <a:endParaRPr lang="ru-RU" sz="2000" dirty="0"/>
          </a:p>
          <a:p>
            <a:r>
              <a:rPr lang="ru-RU" sz="2000" dirty="0"/>
              <a:t>стойка</a:t>
            </a:r>
          </a:p>
        </p:txBody>
      </p:sp>
      <p:pic>
        <p:nvPicPr>
          <p:cNvPr id="14" name="Рисунок 13" descr="Основные приемы техники игры в волейбол: 1 — средняя (а), низкая (б и высокая (в) стойки; 2 — нижняя передача мяча; 3 — положение кистей рук при верхней передаче мяча; 4 — верхняя передача мяча; 5 — передача мяча в прыжке; в — прыжок для одиночного блокирования; 7 — прямой нападающий удар"/>
          <p:cNvPicPr/>
          <p:nvPr/>
        </p:nvPicPr>
        <p:blipFill>
          <a:blip r:embed="rId2">
            <a:clrChange>
              <a:clrFrom>
                <a:srgbClr val="FFFFFF"/>
              </a:clrFrom>
              <a:clrTo>
                <a:srgbClr val="FFFFFF">
                  <a:alpha val="0"/>
                </a:srgbClr>
              </a:clrTo>
            </a:clrChange>
          </a:blip>
          <a:srcRect l="25094" t="9153" r="46502" b="78865"/>
          <a:stretch>
            <a:fillRect/>
          </a:stretch>
        </p:blipFill>
        <p:spPr bwMode="auto">
          <a:xfrm>
            <a:off x="4714876" y="4214818"/>
            <a:ext cx="2714645" cy="1469582"/>
          </a:xfrm>
          <a:prstGeom prst="rect">
            <a:avLst/>
          </a:prstGeom>
          <a:noFill/>
          <a:ln w="9525">
            <a:noFill/>
            <a:miter lim="800000"/>
            <a:headEnd/>
            <a:tailEnd/>
          </a:ln>
        </p:spPr>
      </p:pic>
    </p:spTree>
  </p:cSld>
  <p:clrMapOvr>
    <a:masterClrMapping/>
  </p:clrMapOvr>
  <p:transition spd="slow" advClick="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normAutofit fontScale="90000"/>
          </a:bodyPr>
          <a:lstStyle/>
          <a:p>
            <a:pPr algn="ctr"/>
            <a:r>
              <a:rPr lang="ru-RU" sz="4000" b="1" i="1" dirty="0">
                <a:ln>
                  <a:solidFill>
                    <a:schemeClr val="accent6">
                      <a:lumMod val="50000"/>
                    </a:schemeClr>
                  </a:solidFill>
                </a:ln>
                <a:solidFill>
                  <a:srgbClr val="C00000"/>
                </a:solidFill>
              </a:rPr>
              <a:t>Передача мяча сверху двумя руками</a:t>
            </a:r>
          </a:p>
        </p:txBody>
      </p:sp>
      <p:sp>
        <p:nvSpPr>
          <p:cNvPr id="48140" name="Rectangle 12"/>
          <p:cNvSpPr>
            <a:spLocks noGrp="1" noChangeArrowheads="1"/>
          </p:cNvSpPr>
          <p:nvPr>
            <p:ph type="body" sz="half" idx="1"/>
          </p:nvPr>
        </p:nvSpPr>
        <p:spPr>
          <a:xfrm>
            <a:off x="457200" y="1600200"/>
            <a:ext cx="4040188" cy="4530725"/>
          </a:xfrm>
        </p:spPr>
        <p:txBody>
          <a:bodyPr>
            <a:normAutofit fontScale="92500"/>
          </a:bodyPr>
          <a:lstStyle/>
          <a:p>
            <a:pPr>
              <a:lnSpc>
                <a:spcPct val="90000"/>
              </a:lnSpc>
              <a:buFont typeface="Wingdings" pitchFamily="2" charset="2"/>
              <a:buChar char="Ø"/>
            </a:pPr>
            <a:r>
              <a:rPr lang="ru-RU" sz="2400" b="1" i="1" dirty="0">
                <a:ln>
                  <a:solidFill>
                    <a:schemeClr val="accent6">
                      <a:lumMod val="50000"/>
                    </a:schemeClr>
                  </a:solidFill>
                </a:ln>
                <a:solidFill>
                  <a:schemeClr val="accent6">
                    <a:lumMod val="75000"/>
                  </a:schemeClr>
                </a:solidFill>
              </a:rPr>
              <a:t>Передача мяча сверху двумя руками составляет основу игры.</a:t>
            </a:r>
          </a:p>
          <a:p>
            <a:pPr>
              <a:lnSpc>
                <a:spcPct val="90000"/>
              </a:lnSpc>
              <a:buFont typeface="Wingdings" pitchFamily="2" charset="2"/>
              <a:buChar char="Ø"/>
            </a:pPr>
            <a:r>
              <a:rPr lang="ru-RU" sz="2400" b="1" i="1" dirty="0">
                <a:ln>
                  <a:solidFill>
                    <a:schemeClr val="accent6">
                      <a:lumMod val="50000"/>
                    </a:schemeClr>
                  </a:solidFill>
                </a:ln>
                <a:solidFill>
                  <a:schemeClr val="accent6">
                    <a:lumMod val="75000"/>
                  </a:schemeClr>
                </a:solidFill>
              </a:rPr>
              <a:t>При взаимодействии нападающих для ускорения атаки и дезорганизации блока. </a:t>
            </a:r>
          </a:p>
          <a:p>
            <a:pPr>
              <a:lnSpc>
                <a:spcPct val="90000"/>
              </a:lnSpc>
              <a:buFont typeface="Wingdings" pitchFamily="2" charset="2"/>
              <a:buChar char="Ø"/>
            </a:pPr>
            <a:r>
              <a:rPr lang="ru-RU" sz="2400" b="1" i="1" dirty="0">
                <a:ln>
                  <a:solidFill>
                    <a:schemeClr val="accent6">
                      <a:lumMod val="50000"/>
                    </a:schemeClr>
                  </a:solidFill>
                </a:ln>
                <a:solidFill>
                  <a:schemeClr val="accent6">
                    <a:lumMod val="75000"/>
                  </a:schemeClr>
                </a:solidFill>
              </a:rPr>
              <a:t>Она дает возможность выполнять различные упражнения по технике, а также играть через сетку.</a:t>
            </a:r>
          </a:p>
          <a:p>
            <a:pPr>
              <a:lnSpc>
                <a:spcPct val="90000"/>
              </a:lnSpc>
              <a:buFont typeface="Wingdings" pitchFamily="2" charset="2"/>
              <a:buNone/>
            </a:pPr>
            <a:endParaRPr lang="ru-RU" sz="1600" i="1" dirty="0">
              <a:solidFill>
                <a:schemeClr val="hlink"/>
              </a:solidFill>
            </a:endParaRPr>
          </a:p>
        </p:txBody>
      </p:sp>
      <p:pic>
        <p:nvPicPr>
          <p:cNvPr id="36866" name="Picture 2" descr="http://t3.gstatic.com/images?q=tbn:ANd9GcQ20_4z2DEGKlQwWUeD2pHVBGVJu7SaoWFyo6TiOWq3DRvJ9eDh"/>
          <p:cNvPicPr>
            <a:picLocks noChangeAspect="1" noChangeArrowheads="1"/>
          </p:cNvPicPr>
          <p:nvPr/>
        </p:nvPicPr>
        <p:blipFill>
          <a:blip r:embed="rId2"/>
          <a:srcRect/>
          <a:stretch>
            <a:fillRect/>
          </a:stretch>
        </p:blipFill>
        <p:spPr bwMode="auto">
          <a:xfrm>
            <a:off x="5500694" y="1785926"/>
            <a:ext cx="2357454" cy="4125545"/>
          </a:xfrm>
          <a:prstGeom prst="rect">
            <a:avLst/>
          </a:prstGeom>
          <a:noFill/>
        </p:spPr>
      </p:pic>
    </p:spTree>
  </p:cSld>
  <p:clrMapOvr>
    <a:masterClrMapping/>
  </p:clrMapOvr>
  <p:transition spd="slow" advClick="0">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8" name="Rectangle 10"/>
          <p:cNvSpPr>
            <a:spLocks noGrp="1" noChangeArrowheads="1"/>
          </p:cNvSpPr>
          <p:nvPr>
            <p:ph type="title"/>
          </p:nvPr>
        </p:nvSpPr>
        <p:spPr/>
        <p:txBody>
          <a:bodyPr>
            <a:normAutofit fontScale="90000"/>
          </a:bodyPr>
          <a:lstStyle/>
          <a:p>
            <a:pPr algn="ctr"/>
            <a:r>
              <a:rPr lang="ru-RU" sz="4000" b="1" i="1" dirty="0">
                <a:ln>
                  <a:solidFill>
                    <a:schemeClr val="accent6">
                      <a:lumMod val="50000"/>
                    </a:schemeClr>
                  </a:solidFill>
                </a:ln>
                <a:solidFill>
                  <a:srgbClr val="C00000"/>
                </a:solidFill>
              </a:rPr>
              <a:t>Правильное положение кистей и пальцев</a:t>
            </a:r>
          </a:p>
        </p:txBody>
      </p:sp>
      <p:sp>
        <p:nvSpPr>
          <p:cNvPr id="63499" name="Rectangle 11"/>
          <p:cNvSpPr>
            <a:spLocks noGrp="1" noChangeArrowheads="1"/>
          </p:cNvSpPr>
          <p:nvPr>
            <p:ph type="body" sz="half" idx="2"/>
          </p:nvPr>
        </p:nvSpPr>
        <p:spPr>
          <a:xfrm>
            <a:off x="500034" y="4714884"/>
            <a:ext cx="8229600" cy="757237"/>
          </a:xfrm>
        </p:spPr>
        <p:txBody>
          <a:bodyPr>
            <a:noAutofit/>
          </a:bodyPr>
          <a:lstStyle/>
          <a:p>
            <a:pPr indent="0">
              <a:lnSpc>
                <a:spcPct val="90000"/>
              </a:lnSpc>
              <a:spcBef>
                <a:spcPts val="0"/>
              </a:spcBef>
              <a:buFont typeface="Wingdings" pitchFamily="2" charset="2"/>
              <a:buNone/>
            </a:pPr>
            <a:r>
              <a:rPr lang="ru-RU" b="1" dirty="0">
                <a:ln>
                  <a:solidFill>
                    <a:schemeClr val="accent6">
                      <a:lumMod val="50000"/>
                    </a:schemeClr>
                  </a:solidFill>
                </a:ln>
                <a:solidFill>
                  <a:schemeClr val="accent6">
                    <a:lumMod val="75000"/>
                  </a:schemeClr>
                </a:solidFill>
              </a:rPr>
              <a:t>Положение кистей рук и расположение пальцев на мяче, во время передачи мяча</a:t>
            </a:r>
            <a:r>
              <a:rPr lang="ru-RU" b="1" dirty="0"/>
              <a:t>.</a:t>
            </a:r>
          </a:p>
        </p:txBody>
      </p:sp>
      <p:pic>
        <p:nvPicPr>
          <p:cNvPr id="9" name="Рисунок 8" descr="Основные приемы техники игры в волейбол: 1 — средняя (а), низкая (б и высокая (в) стойки; 2 — нижняя передача мяча; 3 — положение кистей рук при верхней передаче мяча; 4 — верхняя передача мяча; 5 — передача мяча в прыжке; в — прыжок для одиночного блокирования; 7 — прямой нападающий удар"/>
          <p:cNvPicPr/>
          <p:nvPr/>
        </p:nvPicPr>
        <p:blipFill>
          <a:blip r:embed="rId2">
            <a:clrChange>
              <a:clrFrom>
                <a:srgbClr val="FFFFFF"/>
              </a:clrFrom>
              <a:clrTo>
                <a:srgbClr val="FFFFFF">
                  <a:alpha val="0"/>
                </a:srgbClr>
              </a:clrTo>
            </a:clrChange>
          </a:blip>
          <a:srcRect t="26789" r="47997" b="56739"/>
          <a:stretch>
            <a:fillRect/>
          </a:stretch>
        </p:blipFill>
        <p:spPr bwMode="auto">
          <a:xfrm>
            <a:off x="1714480" y="1928802"/>
            <a:ext cx="5477121" cy="2224240"/>
          </a:xfrm>
          <a:prstGeom prst="rect">
            <a:avLst/>
          </a:prstGeom>
          <a:noFill/>
          <a:ln w="9525">
            <a:noFill/>
            <a:miter lim="800000"/>
            <a:headEnd/>
            <a:tailEnd/>
          </a:ln>
        </p:spPr>
      </p:pic>
    </p:spTree>
  </p:cSld>
  <p:clrMapOvr>
    <a:masterClrMapping/>
  </p:clrMapOvr>
  <p:transition spd="slow" advClick="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normAutofit fontScale="90000"/>
          </a:bodyPr>
          <a:lstStyle/>
          <a:p>
            <a:pPr algn="ctr"/>
            <a:r>
              <a:rPr lang="ru-RU" sz="4000" b="1" i="1" dirty="0">
                <a:ln>
                  <a:solidFill>
                    <a:schemeClr val="accent6">
                      <a:lumMod val="50000"/>
                    </a:schemeClr>
                  </a:solidFill>
                </a:ln>
                <a:solidFill>
                  <a:srgbClr val="C00000"/>
                </a:solidFill>
              </a:rPr>
              <a:t>Техника выполнения передачи мяча сверху двумя руками</a:t>
            </a:r>
          </a:p>
        </p:txBody>
      </p:sp>
      <p:sp>
        <p:nvSpPr>
          <p:cNvPr id="44042" name="Rectangle 10"/>
          <p:cNvSpPr>
            <a:spLocks noGrp="1" noChangeArrowheads="1"/>
          </p:cNvSpPr>
          <p:nvPr>
            <p:ph type="body" sz="half" idx="3"/>
          </p:nvPr>
        </p:nvSpPr>
        <p:spPr>
          <a:xfrm>
            <a:off x="428596" y="4071942"/>
            <a:ext cx="8229600" cy="2016125"/>
          </a:xfrm>
        </p:spPr>
        <p:txBody>
          <a:bodyPr>
            <a:noAutofit/>
          </a:bodyPr>
          <a:lstStyle/>
          <a:p>
            <a:pPr>
              <a:lnSpc>
                <a:spcPct val="80000"/>
              </a:lnSpc>
              <a:buFont typeface="Wingdings" pitchFamily="2" charset="2"/>
              <a:buChar char="Ø"/>
            </a:pPr>
            <a:r>
              <a:rPr lang="ru-RU" sz="2400" b="1" dirty="0">
                <a:ln>
                  <a:solidFill>
                    <a:schemeClr val="accent6">
                      <a:lumMod val="50000"/>
                    </a:schemeClr>
                  </a:solidFill>
                </a:ln>
                <a:solidFill>
                  <a:schemeClr val="accent6">
                    <a:lumMod val="75000"/>
                  </a:schemeClr>
                </a:solidFill>
              </a:rPr>
              <a:t>При выполнении передачи нужно успеть занять устойчивое исходное положение, затем, разгибая ноги и руки, </a:t>
            </a:r>
            <a:r>
              <a:rPr lang="ru-RU" sz="2400" b="1" dirty="0" smtClean="0">
                <a:ln>
                  <a:solidFill>
                    <a:schemeClr val="accent6">
                      <a:lumMod val="50000"/>
                    </a:schemeClr>
                  </a:solidFill>
                </a:ln>
                <a:solidFill>
                  <a:schemeClr val="accent6">
                    <a:lumMod val="75000"/>
                  </a:schemeClr>
                </a:solidFill>
              </a:rPr>
              <a:t>отрывистым </a:t>
            </a:r>
            <a:r>
              <a:rPr lang="ru-RU" sz="2400" b="1" dirty="0">
                <a:ln>
                  <a:solidFill>
                    <a:schemeClr val="accent6">
                      <a:lumMod val="50000"/>
                    </a:schemeClr>
                  </a:solidFill>
                </a:ln>
                <a:solidFill>
                  <a:schemeClr val="accent6">
                    <a:lumMod val="75000"/>
                  </a:schemeClr>
                </a:solidFill>
              </a:rPr>
              <a:t>касанием кончиков пальцев рук мячу придается нужное направление.</a:t>
            </a:r>
          </a:p>
          <a:p>
            <a:pPr>
              <a:lnSpc>
                <a:spcPct val="80000"/>
              </a:lnSpc>
              <a:buFont typeface="Wingdings" pitchFamily="2" charset="2"/>
              <a:buChar char="Ø"/>
            </a:pPr>
            <a:r>
              <a:rPr lang="ru-RU" sz="2400" b="1" dirty="0">
                <a:ln>
                  <a:solidFill>
                    <a:schemeClr val="accent6">
                      <a:lumMod val="50000"/>
                    </a:schemeClr>
                  </a:solidFill>
                </a:ln>
                <a:solidFill>
                  <a:schemeClr val="accent6">
                    <a:lumMod val="75000"/>
                  </a:schemeClr>
                </a:solidFill>
              </a:rPr>
              <a:t>Встреча рук с мячом происходит над лицом несколько впереди, нельзя мяч отбивать ладонями, это нарушение правил игры. </a:t>
            </a:r>
          </a:p>
        </p:txBody>
      </p:sp>
      <p:pic>
        <p:nvPicPr>
          <p:cNvPr id="4301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5984" y="1285860"/>
            <a:ext cx="4819672" cy="3162910"/>
          </a:xfrm>
          <a:prstGeom prst="rect">
            <a:avLst/>
          </a:prstGeom>
          <a:noFill/>
          <a:ln w="9525">
            <a:noFill/>
            <a:miter lim="800000"/>
            <a:headEnd/>
            <a:tailEnd/>
          </a:ln>
          <a:effectLst/>
        </p:spPr>
      </p:pic>
    </p:spTree>
  </p:cSld>
  <p:clrMapOvr>
    <a:masterClrMapping/>
  </p:clrMapOvr>
  <p:transition spd="slow" advClick="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p:txBody>
          <a:bodyPr>
            <a:normAutofit fontScale="90000"/>
          </a:bodyPr>
          <a:lstStyle/>
          <a:p>
            <a:pPr algn="ctr"/>
            <a:r>
              <a:rPr lang="ru-RU" sz="4000" b="1" i="1" dirty="0">
                <a:ln>
                  <a:solidFill>
                    <a:schemeClr val="accent6">
                      <a:lumMod val="50000"/>
                    </a:schemeClr>
                  </a:solidFill>
                </a:ln>
                <a:solidFill>
                  <a:srgbClr val="C00000"/>
                </a:solidFill>
              </a:rPr>
              <a:t>Техника выполнения передачи мяча двумя руками снизу</a:t>
            </a:r>
          </a:p>
        </p:txBody>
      </p:sp>
      <p:sp>
        <p:nvSpPr>
          <p:cNvPr id="116741" name="Rectangle 5"/>
          <p:cNvSpPr>
            <a:spLocks noGrp="1" noChangeArrowheads="1"/>
          </p:cNvSpPr>
          <p:nvPr>
            <p:ph type="body" sz="half" idx="1"/>
          </p:nvPr>
        </p:nvSpPr>
        <p:spPr>
          <a:xfrm>
            <a:off x="1928794" y="1643050"/>
            <a:ext cx="7215206" cy="2155829"/>
          </a:xfrm>
        </p:spPr>
        <p:txBody>
          <a:bodyPr>
            <a:normAutofit lnSpcReduction="10000"/>
          </a:bodyPr>
          <a:lstStyle/>
          <a:p>
            <a:pPr indent="0">
              <a:spcBef>
                <a:spcPts val="0"/>
              </a:spcBef>
              <a:buFont typeface="Wingdings" pitchFamily="2" charset="2"/>
              <a:buNone/>
            </a:pPr>
            <a:r>
              <a:rPr lang="ru-RU" sz="2400" b="1" dirty="0" smtClean="0">
                <a:ln>
                  <a:solidFill>
                    <a:schemeClr val="accent6">
                      <a:lumMod val="50000"/>
                    </a:schemeClr>
                  </a:solidFill>
                </a:ln>
                <a:solidFill>
                  <a:schemeClr val="accent6">
                    <a:lumMod val="75000"/>
                  </a:schemeClr>
                </a:solidFill>
              </a:rPr>
              <a:t>При </a:t>
            </a:r>
            <a:r>
              <a:rPr lang="ru-RU" sz="2400" b="1" dirty="0">
                <a:ln>
                  <a:solidFill>
                    <a:schemeClr val="accent6">
                      <a:lumMod val="50000"/>
                    </a:schemeClr>
                  </a:solidFill>
                </a:ln>
                <a:solidFill>
                  <a:schemeClr val="accent6">
                    <a:lumMod val="75000"/>
                  </a:schemeClr>
                </a:solidFill>
              </a:rPr>
              <a:t>передаче следует выполнять некоторое сопровождение мяча руками. Руки должны занимать одинаковое,  постоянное положение. Малейшее повышение одного предплечья над другим изменит направление отскока мяча.</a:t>
            </a:r>
          </a:p>
        </p:txBody>
      </p:sp>
      <p:pic>
        <p:nvPicPr>
          <p:cNvPr id="44035" name="Picture 3"/>
          <p:cNvPicPr>
            <a:picLocks noChangeAspect="1" noChangeArrowheads="1"/>
          </p:cNvPicPr>
          <p:nvPr/>
        </p:nvPicPr>
        <p:blipFill>
          <a:blip r:embed="rId2">
            <a:clrChange>
              <a:clrFrom>
                <a:srgbClr val="FFFFFF"/>
              </a:clrFrom>
              <a:clrTo>
                <a:srgbClr val="FFFFFF">
                  <a:alpha val="0"/>
                </a:srgbClr>
              </a:clrTo>
            </a:clrChange>
            <a:lum bright="-20000" contrast="40000"/>
          </a:blip>
          <a:srcRect/>
          <a:stretch>
            <a:fillRect/>
          </a:stretch>
        </p:blipFill>
        <p:spPr bwMode="auto">
          <a:xfrm>
            <a:off x="928662" y="3929066"/>
            <a:ext cx="7133775" cy="2509839"/>
          </a:xfrm>
          <a:prstGeom prst="rect">
            <a:avLst/>
          </a:prstGeom>
          <a:noFill/>
          <a:ln w="9525">
            <a:noFill/>
            <a:miter lim="800000"/>
            <a:headEnd/>
            <a:tailEnd/>
          </a:ln>
          <a:effectLst/>
        </p:spPr>
      </p:pic>
      <p:pic>
        <p:nvPicPr>
          <p:cNvPr id="44037" name="Picture 5" descr="http://4.bp.blogspot.com/_vasoebUoKA8/SgCQxIDheyI/AAAAAAAABus/9MDbt9w68iM/s320/14117.tw_34%5B1%5D.jpg"/>
          <p:cNvPicPr>
            <a:picLocks noChangeAspect="1" noChangeArrowheads="1"/>
          </p:cNvPicPr>
          <p:nvPr/>
        </p:nvPicPr>
        <p:blipFill>
          <a:blip r:embed="rId3">
            <a:clrChange>
              <a:clrFrom>
                <a:srgbClr val="F4F5F7"/>
              </a:clrFrom>
              <a:clrTo>
                <a:srgbClr val="F4F5F7">
                  <a:alpha val="0"/>
                </a:srgbClr>
              </a:clrTo>
            </a:clrChange>
            <a:duotone>
              <a:schemeClr val="accent1">
                <a:shade val="45000"/>
                <a:satMod val="135000"/>
              </a:schemeClr>
              <a:prstClr val="white"/>
            </a:duotone>
          </a:blip>
          <a:srcRect r="23404"/>
          <a:stretch>
            <a:fillRect/>
          </a:stretch>
        </p:blipFill>
        <p:spPr bwMode="auto">
          <a:xfrm>
            <a:off x="214282" y="2000240"/>
            <a:ext cx="1866618" cy="1928826"/>
          </a:xfrm>
          <a:prstGeom prst="rect">
            <a:avLst/>
          </a:prstGeom>
          <a:noFill/>
        </p:spPr>
      </p:pic>
    </p:spTree>
  </p:cSld>
  <p:clrMapOvr>
    <a:masterClrMapping/>
  </p:clrMapOvr>
  <p:transition spd="slow" advClick="0">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428596" y="142852"/>
            <a:ext cx="8229600" cy="1139825"/>
          </a:xfrm>
        </p:spPr>
        <p:txBody>
          <a:bodyPr/>
          <a:lstStyle/>
          <a:p>
            <a:pPr algn="ctr"/>
            <a:r>
              <a:rPr lang="ru-RU" sz="4000" b="1" i="1" dirty="0">
                <a:ln>
                  <a:solidFill>
                    <a:schemeClr val="accent6">
                      <a:lumMod val="50000"/>
                    </a:schemeClr>
                  </a:solidFill>
                </a:ln>
                <a:solidFill>
                  <a:srgbClr val="C00000"/>
                </a:solidFill>
              </a:rPr>
              <a:t>Подачи</a:t>
            </a:r>
            <a:r>
              <a:rPr lang="ru-RU" dirty="0">
                <a:ln>
                  <a:solidFill>
                    <a:schemeClr val="accent6">
                      <a:lumMod val="50000"/>
                    </a:schemeClr>
                  </a:solidFill>
                </a:ln>
                <a:solidFill>
                  <a:srgbClr val="C00000"/>
                </a:solidFill>
              </a:rPr>
              <a:t> </a:t>
            </a:r>
          </a:p>
        </p:txBody>
      </p:sp>
      <p:sp>
        <p:nvSpPr>
          <p:cNvPr id="69638" name="Rectangle 6"/>
          <p:cNvSpPr>
            <a:spLocks noGrp="1" noChangeArrowheads="1"/>
          </p:cNvSpPr>
          <p:nvPr>
            <p:ph type="body" sz="half" idx="3"/>
          </p:nvPr>
        </p:nvSpPr>
        <p:spPr>
          <a:xfrm>
            <a:off x="4357686" y="2357430"/>
            <a:ext cx="4038600" cy="2500330"/>
          </a:xfrm>
        </p:spPr>
        <p:txBody>
          <a:bodyPr>
            <a:normAutofit/>
          </a:bodyPr>
          <a:lstStyle/>
          <a:p>
            <a:pPr>
              <a:buFont typeface="Wingdings" pitchFamily="2" charset="2"/>
              <a:buChar char="Ø"/>
            </a:pPr>
            <a:r>
              <a:rPr lang="ru-RU" sz="2400" b="1" dirty="0">
                <a:ln>
                  <a:solidFill>
                    <a:schemeClr val="accent6">
                      <a:lumMod val="50000"/>
                    </a:schemeClr>
                  </a:solidFill>
                </a:ln>
                <a:solidFill>
                  <a:schemeClr val="accent6">
                    <a:lumMod val="75000"/>
                  </a:schemeClr>
                </a:solidFill>
              </a:rPr>
              <a:t>Игра начинается подачей.</a:t>
            </a:r>
          </a:p>
          <a:p>
            <a:pPr>
              <a:buFont typeface="Wingdings" pitchFamily="2" charset="2"/>
              <a:buChar char="Ø"/>
            </a:pPr>
            <a:r>
              <a:rPr lang="ru-RU" sz="2400" b="1" dirty="0">
                <a:ln>
                  <a:solidFill>
                    <a:schemeClr val="accent6">
                      <a:lumMod val="50000"/>
                    </a:schemeClr>
                  </a:solidFill>
                </a:ln>
                <a:solidFill>
                  <a:schemeClr val="accent6">
                    <a:lumMod val="75000"/>
                  </a:schemeClr>
                </a:solidFill>
              </a:rPr>
              <a:t>Этим приемом мяч вводится в игру.</a:t>
            </a:r>
          </a:p>
          <a:p>
            <a:pPr>
              <a:buFont typeface="Wingdings" pitchFamily="2" charset="2"/>
              <a:buChar char="Ø"/>
            </a:pPr>
            <a:r>
              <a:rPr lang="ru-RU" sz="2400" b="1" dirty="0">
                <a:ln>
                  <a:solidFill>
                    <a:schemeClr val="accent6">
                      <a:lumMod val="50000"/>
                    </a:schemeClr>
                  </a:solidFill>
                </a:ln>
                <a:solidFill>
                  <a:schemeClr val="accent6">
                    <a:lumMod val="75000"/>
                  </a:schemeClr>
                </a:solidFill>
              </a:rPr>
              <a:t>Соревнования без подачи невозможны</a:t>
            </a:r>
            <a:r>
              <a:rPr lang="ru-RU" sz="2400" b="1" dirty="0" smtClean="0">
                <a:ln>
                  <a:solidFill>
                    <a:schemeClr val="accent6">
                      <a:lumMod val="50000"/>
                    </a:schemeClr>
                  </a:solidFill>
                </a:ln>
                <a:solidFill>
                  <a:schemeClr val="accent6">
                    <a:lumMod val="75000"/>
                  </a:schemeClr>
                </a:solidFill>
              </a:rPr>
              <a:t>.</a:t>
            </a:r>
            <a:endParaRPr lang="ru-RU" sz="2400" b="1" dirty="0">
              <a:ln>
                <a:solidFill>
                  <a:schemeClr val="accent6">
                    <a:lumMod val="50000"/>
                  </a:schemeClr>
                </a:solidFill>
              </a:ln>
              <a:solidFill>
                <a:schemeClr val="accent6">
                  <a:lumMod val="75000"/>
                </a:schemeClr>
              </a:solidFill>
            </a:endParaRPr>
          </a:p>
        </p:txBody>
      </p:sp>
      <p:pic>
        <p:nvPicPr>
          <p:cNvPr id="45058" name="Picture 2" descr="http://f3.foto.rambler.ru/preview/r/668x1002/4d4f9ddf-977e-1b86-e163-16b5761dfef6/%D0%BF%D0%BE%D0%B4%D0%B0%D1%87%D0%B0_1.jpg"/>
          <p:cNvPicPr>
            <a:picLocks noChangeAspect="1" noChangeArrowheads="1"/>
          </p:cNvPicPr>
          <p:nvPr/>
        </p:nvPicPr>
        <p:blipFill>
          <a:blip r:embed="rId2"/>
          <a:srcRect t="12345" r="-998"/>
          <a:stretch>
            <a:fillRect/>
          </a:stretch>
        </p:blipFill>
        <p:spPr bwMode="auto">
          <a:xfrm>
            <a:off x="857224" y="1785926"/>
            <a:ext cx="2963205" cy="3857628"/>
          </a:xfrm>
          <a:prstGeom prst="rect">
            <a:avLst/>
          </a:prstGeom>
          <a:noFill/>
        </p:spPr>
      </p:pic>
    </p:spTree>
  </p:cSld>
  <p:clrMapOvr>
    <a:masterClrMapping/>
  </p:clrMapOvr>
  <p:transition spd="slow" advClick="0">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normAutofit fontScale="90000"/>
          </a:bodyPr>
          <a:lstStyle/>
          <a:p>
            <a:pPr algn="ctr"/>
            <a:r>
              <a:rPr lang="ru-RU" sz="4000" b="1" i="1" dirty="0">
                <a:ln>
                  <a:solidFill>
                    <a:schemeClr val="accent6">
                      <a:lumMod val="50000"/>
                    </a:schemeClr>
                  </a:solidFill>
                </a:ln>
                <a:solidFill>
                  <a:srgbClr val="C00000"/>
                </a:solidFill>
              </a:rPr>
              <a:t>Техника выполнения нижней прямой подачи</a:t>
            </a:r>
          </a:p>
        </p:txBody>
      </p:sp>
      <p:sp>
        <p:nvSpPr>
          <p:cNvPr id="67589" name="Rectangle 5"/>
          <p:cNvSpPr>
            <a:spLocks noGrp="1" noChangeArrowheads="1"/>
          </p:cNvSpPr>
          <p:nvPr>
            <p:ph type="body" sz="half" idx="1"/>
          </p:nvPr>
        </p:nvSpPr>
        <p:spPr>
          <a:xfrm>
            <a:off x="0" y="1357298"/>
            <a:ext cx="8858280" cy="3730637"/>
          </a:xfrm>
        </p:spPr>
        <p:txBody>
          <a:bodyPr>
            <a:noAutofit/>
          </a:bodyPr>
          <a:lstStyle/>
          <a:p>
            <a:pPr marL="360000" indent="457200">
              <a:lnSpc>
                <a:spcPct val="90000"/>
              </a:lnSpc>
              <a:spcBef>
                <a:spcPts val="0"/>
              </a:spcBef>
              <a:buFont typeface="Wingdings" pitchFamily="2" charset="2"/>
              <a:buChar char="Ø"/>
            </a:pPr>
            <a:r>
              <a:rPr lang="ru-RU" sz="2150" b="1" dirty="0">
                <a:ln>
                  <a:solidFill>
                    <a:schemeClr val="accent6">
                      <a:lumMod val="50000"/>
                    </a:schemeClr>
                  </a:solidFill>
                </a:ln>
                <a:solidFill>
                  <a:schemeClr val="accent6">
                    <a:lumMod val="75000"/>
                  </a:schemeClr>
                </a:solidFill>
              </a:rPr>
              <a:t>И.п. – стоя лицом к сетки, ноги согнуты в коленях, </a:t>
            </a:r>
            <a:r>
              <a:rPr lang="ru-RU" sz="2150" b="1" dirty="0" smtClean="0">
                <a:ln>
                  <a:solidFill>
                    <a:schemeClr val="accent6">
                      <a:lumMod val="50000"/>
                    </a:schemeClr>
                  </a:solidFill>
                </a:ln>
                <a:solidFill>
                  <a:schemeClr val="accent6">
                    <a:lumMod val="75000"/>
                  </a:schemeClr>
                </a:solidFill>
              </a:rPr>
              <a:t>левая </a:t>
            </a:r>
          </a:p>
          <a:p>
            <a:pPr marL="360000" indent="457200">
              <a:lnSpc>
                <a:spcPct val="90000"/>
              </a:lnSpc>
              <a:spcBef>
                <a:spcPts val="0"/>
              </a:spcBef>
              <a:buNone/>
            </a:pPr>
            <a:r>
              <a:rPr lang="ru-RU" sz="2150" b="1" dirty="0" smtClean="0">
                <a:ln>
                  <a:solidFill>
                    <a:schemeClr val="accent6">
                      <a:lumMod val="50000"/>
                    </a:schemeClr>
                  </a:solidFill>
                </a:ln>
                <a:solidFill>
                  <a:schemeClr val="accent6">
                    <a:lumMod val="75000"/>
                  </a:schemeClr>
                </a:solidFill>
              </a:rPr>
              <a:t>нога </a:t>
            </a:r>
            <a:r>
              <a:rPr lang="ru-RU" sz="2150" b="1" dirty="0">
                <a:ln>
                  <a:solidFill>
                    <a:schemeClr val="accent6">
                      <a:lumMod val="50000"/>
                    </a:schemeClr>
                  </a:solidFill>
                </a:ln>
                <a:solidFill>
                  <a:schemeClr val="accent6">
                    <a:lumMod val="75000"/>
                  </a:schemeClr>
                </a:solidFill>
              </a:rPr>
              <a:t>впереди, туловище наклонено вперед.</a:t>
            </a:r>
          </a:p>
          <a:p>
            <a:pPr marL="360000" indent="457200">
              <a:lnSpc>
                <a:spcPct val="90000"/>
              </a:lnSpc>
              <a:spcBef>
                <a:spcPts val="0"/>
              </a:spcBef>
              <a:buFont typeface="Wingdings" pitchFamily="2" charset="2"/>
              <a:buChar char="Ø"/>
            </a:pPr>
            <a:r>
              <a:rPr lang="ru-RU" sz="2150" b="1" dirty="0">
                <a:ln>
                  <a:solidFill>
                    <a:schemeClr val="accent6">
                      <a:lumMod val="50000"/>
                    </a:schemeClr>
                  </a:solidFill>
                </a:ln>
                <a:solidFill>
                  <a:schemeClr val="accent6">
                    <a:lumMod val="75000"/>
                  </a:schemeClr>
                </a:solidFill>
              </a:rPr>
              <a:t>Левая рука, согнутая в локтевом суставе, удерживает мяч </a:t>
            </a:r>
            <a:r>
              <a:rPr lang="ru-RU" sz="2150" b="1" dirty="0" smtClean="0">
                <a:ln>
                  <a:solidFill>
                    <a:schemeClr val="accent6">
                      <a:lumMod val="50000"/>
                    </a:schemeClr>
                  </a:solidFill>
                </a:ln>
                <a:solidFill>
                  <a:schemeClr val="accent6">
                    <a:lumMod val="75000"/>
                  </a:schemeClr>
                </a:solidFill>
              </a:rPr>
              <a:t> </a:t>
            </a:r>
          </a:p>
          <a:p>
            <a:pPr marL="360000" indent="457200">
              <a:lnSpc>
                <a:spcPct val="90000"/>
              </a:lnSpc>
              <a:spcBef>
                <a:spcPts val="0"/>
              </a:spcBef>
              <a:buNone/>
            </a:pPr>
            <a:r>
              <a:rPr lang="ru-RU" sz="2150" b="1" dirty="0" smtClean="0">
                <a:ln>
                  <a:solidFill>
                    <a:schemeClr val="accent6">
                      <a:lumMod val="50000"/>
                    </a:schemeClr>
                  </a:solidFill>
                </a:ln>
                <a:solidFill>
                  <a:schemeClr val="accent6">
                    <a:lumMod val="75000"/>
                  </a:schemeClr>
                </a:solidFill>
              </a:rPr>
              <a:t>на </a:t>
            </a:r>
            <a:r>
              <a:rPr lang="ru-RU" sz="2150" b="1" dirty="0">
                <a:ln>
                  <a:solidFill>
                    <a:schemeClr val="accent6">
                      <a:lumMod val="50000"/>
                    </a:schemeClr>
                  </a:solidFill>
                </a:ln>
                <a:solidFill>
                  <a:schemeClr val="accent6">
                    <a:lumMod val="75000"/>
                  </a:schemeClr>
                </a:solidFill>
              </a:rPr>
              <a:t>уровне пояса.</a:t>
            </a:r>
          </a:p>
          <a:p>
            <a:pPr marL="360000" indent="457200">
              <a:lnSpc>
                <a:spcPct val="90000"/>
              </a:lnSpc>
              <a:spcBef>
                <a:spcPts val="0"/>
              </a:spcBef>
              <a:buFont typeface="Wingdings" pitchFamily="2" charset="2"/>
              <a:buChar char="Ø"/>
            </a:pPr>
            <a:r>
              <a:rPr lang="ru-RU" sz="2150" b="1" dirty="0">
                <a:ln>
                  <a:solidFill>
                    <a:schemeClr val="accent6">
                      <a:lumMod val="50000"/>
                    </a:schemeClr>
                  </a:solidFill>
                </a:ln>
                <a:solidFill>
                  <a:schemeClr val="accent6">
                    <a:lumMod val="75000"/>
                  </a:schemeClr>
                </a:solidFill>
              </a:rPr>
              <a:t>Правая (бьющая) рука отведена назад в положении </a:t>
            </a:r>
            <a:endParaRPr lang="ru-RU" sz="2150" b="1" dirty="0" smtClean="0">
              <a:ln>
                <a:solidFill>
                  <a:schemeClr val="accent6">
                    <a:lumMod val="50000"/>
                  </a:schemeClr>
                </a:solidFill>
              </a:ln>
              <a:solidFill>
                <a:schemeClr val="accent6">
                  <a:lumMod val="75000"/>
                </a:schemeClr>
              </a:solidFill>
            </a:endParaRPr>
          </a:p>
          <a:p>
            <a:pPr marL="360000" indent="457200">
              <a:lnSpc>
                <a:spcPct val="90000"/>
              </a:lnSpc>
              <a:spcBef>
                <a:spcPts val="0"/>
              </a:spcBef>
              <a:buNone/>
            </a:pPr>
            <a:r>
              <a:rPr lang="ru-RU" sz="2150" b="1" dirty="0" smtClean="0">
                <a:ln>
                  <a:solidFill>
                    <a:schemeClr val="accent6">
                      <a:lumMod val="50000"/>
                    </a:schemeClr>
                  </a:solidFill>
                </a:ln>
                <a:solidFill>
                  <a:schemeClr val="accent6">
                    <a:lumMod val="75000"/>
                  </a:schemeClr>
                </a:solidFill>
              </a:rPr>
              <a:t>замаха</a:t>
            </a:r>
            <a:r>
              <a:rPr lang="ru-RU" sz="2150" b="1" dirty="0">
                <a:ln>
                  <a:solidFill>
                    <a:schemeClr val="accent6">
                      <a:lumMod val="50000"/>
                    </a:schemeClr>
                  </a:solidFill>
                </a:ln>
                <a:solidFill>
                  <a:schemeClr val="accent6">
                    <a:lumMod val="75000"/>
                  </a:schemeClr>
                </a:solidFill>
              </a:rPr>
              <a:t>.</a:t>
            </a:r>
          </a:p>
          <a:p>
            <a:pPr marL="360000" indent="457200">
              <a:lnSpc>
                <a:spcPct val="90000"/>
              </a:lnSpc>
              <a:spcBef>
                <a:spcPts val="0"/>
              </a:spcBef>
              <a:buFont typeface="Wingdings" pitchFamily="2" charset="2"/>
              <a:buChar char="Ø"/>
            </a:pPr>
            <a:r>
              <a:rPr lang="ru-RU" sz="2150" b="1" dirty="0">
                <a:ln>
                  <a:solidFill>
                    <a:schemeClr val="accent6">
                      <a:lumMod val="50000"/>
                    </a:schemeClr>
                  </a:solidFill>
                </a:ln>
                <a:solidFill>
                  <a:schemeClr val="accent6">
                    <a:lumMod val="75000"/>
                  </a:schemeClr>
                </a:solidFill>
              </a:rPr>
              <a:t>Подбросит мяч на высоту 20-30 см вверх и выполнить </a:t>
            </a:r>
            <a:endParaRPr lang="ru-RU" sz="2150" b="1" dirty="0" smtClean="0">
              <a:ln>
                <a:solidFill>
                  <a:schemeClr val="accent6">
                    <a:lumMod val="50000"/>
                  </a:schemeClr>
                </a:solidFill>
              </a:ln>
              <a:solidFill>
                <a:schemeClr val="accent6">
                  <a:lumMod val="75000"/>
                </a:schemeClr>
              </a:solidFill>
            </a:endParaRPr>
          </a:p>
          <a:p>
            <a:pPr marL="360000" indent="457200">
              <a:lnSpc>
                <a:spcPct val="90000"/>
              </a:lnSpc>
              <a:spcBef>
                <a:spcPts val="0"/>
              </a:spcBef>
              <a:buNone/>
            </a:pPr>
            <a:r>
              <a:rPr lang="ru-RU" sz="2150" b="1" dirty="0" smtClean="0">
                <a:ln>
                  <a:solidFill>
                    <a:schemeClr val="accent6">
                      <a:lumMod val="50000"/>
                    </a:schemeClr>
                  </a:solidFill>
                </a:ln>
                <a:solidFill>
                  <a:schemeClr val="accent6">
                    <a:lumMod val="75000"/>
                  </a:schemeClr>
                </a:solidFill>
              </a:rPr>
              <a:t>удар </a:t>
            </a:r>
            <a:r>
              <a:rPr lang="ru-RU" sz="2150" b="1" dirty="0">
                <a:ln>
                  <a:solidFill>
                    <a:schemeClr val="accent6">
                      <a:lumMod val="50000"/>
                    </a:schemeClr>
                  </a:solidFill>
                </a:ln>
                <a:solidFill>
                  <a:schemeClr val="accent6">
                    <a:lumMod val="75000"/>
                  </a:schemeClr>
                </a:solidFill>
              </a:rPr>
              <a:t>напряженной кистью по опускающемуся мячу на </a:t>
            </a:r>
            <a:endParaRPr lang="ru-RU" sz="2150" b="1" dirty="0" smtClean="0">
              <a:ln>
                <a:solidFill>
                  <a:schemeClr val="accent6">
                    <a:lumMod val="50000"/>
                  </a:schemeClr>
                </a:solidFill>
              </a:ln>
              <a:solidFill>
                <a:schemeClr val="accent6">
                  <a:lumMod val="75000"/>
                </a:schemeClr>
              </a:solidFill>
            </a:endParaRPr>
          </a:p>
          <a:p>
            <a:pPr marL="360000" indent="457200">
              <a:lnSpc>
                <a:spcPct val="90000"/>
              </a:lnSpc>
              <a:spcBef>
                <a:spcPts val="0"/>
              </a:spcBef>
              <a:buNone/>
            </a:pPr>
            <a:r>
              <a:rPr lang="ru-RU" sz="2150" b="1" dirty="0" smtClean="0">
                <a:ln>
                  <a:solidFill>
                    <a:schemeClr val="accent6">
                      <a:lumMod val="50000"/>
                    </a:schemeClr>
                  </a:solidFill>
                </a:ln>
                <a:solidFill>
                  <a:schemeClr val="accent6">
                    <a:lumMod val="75000"/>
                  </a:schemeClr>
                </a:solidFill>
              </a:rPr>
              <a:t>уровне </a:t>
            </a:r>
            <a:r>
              <a:rPr lang="ru-RU" sz="2150" b="1" dirty="0">
                <a:ln>
                  <a:solidFill>
                    <a:schemeClr val="accent6">
                      <a:lumMod val="50000"/>
                    </a:schemeClr>
                  </a:solidFill>
                </a:ln>
                <a:solidFill>
                  <a:schemeClr val="accent6">
                    <a:lumMod val="75000"/>
                  </a:schemeClr>
                </a:solidFill>
              </a:rPr>
              <a:t>плеч.</a:t>
            </a:r>
          </a:p>
          <a:p>
            <a:pPr marL="360000" indent="457200">
              <a:lnSpc>
                <a:spcPct val="90000"/>
              </a:lnSpc>
              <a:spcBef>
                <a:spcPts val="0"/>
              </a:spcBef>
              <a:buFont typeface="Wingdings" pitchFamily="2" charset="2"/>
              <a:buChar char="Ø"/>
            </a:pPr>
            <a:r>
              <a:rPr lang="ru-RU" sz="2150" b="1" dirty="0">
                <a:ln>
                  <a:solidFill>
                    <a:schemeClr val="accent6">
                      <a:lumMod val="50000"/>
                    </a:schemeClr>
                  </a:solidFill>
                </a:ln>
                <a:solidFill>
                  <a:schemeClr val="accent6">
                    <a:lumMod val="75000"/>
                  </a:schemeClr>
                </a:solidFill>
              </a:rPr>
              <a:t>Бьющая рука направляет мяч вперед-вверх.</a:t>
            </a:r>
          </a:p>
        </p:txBody>
      </p:sp>
      <p:pic>
        <p:nvPicPr>
          <p:cNvPr id="51205" name="Picture 5"/>
          <p:cNvPicPr>
            <a:picLocks noChangeAspect="1" noChangeArrowheads="1"/>
          </p:cNvPicPr>
          <p:nvPr/>
        </p:nvPicPr>
        <p:blipFill>
          <a:blip r:embed="rId2">
            <a:clrChange>
              <a:clrFrom>
                <a:srgbClr val="FFFFFF"/>
              </a:clrFrom>
              <a:clrTo>
                <a:srgbClr val="FFFFFF">
                  <a:alpha val="0"/>
                </a:srgbClr>
              </a:clrTo>
            </a:clrChange>
            <a:lum bright="-40000" contrast="40000"/>
          </a:blip>
          <a:srcRect b="12105"/>
          <a:stretch>
            <a:fillRect/>
          </a:stretch>
        </p:blipFill>
        <p:spPr bwMode="auto">
          <a:xfrm>
            <a:off x="1571604" y="4714884"/>
            <a:ext cx="6143668" cy="2000264"/>
          </a:xfrm>
          <a:prstGeom prst="rect">
            <a:avLst/>
          </a:prstGeom>
          <a:noFill/>
          <a:ln w="9525">
            <a:noFill/>
            <a:miter lim="800000"/>
            <a:headEnd/>
            <a:tailEnd/>
          </a:ln>
          <a:effectLst/>
        </p:spPr>
      </p:pic>
    </p:spTree>
  </p:cSld>
  <p:clrMapOvr>
    <a:masterClrMapping/>
  </p:clrMapOvr>
  <p:transition spd="slow" advClick="0">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normAutofit fontScale="90000"/>
          </a:bodyPr>
          <a:lstStyle/>
          <a:p>
            <a:pPr algn="ctr"/>
            <a:r>
              <a:rPr lang="ru-RU" sz="4000" b="1" i="1" dirty="0">
                <a:ln>
                  <a:solidFill>
                    <a:schemeClr val="accent6">
                      <a:lumMod val="50000"/>
                    </a:schemeClr>
                  </a:solidFill>
                </a:ln>
                <a:solidFill>
                  <a:srgbClr val="C00000"/>
                </a:solidFill>
              </a:rPr>
              <a:t>Техника выполнения верхней прямой подачи</a:t>
            </a:r>
          </a:p>
        </p:txBody>
      </p:sp>
      <p:sp>
        <p:nvSpPr>
          <p:cNvPr id="71690" name="Rectangle 10"/>
          <p:cNvSpPr>
            <a:spLocks noGrp="1" noChangeArrowheads="1"/>
          </p:cNvSpPr>
          <p:nvPr>
            <p:ph type="body" sz="half" idx="2"/>
          </p:nvPr>
        </p:nvSpPr>
        <p:spPr>
          <a:xfrm>
            <a:off x="571472" y="1643050"/>
            <a:ext cx="8229600" cy="1871663"/>
          </a:xfrm>
        </p:spPr>
        <p:txBody>
          <a:bodyPr>
            <a:noAutofit/>
          </a:bodyPr>
          <a:lstStyle/>
          <a:p>
            <a:pPr>
              <a:lnSpc>
                <a:spcPct val="90000"/>
              </a:lnSpc>
              <a:buFont typeface="Wingdings" pitchFamily="2" charset="2"/>
              <a:buChar char="Ø"/>
            </a:pPr>
            <a:r>
              <a:rPr lang="ru-RU" sz="2300" b="1" dirty="0">
                <a:ln>
                  <a:solidFill>
                    <a:schemeClr val="accent6">
                      <a:lumMod val="50000"/>
                    </a:schemeClr>
                  </a:solidFill>
                </a:ln>
                <a:solidFill>
                  <a:schemeClr val="accent6">
                    <a:lumMod val="75000"/>
                  </a:schemeClr>
                </a:solidFill>
              </a:rPr>
              <a:t>И.п. – лицом к сетке, левая нога впереди. </a:t>
            </a:r>
          </a:p>
          <a:p>
            <a:pPr>
              <a:lnSpc>
                <a:spcPct val="90000"/>
              </a:lnSpc>
              <a:buFont typeface="Wingdings" pitchFamily="2" charset="2"/>
              <a:buChar char="Ø"/>
            </a:pPr>
            <a:r>
              <a:rPr lang="ru-RU" sz="2300" b="1" dirty="0">
                <a:ln>
                  <a:solidFill>
                    <a:schemeClr val="accent6">
                      <a:lumMod val="50000"/>
                    </a:schemeClr>
                  </a:solidFill>
                </a:ln>
                <a:solidFill>
                  <a:schemeClr val="accent6">
                    <a:lumMod val="75000"/>
                  </a:schemeClr>
                </a:solidFill>
              </a:rPr>
              <a:t>Мяч подбрасывается левой рукой вверх у правого плеча. Туловище отклонятся назад (замах).</a:t>
            </a:r>
          </a:p>
          <a:p>
            <a:pPr>
              <a:lnSpc>
                <a:spcPct val="90000"/>
              </a:lnSpc>
              <a:buFont typeface="Wingdings" pitchFamily="2" charset="2"/>
              <a:buChar char="Ø"/>
            </a:pPr>
            <a:r>
              <a:rPr lang="ru-RU" sz="2300" b="1" dirty="0">
                <a:ln>
                  <a:solidFill>
                    <a:schemeClr val="accent6">
                      <a:lumMod val="50000"/>
                    </a:schemeClr>
                  </a:solidFill>
                </a:ln>
                <a:solidFill>
                  <a:schemeClr val="accent6">
                    <a:lumMod val="75000"/>
                  </a:schemeClr>
                </a:solidFill>
              </a:rPr>
              <a:t>Подбросив мяч последовательным разгибанием сзади стоящей ноги, с движением туловища вперед и кистью руки вперед – вверх, производится удар по мячу.</a:t>
            </a:r>
          </a:p>
        </p:txBody>
      </p:sp>
      <p:pic>
        <p:nvPicPr>
          <p:cNvPr id="52229" name="Picture 5"/>
          <p:cNvPicPr>
            <a:picLocks noChangeAspect="1" noChangeArrowheads="1"/>
          </p:cNvPicPr>
          <p:nvPr/>
        </p:nvPicPr>
        <p:blipFill>
          <a:blip r:embed="rId2">
            <a:clrChange>
              <a:clrFrom>
                <a:srgbClr val="FFFFFF"/>
              </a:clrFrom>
              <a:clrTo>
                <a:srgbClr val="FFFFFF">
                  <a:alpha val="0"/>
                </a:srgbClr>
              </a:clrTo>
            </a:clrChange>
            <a:lum bright="-40000" contrast="40000"/>
          </a:blip>
          <a:srcRect/>
          <a:stretch>
            <a:fillRect/>
          </a:stretch>
        </p:blipFill>
        <p:spPr bwMode="auto">
          <a:xfrm>
            <a:off x="2000232" y="3714752"/>
            <a:ext cx="4929222" cy="3004161"/>
          </a:xfrm>
          <a:prstGeom prst="rect">
            <a:avLst/>
          </a:prstGeom>
          <a:noFill/>
          <a:ln w="9525">
            <a:noFill/>
            <a:miter lim="800000"/>
            <a:headEnd/>
            <a:tailEnd/>
          </a:ln>
          <a:effectLst/>
        </p:spPr>
      </p:pic>
    </p:spTree>
  </p:cSld>
  <p:clrMapOvr>
    <a:masterClrMapping/>
  </p:clrMapOvr>
  <p:transition spd="slow" advClick="0">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pPr algn="ctr"/>
            <a:r>
              <a:rPr lang="ru-RU" sz="4000" b="1" i="1" dirty="0">
                <a:ln>
                  <a:solidFill>
                    <a:schemeClr val="accent6">
                      <a:lumMod val="50000"/>
                    </a:schemeClr>
                  </a:solidFill>
                </a:ln>
                <a:solidFill>
                  <a:srgbClr val="C00000"/>
                </a:solidFill>
              </a:rPr>
              <a:t>Нападающий удар</a:t>
            </a:r>
          </a:p>
        </p:txBody>
      </p:sp>
      <p:sp>
        <p:nvSpPr>
          <p:cNvPr id="99334" name="Rectangle 6"/>
          <p:cNvSpPr>
            <a:spLocks noGrp="1" noChangeArrowheads="1"/>
          </p:cNvSpPr>
          <p:nvPr>
            <p:ph type="body" sz="half" idx="2"/>
          </p:nvPr>
        </p:nvSpPr>
        <p:spPr>
          <a:xfrm>
            <a:off x="4646613" y="1600200"/>
            <a:ext cx="4040187" cy="4530725"/>
          </a:xfrm>
        </p:spPr>
        <p:txBody>
          <a:bodyPr/>
          <a:lstStyle/>
          <a:p>
            <a:pPr>
              <a:buFont typeface="Wingdings" pitchFamily="2" charset="2"/>
              <a:buNone/>
            </a:pPr>
            <a:endParaRPr lang="ru-RU" sz="2000" i="1" dirty="0"/>
          </a:p>
          <a:p>
            <a:pPr>
              <a:buFont typeface="Wingdings" pitchFamily="2" charset="2"/>
              <a:buNone/>
            </a:pPr>
            <a:endParaRPr lang="ru-RU" sz="2000" i="1" dirty="0"/>
          </a:p>
          <a:p>
            <a:pPr>
              <a:buFont typeface="Wingdings" pitchFamily="2" charset="2"/>
              <a:buNone/>
            </a:pPr>
            <a:endParaRPr lang="ru-RU" sz="2000" i="1" dirty="0"/>
          </a:p>
          <a:p>
            <a:pPr>
              <a:buFont typeface="Wingdings" pitchFamily="2" charset="2"/>
              <a:buNone/>
            </a:pPr>
            <a:endParaRPr lang="ru-RU" sz="2000" i="1" dirty="0"/>
          </a:p>
          <a:p>
            <a:pPr>
              <a:buFont typeface="Wingdings" pitchFamily="2" charset="2"/>
              <a:buChar char="Ø"/>
            </a:pPr>
            <a:r>
              <a:rPr lang="ru-RU" sz="2400" b="1" dirty="0">
                <a:ln>
                  <a:solidFill>
                    <a:schemeClr val="accent6">
                      <a:lumMod val="50000"/>
                    </a:schemeClr>
                  </a:solidFill>
                </a:ln>
                <a:solidFill>
                  <a:schemeClr val="accent6">
                    <a:lumMod val="75000"/>
                  </a:schemeClr>
                </a:solidFill>
              </a:rPr>
              <a:t>Это самый эффективный способ завершения атаки, именно он чаще всего приносит победные очки.</a:t>
            </a:r>
          </a:p>
          <a:p>
            <a:pPr>
              <a:buFont typeface="Wingdings" pitchFamily="2" charset="2"/>
              <a:buNone/>
            </a:pPr>
            <a:endParaRPr lang="ru-RU" sz="1600" i="1" dirty="0"/>
          </a:p>
        </p:txBody>
      </p:sp>
      <p:pic>
        <p:nvPicPr>
          <p:cNvPr id="54276" name="Picture 4" descr="http://www.olsport.ru/images/store/news/142.jpg"/>
          <p:cNvPicPr>
            <a:picLocks noChangeAspect="1" noChangeArrowheads="1"/>
          </p:cNvPicPr>
          <p:nvPr/>
        </p:nvPicPr>
        <p:blipFill>
          <a:blip r:embed="rId2"/>
          <a:srcRect/>
          <a:stretch>
            <a:fillRect/>
          </a:stretch>
        </p:blipFill>
        <p:spPr bwMode="auto">
          <a:xfrm>
            <a:off x="714348" y="1285860"/>
            <a:ext cx="3429024" cy="5143536"/>
          </a:xfrm>
          <a:prstGeom prst="rect">
            <a:avLst/>
          </a:prstGeom>
          <a:noFill/>
        </p:spPr>
      </p:pic>
    </p:spTree>
  </p:cSld>
  <p:clrMapOvr>
    <a:masterClrMapping/>
  </p:clrMapOvr>
  <p:transition spd="slow" advClick="0">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643710"/>
          </a:xfrm>
        </p:spPr>
        <p:txBody>
          <a:bodyPr/>
          <a:lstStyle/>
          <a:p>
            <a:pPr indent="0" algn="ctr">
              <a:spcBef>
                <a:spcPts val="0"/>
              </a:spcBef>
              <a:buNone/>
            </a:pPr>
            <a:endParaRPr lang="ru-RU" dirty="0" smtClean="0">
              <a:ln>
                <a:solidFill>
                  <a:schemeClr val="accent6">
                    <a:lumMod val="50000"/>
                  </a:schemeClr>
                </a:solidFill>
              </a:ln>
              <a:solidFill>
                <a:srgbClr val="C00000"/>
              </a:solidFill>
            </a:endParaRPr>
          </a:p>
          <a:p>
            <a:pPr indent="0" algn="ctr">
              <a:spcBef>
                <a:spcPts val="0"/>
              </a:spcBef>
              <a:buNone/>
            </a:pPr>
            <a:endParaRPr lang="ru-RU" dirty="0" smtClean="0">
              <a:ln>
                <a:solidFill>
                  <a:schemeClr val="accent6">
                    <a:lumMod val="50000"/>
                  </a:schemeClr>
                </a:solidFill>
              </a:ln>
              <a:solidFill>
                <a:srgbClr val="C00000"/>
              </a:solidFill>
            </a:endParaRPr>
          </a:p>
          <a:p>
            <a:pPr indent="0">
              <a:spcBef>
                <a:spcPts val="0"/>
              </a:spcBef>
              <a:buNone/>
            </a:pPr>
            <a:r>
              <a:rPr lang="ru-RU" sz="2800" dirty="0" smtClean="0">
                <a:ln>
                  <a:solidFill>
                    <a:schemeClr val="accent6">
                      <a:lumMod val="50000"/>
                    </a:schemeClr>
                  </a:solidFill>
                </a:ln>
                <a:solidFill>
                  <a:srgbClr val="C00000"/>
                </a:solidFill>
              </a:rPr>
              <a:t>Командная спортивная игра с мячом двух команд.</a:t>
            </a:r>
          </a:p>
          <a:p>
            <a:pPr indent="0">
              <a:spcBef>
                <a:spcPts val="0"/>
              </a:spcBef>
              <a:buNone/>
            </a:pPr>
            <a:r>
              <a:rPr lang="ru-RU" sz="2800" dirty="0" smtClean="0">
                <a:ln>
                  <a:solidFill>
                    <a:schemeClr val="accent6">
                      <a:lumMod val="50000"/>
                    </a:schemeClr>
                  </a:solidFill>
                </a:ln>
                <a:solidFill>
                  <a:srgbClr val="C00000"/>
                </a:solidFill>
              </a:rPr>
              <a:t>Игра в волейбол появилась в 1895 году в США. Игру придумал преподаватель физкультуры колледжа Вильямс Морган, он же и придумал первые правила.</a:t>
            </a:r>
          </a:p>
        </p:txBody>
      </p:sp>
      <p:pic>
        <p:nvPicPr>
          <p:cNvPr id="4" name="Picture 2"/>
          <p:cNvPicPr>
            <a:picLocks noChangeAspect="1" noChangeArrowheads="1"/>
          </p:cNvPicPr>
          <p:nvPr/>
        </p:nvPicPr>
        <p:blipFill>
          <a:blip r:embed="rId2"/>
          <a:srcRect/>
          <a:stretch>
            <a:fillRect/>
          </a:stretch>
        </p:blipFill>
        <p:spPr bwMode="auto">
          <a:xfrm>
            <a:off x="3250397" y="3429000"/>
            <a:ext cx="2643206" cy="3238523"/>
          </a:xfrm>
          <a:prstGeom prst="rect">
            <a:avLst/>
          </a:prstGeom>
          <a:noFill/>
          <a:ln w="9525">
            <a:solidFill>
              <a:srgbClr val="C00000"/>
            </a:solidFill>
            <a:miter lim="800000"/>
            <a:headEnd/>
            <a:tailEnd/>
          </a:ln>
          <a:effectLst/>
        </p:spPr>
      </p:pic>
      <p:sp>
        <p:nvSpPr>
          <p:cNvPr id="5" name="Прямоугольник 4"/>
          <p:cNvSpPr/>
          <p:nvPr/>
        </p:nvSpPr>
        <p:spPr>
          <a:xfrm>
            <a:off x="2745314" y="0"/>
            <a:ext cx="4243470" cy="1107996"/>
          </a:xfrm>
          <a:prstGeom prst="rect">
            <a:avLst/>
          </a:prstGeom>
          <a:noFill/>
          <a:ln>
            <a:no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spc="50" dirty="0" smtClean="0">
                <a:ln w="11430">
                  <a:solidFill>
                    <a:schemeClr val="accent6">
                      <a:lumMod val="50000"/>
                    </a:schemeClr>
                  </a:solidFill>
                </a:ln>
                <a:solidFill>
                  <a:srgbClr val="C00000"/>
                </a:solidFill>
                <a:effectLst>
                  <a:outerShdw blurRad="76200" dist="50800" dir="5400000" algn="tl" rotWithShape="0">
                    <a:srgbClr val="000000">
                      <a:alpha val="65000"/>
                    </a:srgbClr>
                  </a:outerShdw>
                </a:effectLst>
                <a:latin typeface="Cambria" pitchFamily="18" charset="0"/>
              </a:rPr>
              <a:t>Волейбол</a:t>
            </a:r>
            <a:endParaRPr lang="ru-RU" sz="6600" b="1" spc="50" dirty="0">
              <a:ln w="11430">
                <a:solidFill>
                  <a:schemeClr val="accent6">
                    <a:lumMod val="50000"/>
                  </a:schemeClr>
                </a:solidFill>
              </a:ln>
              <a:solidFill>
                <a:srgbClr val="C00000"/>
              </a:solidFill>
              <a:effectLst>
                <a:outerShdw blurRad="76200" dist="50800" dir="5400000" algn="tl" rotWithShape="0">
                  <a:srgbClr val="000000">
                    <a:alpha val="65000"/>
                  </a:srgbClr>
                </a:outerShdw>
              </a:effectLst>
              <a:latin typeface="Cambria" pitchFamily="18" charset="0"/>
            </a:endParaRPr>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6" name="Rectangle 10"/>
          <p:cNvSpPr>
            <a:spLocks noGrp="1" noChangeArrowheads="1"/>
          </p:cNvSpPr>
          <p:nvPr>
            <p:ph type="title"/>
          </p:nvPr>
        </p:nvSpPr>
        <p:spPr>
          <a:xfrm>
            <a:off x="457200" y="142853"/>
            <a:ext cx="8229600" cy="1274786"/>
          </a:xfrm>
        </p:spPr>
        <p:txBody>
          <a:bodyPr>
            <a:normAutofit fontScale="90000"/>
          </a:bodyPr>
          <a:lstStyle/>
          <a:p>
            <a:pPr algn="ctr"/>
            <a:r>
              <a:rPr lang="ru-RU" sz="4000" b="1" i="1" dirty="0">
                <a:ln>
                  <a:solidFill>
                    <a:schemeClr val="accent6">
                      <a:lumMod val="50000"/>
                    </a:schemeClr>
                  </a:solidFill>
                </a:ln>
                <a:solidFill>
                  <a:srgbClr val="C00000"/>
                </a:solidFill>
              </a:rPr>
              <a:t>Техника выполнения нападающего удара</a:t>
            </a:r>
          </a:p>
        </p:txBody>
      </p:sp>
      <p:sp>
        <p:nvSpPr>
          <p:cNvPr id="101387" name="Rectangle 11"/>
          <p:cNvSpPr>
            <a:spLocks noGrp="1" noChangeArrowheads="1"/>
          </p:cNvSpPr>
          <p:nvPr>
            <p:ph type="body" sz="half" idx="2"/>
          </p:nvPr>
        </p:nvSpPr>
        <p:spPr>
          <a:xfrm>
            <a:off x="214282" y="1500174"/>
            <a:ext cx="8750331" cy="2300291"/>
          </a:xfrm>
        </p:spPr>
        <p:txBody>
          <a:bodyPr>
            <a:noAutofit/>
          </a:bodyPr>
          <a:lstStyle/>
          <a:p>
            <a:pPr indent="0">
              <a:spcBef>
                <a:spcPts val="0"/>
              </a:spcBef>
              <a:buFont typeface="Wingdings" pitchFamily="2" charset="2"/>
              <a:buNone/>
            </a:pPr>
            <a:r>
              <a:rPr lang="ru-RU" sz="2150" b="1" dirty="0" smtClean="0">
                <a:ln>
                  <a:solidFill>
                    <a:schemeClr val="accent6">
                      <a:lumMod val="50000"/>
                    </a:schemeClr>
                  </a:solidFill>
                </a:ln>
                <a:solidFill>
                  <a:schemeClr val="accent6">
                    <a:lumMod val="75000"/>
                  </a:schemeClr>
                </a:solidFill>
              </a:rPr>
              <a:t>Во </a:t>
            </a:r>
            <a:r>
              <a:rPr lang="ru-RU" sz="2150" b="1" dirty="0">
                <a:ln>
                  <a:solidFill>
                    <a:schemeClr val="accent6">
                      <a:lumMod val="50000"/>
                    </a:schemeClr>
                  </a:solidFill>
                </a:ln>
                <a:solidFill>
                  <a:schemeClr val="accent6">
                    <a:lumMod val="75000"/>
                  </a:schemeClr>
                </a:solidFill>
              </a:rPr>
              <a:t>время выполнения прыжка быстро разогнуть ноги и резко поднять руки вверх. В прыжке  плечи и бьющая рука отводится назад, туловище прогибается (замах).Ударное движение начинается с выведения вперед локтя бьющей руки. бьющая рука, разгибаясь в локтевом суставе, хлестким  движением кистью ударяет по мячу  вниз – вперед. Чем сильней </a:t>
            </a:r>
            <a:r>
              <a:rPr lang="ru-RU" sz="2150" b="1" dirty="0" smtClean="0">
                <a:ln>
                  <a:solidFill>
                    <a:schemeClr val="accent6">
                      <a:lumMod val="50000"/>
                    </a:schemeClr>
                  </a:solidFill>
                </a:ln>
                <a:solidFill>
                  <a:schemeClr val="accent6">
                    <a:lumMod val="75000"/>
                  </a:schemeClr>
                </a:solidFill>
              </a:rPr>
              <a:t> нужно </a:t>
            </a:r>
            <a:r>
              <a:rPr lang="ru-RU" sz="2150" b="1" dirty="0">
                <a:ln>
                  <a:solidFill>
                    <a:schemeClr val="accent6">
                      <a:lumMod val="50000"/>
                    </a:schemeClr>
                  </a:solidFill>
                </a:ln>
                <a:solidFill>
                  <a:schemeClr val="accent6">
                    <a:lumMod val="75000"/>
                  </a:schemeClr>
                </a:solidFill>
              </a:rPr>
              <a:t>пробить по мячу, тем расслабленней должна быть кисть.  </a:t>
            </a:r>
          </a:p>
        </p:txBody>
      </p:sp>
      <p:pic>
        <p:nvPicPr>
          <p:cNvPr id="53254" name="Picture 6" descr="http://www.volleyball-tver.ru/sites/default/files/school_golomazov-18.png"/>
          <p:cNvPicPr>
            <a:picLocks noChangeAspect="1" noChangeArrowheads="1"/>
          </p:cNvPicPr>
          <p:nvPr/>
        </p:nvPicPr>
        <p:blipFill>
          <a:blip r:embed="rId2">
            <a:clrChange>
              <a:clrFrom>
                <a:srgbClr val="FFFFFF"/>
              </a:clrFrom>
              <a:clrTo>
                <a:srgbClr val="FFFFFF">
                  <a:alpha val="0"/>
                </a:srgbClr>
              </a:clrTo>
            </a:clrChange>
            <a:lum bright="-40000" contrast="40000"/>
          </a:blip>
          <a:srcRect/>
          <a:stretch>
            <a:fillRect/>
          </a:stretch>
        </p:blipFill>
        <p:spPr bwMode="auto">
          <a:xfrm>
            <a:off x="1500166" y="3825979"/>
            <a:ext cx="5572164" cy="3032021"/>
          </a:xfrm>
          <a:prstGeom prst="rect">
            <a:avLst/>
          </a:prstGeom>
          <a:noFill/>
        </p:spPr>
      </p:pic>
    </p:spTree>
  </p:cSld>
  <p:clrMapOvr>
    <a:masterClrMapping/>
  </p:clrMapOvr>
  <p:transition spd="slow" advClick="0">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pPr algn="ctr"/>
            <a:r>
              <a:rPr lang="ru-RU" sz="4000" b="1" i="1" dirty="0">
                <a:ln>
                  <a:solidFill>
                    <a:schemeClr val="accent6">
                      <a:lumMod val="50000"/>
                    </a:schemeClr>
                  </a:solidFill>
                </a:ln>
                <a:solidFill>
                  <a:srgbClr val="C00000"/>
                </a:solidFill>
              </a:rPr>
              <a:t>Блокирование мяча</a:t>
            </a:r>
          </a:p>
        </p:txBody>
      </p:sp>
      <p:sp>
        <p:nvSpPr>
          <p:cNvPr id="104454" name="Rectangle 6"/>
          <p:cNvSpPr>
            <a:spLocks noGrp="1" noChangeArrowheads="1"/>
          </p:cNvSpPr>
          <p:nvPr>
            <p:ph type="body" sz="half" idx="3"/>
          </p:nvPr>
        </p:nvSpPr>
        <p:spPr>
          <a:xfrm>
            <a:off x="4284663" y="1600201"/>
            <a:ext cx="4430741" cy="4257692"/>
          </a:xfrm>
        </p:spPr>
        <p:txBody>
          <a:bodyPr>
            <a:normAutofit fontScale="92500" lnSpcReduction="10000"/>
          </a:bodyPr>
          <a:lstStyle/>
          <a:p>
            <a:pPr marL="360000" indent="0">
              <a:spcBef>
                <a:spcPts val="0"/>
              </a:spcBef>
              <a:buFont typeface="Wingdings" pitchFamily="2" charset="2"/>
              <a:buNone/>
            </a:pPr>
            <a:r>
              <a:rPr lang="ru-RU" sz="2400" b="1" dirty="0" smtClean="0">
                <a:ln>
                  <a:solidFill>
                    <a:schemeClr val="accent6">
                      <a:lumMod val="50000"/>
                    </a:schemeClr>
                  </a:solidFill>
                </a:ln>
                <a:solidFill>
                  <a:schemeClr val="accent6">
                    <a:lumMod val="75000"/>
                  </a:schemeClr>
                </a:solidFill>
              </a:rPr>
              <a:t>Выставление </a:t>
            </a:r>
            <a:r>
              <a:rPr lang="ru-RU" sz="2400" b="1" dirty="0">
                <a:ln>
                  <a:solidFill>
                    <a:schemeClr val="accent6">
                      <a:lumMod val="50000"/>
                    </a:schemeClr>
                  </a:solidFill>
                </a:ln>
                <a:solidFill>
                  <a:schemeClr val="accent6">
                    <a:lumMod val="75000"/>
                  </a:schemeClr>
                </a:solidFill>
              </a:rPr>
              <a:t>рук над верхним краем сетки для преграждения полета мяча после нападающего удара называется блокированием. Оно применяется для противодействия нападающего удара. Выполняется одним или двумя (реже тремя) игроками в прыжке с места или после перемещения</a:t>
            </a:r>
            <a:r>
              <a:rPr lang="ru-RU" sz="2400" b="1" dirty="0" smtClean="0">
                <a:ln>
                  <a:solidFill>
                    <a:schemeClr val="accent6">
                      <a:lumMod val="50000"/>
                    </a:schemeClr>
                  </a:solidFill>
                </a:ln>
                <a:solidFill>
                  <a:schemeClr val="accent6">
                    <a:lumMod val="75000"/>
                  </a:schemeClr>
                </a:solidFill>
              </a:rPr>
              <a:t>.</a:t>
            </a:r>
            <a:endParaRPr lang="ru-RU" sz="2400" b="1" dirty="0">
              <a:ln>
                <a:solidFill>
                  <a:schemeClr val="accent6">
                    <a:lumMod val="50000"/>
                  </a:schemeClr>
                </a:solidFill>
              </a:ln>
              <a:solidFill>
                <a:schemeClr val="accent6">
                  <a:lumMod val="75000"/>
                </a:schemeClr>
              </a:solidFill>
            </a:endParaRPr>
          </a:p>
        </p:txBody>
      </p:sp>
      <p:pic>
        <p:nvPicPr>
          <p:cNvPr id="55300" name="Picture 4" descr="http://www.1179.ru/sport/sport_kinder/vol.files/image001.jpg"/>
          <p:cNvPicPr>
            <a:picLocks noChangeAspect="1" noChangeArrowheads="1"/>
          </p:cNvPicPr>
          <p:nvPr/>
        </p:nvPicPr>
        <p:blipFill>
          <a:blip r:embed="rId2"/>
          <a:srcRect/>
          <a:stretch>
            <a:fillRect/>
          </a:stretch>
        </p:blipFill>
        <p:spPr bwMode="auto">
          <a:xfrm>
            <a:off x="142844" y="1928802"/>
            <a:ext cx="4095750" cy="3105150"/>
          </a:xfrm>
          <a:prstGeom prst="rect">
            <a:avLst/>
          </a:prstGeom>
          <a:noFill/>
        </p:spPr>
      </p:pic>
    </p:spTree>
  </p:cSld>
  <p:clrMapOvr>
    <a:masterClrMapping/>
  </p:clrMapOvr>
  <p:transition spd="slow" advClick="0">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normAutofit fontScale="90000"/>
          </a:bodyPr>
          <a:lstStyle/>
          <a:p>
            <a:pPr algn="ctr"/>
            <a:r>
              <a:rPr lang="ru-RU" sz="4000" b="1" i="1" dirty="0">
                <a:ln>
                  <a:solidFill>
                    <a:schemeClr val="accent6">
                      <a:lumMod val="50000"/>
                    </a:schemeClr>
                  </a:solidFill>
                </a:ln>
                <a:solidFill>
                  <a:srgbClr val="C00000"/>
                </a:solidFill>
              </a:rPr>
              <a:t>Техника выполнения блокирования мяча</a:t>
            </a:r>
          </a:p>
        </p:txBody>
      </p:sp>
      <p:sp>
        <p:nvSpPr>
          <p:cNvPr id="106505" name="Rectangle 9"/>
          <p:cNvSpPr>
            <a:spLocks noGrp="1" noChangeArrowheads="1"/>
          </p:cNvSpPr>
          <p:nvPr>
            <p:ph type="body" sz="half" idx="2"/>
          </p:nvPr>
        </p:nvSpPr>
        <p:spPr>
          <a:xfrm>
            <a:off x="571472" y="1785926"/>
            <a:ext cx="7929618" cy="1008062"/>
          </a:xfrm>
        </p:spPr>
        <p:txBody>
          <a:bodyPr>
            <a:normAutofit fontScale="85000" lnSpcReduction="10000"/>
          </a:bodyPr>
          <a:lstStyle/>
          <a:p>
            <a:pPr indent="0">
              <a:lnSpc>
                <a:spcPct val="110000"/>
              </a:lnSpc>
              <a:spcBef>
                <a:spcPts val="0"/>
              </a:spcBef>
              <a:buFont typeface="Wingdings" pitchFamily="2" charset="2"/>
              <a:buNone/>
            </a:pPr>
            <a:r>
              <a:rPr lang="ru-RU" sz="2400" b="1" dirty="0" smtClean="0">
                <a:ln>
                  <a:solidFill>
                    <a:schemeClr val="accent6">
                      <a:lumMod val="50000"/>
                    </a:schemeClr>
                  </a:solidFill>
                </a:ln>
                <a:solidFill>
                  <a:schemeClr val="accent6">
                    <a:lumMod val="75000"/>
                  </a:schemeClr>
                </a:solidFill>
              </a:rPr>
              <a:t>Техника </a:t>
            </a:r>
            <a:r>
              <a:rPr lang="ru-RU" sz="2400" b="1" dirty="0">
                <a:ln>
                  <a:solidFill>
                    <a:schemeClr val="accent6">
                      <a:lumMod val="50000"/>
                    </a:schemeClr>
                  </a:solidFill>
                </a:ln>
                <a:solidFill>
                  <a:schemeClr val="accent6">
                    <a:lumMod val="75000"/>
                  </a:schemeClr>
                </a:solidFill>
              </a:rPr>
              <a:t>блокирования включает в себя: перемещение к месту постановки блока, прыжок, постановку рук на пути движения мяча и приземление.</a:t>
            </a:r>
          </a:p>
        </p:txBody>
      </p:sp>
      <p:pic>
        <p:nvPicPr>
          <p:cNvPr id="56326" name="Picture 6" descr="http://www.volleyball-tver.ru/sites/default/files/school_golomazov-22.png"/>
          <p:cNvPicPr>
            <a:picLocks noChangeAspect="1" noChangeArrowheads="1"/>
          </p:cNvPicPr>
          <p:nvPr/>
        </p:nvPicPr>
        <p:blipFill>
          <a:blip r:embed="rId2">
            <a:clrChange>
              <a:clrFrom>
                <a:srgbClr val="FFFFFF"/>
              </a:clrFrom>
              <a:clrTo>
                <a:srgbClr val="FFFFFF">
                  <a:alpha val="0"/>
                </a:srgbClr>
              </a:clrTo>
            </a:clrChange>
            <a:lum bright="-40000" contrast="40000"/>
          </a:blip>
          <a:srcRect r="-152" b="50406"/>
          <a:stretch>
            <a:fillRect/>
          </a:stretch>
        </p:blipFill>
        <p:spPr bwMode="auto">
          <a:xfrm>
            <a:off x="1321571" y="2786058"/>
            <a:ext cx="6500858" cy="3775160"/>
          </a:xfrm>
          <a:prstGeom prst="rect">
            <a:avLst/>
          </a:prstGeom>
          <a:noFill/>
        </p:spPr>
      </p:pic>
    </p:spTree>
  </p:cSld>
  <p:clrMapOvr>
    <a:masterClrMapping/>
  </p:clrMapOvr>
  <p:transition spd="slow" advClick="0">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698469" y="1071546"/>
            <a:ext cx="5747062" cy="1566272"/>
          </a:xfrm>
          <a:prstGeom prst="rect">
            <a:avLst/>
          </a:prstGeom>
          <a:noFill/>
        </p:spPr>
        <p:txBody>
          <a:bodyPr wrap="square" lIns="91440" tIns="45720" rIns="91440" bIns="45720">
            <a:prstTxWarp prst="textChevron">
              <a:avLst/>
            </a:prstTxWarp>
            <a:spAutoFit/>
          </a:bodyPr>
          <a:lstStyle/>
          <a:p>
            <a:pPr algn="ctr"/>
            <a:r>
              <a:rPr lang="ru-RU" sz="5400" b="1" cap="all" spc="0"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Желаем</a:t>
            </a:r>
          </a:p>
        </p:txBody>
      </p:sp>
      <p:sp>
        <p:nvSpPr>
          <p:cNvPr id="8" name="Прямоугольник 7"/>
          <p:cNvSpPr/>
          <p:nvPr/>
        </p:nvSpPr>
        <p:spPr>
          <a:xfrm>
            <a:off x="857224" y="3500438"/>
            <a:ext cx="7429552" cy="2247615"/>
          </a:xfrm>
          <a:prstGeom prst="rect">
            <a:avLst/>
          </a:prstGeom>
          <a:noFill/>
        </p:spPr>
        <p:txBody>
          <a:bodyPr wrap="none" lIns="91440" tIns="45720" rIns="91440" bIns="45720">
            <a:prstTxWarp prst="textChevronInverted">
              <a:avLst/>
            </a:prstTxWarp>
            <a:spAutoFit/>
          </a:bodyPr>
          <a:lstStyle/>
          <a:p>
            <a:pPr algn="ctr"/>
            <a:r>
              <a:rPr lang="ru-RU" sz="5400" b="1" cap="all" dirty="0" smtClean="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Успехов !</a:t>
            </a:r>
            <a:endParaRPr lang="ru-RU" sz="5400" b="1" cap="all" dirty="0">
              <a:ln w="9000" cmpd="sng">
                <a:solidFill>
                  <a:schemeClr val="accent6">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214414" y="285728"/>
            <a:ext cx="6579558" cy="769441"/>
          </a:xfrm>
          <a:prstGeom prst="rect">
            <a:avLst/>
          </a:prstGeom>
          <a:noFill/>
        </p:spPr>
        <p:txBody>
          <a:bodyPr wrap="none" rtlCol="0">
            <a:spAutoFit/>
          </a:bodyPr>
          <a:lstStyle/>
          <a:p>
            <a:r>
              <a:rPr lang="ru-RU" sz="4400" dirty="0" smtClean="0"/>
              <a:t>Используемые материалы</a:t>
            </a:r>
            <a:endParaRPr lang="ru-RU" sz="4400" dirty="0"/>
          </a:p>
        </p:txBody>
      </p:sp>
      <p:sp>
        <p:nvSpPr>
          <p:cNvPr id="4" name="Содержимое 2"/>
          <p:cNvSpPr txBox="1">
            <a:spLocks/>
          </p:cNvSpPr>
          <p:nvPr/>
        </p:nvSpPr>
        <p:spPr>
          <a:xfrm>
            <a:off x="571472" y="1071546"/>
            <a:ext cx="8229600" cy="557216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Волейбол. Программа для секций коллективов физкультуры </a:t>
            </a:r>
            <a:r>
              <a:rPr kumimoji="0"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Под ред. В.С. </a:t>
            </a:r>
            <a:r>
              <a:rPr kumimoji="0" lang="ru-RU" sz="16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Хомутского</a:t>
            </a: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 М., 1971.</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Железняк Ю.Д. 120 уроков по волейболу. - М., 1970.</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Спортивные игры: учебное пособие для вузов </a:t>
            </a:r>
            <a:r>
              <a:rPr kumimoji="0" lang="en-US"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Под ред. Ю.Н. </a:t>
            </a:r>
            <a:r>
              <a:rPr kumimoji="0" lang="ru-RU" sz="16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Клещёва</a:t>
            </a: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 М., 1980.</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Ивойлов</a:t>
            </a: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А.В. Волейбол. - М., 1981 г.</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Агашин Ф.К. Биомеханика ударных движений. - М., 1977.</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Верхошанский</a:t>
            </a: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Ю.В. Основы специальной силовой подготовки в спорте. - М., 1970.</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Качашкин</a:t>
            </a: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В.М. Методика физического воспитания. - М., 1980.</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de-DE"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hlinkClick r:id="rId2"/>
              </a:rPr>
              <a:t>http://altedu.ru/universiada-2013-voleybol-3</a:t>
            </a:r>
            <a:endPar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de-DE"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hlinkClick r:id="rId3"/>
              </a:rPr>
              <a:t>http://pda.1news.az/articles.php?sec_id=9&amp;item_id=20100531092554734</a:t>
            </a:r>
            <a:endPar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de-DE"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hlinkClick r:id="rId4"/>
              </a:rPr>
              <a:t>http://www.dagmol.ru/pub/novosti/v_dagestane_startuet_pervenstvo_respubliki_po_28_01_2013/print</a:t>
            </a:r>
            <a:endPar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de-DE"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hlinkClick r:id="rId5"/>
              </a:rPr>
              <a:t>http://www.clipartguide.com/_search_terms/playground.html</a:t>
            </a:r>
            <a:endPar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de-DE"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hlinkClick r:id="rId6"/>
              </a:rPr>
              <a:t>http://news.techlabs.by/14_10907.html</a:t>
            </a:r>
            <a:endPar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de-DE"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hlinkClick r:id="rId7"/>
              </a:rPr>
              <a:t>http://kirillbana.ru/pi/id172385002</a:t>
            </a:r>
            <a:endParaRPr kumimoji="0" lang="de-DE"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1600" dirty="0" smtClean="0">
                <a:latin typeface="Times New Roman" pitchFamily="18" charset="0"/>
                <a:cs typeface="Times New Roman" pitchFamily="18" charset="0"/>
                <a:hlinkClick r:id="rId8"/>
              </a:rPr>
              <a:t>http</a:t>
            </a:r>
            <a:r>
              <a:rPr lang="en-US" sz="1600" dirty="0" smtClean="0">
                <a:latin typeface="Times New Roman" pitchFamily="18" charset="0"/>
                <a:cs typeface="Times New Roman" pitchFamily="18" charset="0"/>
                <a:hlinkClick r:id="rId8"/>
              </a:rPr>
              <a:t>://</a:t>
            </a:r>
            <a:r>
              <a:rPr lang="en-US" sz="1600" dirty="0" smtClean="0">
                <a:latin typeface="Times New Roman" pitchFamily="18" charset="0"/>
                <a:cs typeface="Times New Roman" pitchFamily="18" charset="0"/>
                <a:hlinkClick r:id="rId8"/>
              </a:rPr>
              <a:t>fizkulturavshcole.narod.ru/prezentatsii/</a:t>
            </a:r>
            <a:endParaRPr lang="en-US" sz="16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1600" dirty="0" smtClean="0">
                <a:latin typeface="Times New Roman" pitchFamily="18" charset="0"/>
                <a:cs typeface="Times New Roman" pitchFamily="18" charset="0"/>
                <a:hlinkClick r:id="rId9"/>
              </a:rPr>
              <a:t>http</a:t>
            </a:r>
            <a:r>
              <a:rPr lang="en-US" sz="1600" dirty="0" smtClean="0">
                <a:latin typeface="Times New Roman" pitchFamily="18" charset="0"/>
                <a:cs typeface="Times New Roman" pitchFamily="18" charset="0"/>
                <a:hlinkClick r:id="rId9"/>
              </a:rPr>
              <a:t>://</a:t>
            </a:r>
            <a:r>
              <a:rPr lang="en-US" sz="1600" dirty="0" smtClean="0">
                <a:latin typeface="Times New Roman" pitchFamily="18" charset="0"/>
                <a:cs typeface="Times New Roman" pitchFamily="18" charset="0"/>
                <a:hlinkClick r:id="rId9"/>
              </a:rPr>
              <a:t>www.slideshare.net/guest9e8b92/ss-4127471</a:t>
            </a:r>
            <a:endParaRPr lang="en-US" sz="16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1600" dirty="0" smtClean="0">
                <a:latin typeface="Times New Roman" pitchFamily="18" charset="0"/>
                <a:cs typeface="Times New Roman" pitchFamily="18" charset="0"/>
                <a:hlinkClick r:id="rId10"/>
              </a:rPr>
              <a:t>http</a:t>
            </a:r>
            <a:r>
              <a:rPr lang="en-US" sz="1600" dirty="0" smtClean="0">
                <a:latin typeface="Times New Roman" pitchFamily="18" charset="0"/>
                <a:cs typeface="Times New Roman" pitchFamily="18" charset="0"/>
                <a:hlinkClick r:id="rId10"/>
              </a:rPr>
              <a:t>://</a:t>
            </a:r>
            <a:r>
              <a:rPr lang="en-US" sz="1600" dirty="0" smtClean="0">
                <a:latin typeface="Times New Roman" pitchFamily="18" charset="0"/>
                <a:cs typeface="Times New Roman" pitchFamily="18" charset="0"/>
                <a:hlinkClick r:id="rId10"/>
              </a:rPr>
              <a:t>900igr.net/prezentatsii/fizkultura/Volejbol/Igra-volejbol.html</a:t>
            </a:r>
            <a:endParaRPr lang="en-US" sz="1600"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1600" dirty="0" smtClean="0">
                <a:latin typeface="Times New Roman" pitchFamily="18" charset="0"/>
                <a:cs typeface="Times New Roman" pitchFamily="18" charset="0"/>
                <a:hlinkClick r:id="rId11"/>
              </a:rPr>
              <a:t>http</a:t>
            </a:r>
            <a:r>
              <a:rPr lang="en-US" sz="1600" dirty="0" smtClean="0">
                <a:latin typeface="Times New Roman" pitchFamily="18" charset="0"/>
                <a:cs typeface="Times New Roman" pitchFamily="18" charset="0"/>
                <a:hlinkClick r:id="rId11"/>
              </a:rPr>
              <a:t>://bmsi.ru/doc/df55adad-02bd-4a92-8342-323fb1fd5d6c</a:t>
            </a:r>
            <a:endParaRPr lang="ru-RU" sz="1600" b="1" dirty="0" smtClean="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1600" b="0"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1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marL="360000" indent="0">
              <a:spcBef>
                <a:spcPts val="0"/>
              </a:spcBef>
              <a:buNone/>
            </a:pPr>
            <a:endParaRPr lang="ru-RU" sz="2200" dirty="0" smtClean="0">
              <a:ln>
                <a:solidFill>
                  <a:schemeClr val="accent6">
                    <a:lumMod val="50000"/>
                  </a:schemeClr>
                </a:solidFill>
              </a:ln>
              <a:solidFill>
                <a:srgbClr val="FF0000"/>
              </a:solidFill>
              <a:latin typeface="Times New Roman" pitchFamily="18" charset="0"/>
              <a:cs typeface="Times New Roman" pitchFamily="18" charset="0"/>
            </a:endParaRPr>
          </a:p>
          <a:p>
            <a:pPr marL="360000" indent="0">
              <a:spcBef>
                <a:spcPts val="0"/>
              </a:spcBef>
              <a:buNone/>
            </a:pPr>
            <a:r>
              <a:rPr lang="ru-RU" sz="2200" dirty="0" smtClean="0">
                <a:ln>
                  <a:solidFill>
                    <a:schemeClr val="accent6">
                      <a:lumMod val="50000"/>
                    </a:schemeClr>
                  </a:solidFill>
                </a:ln>
                <a:solidFill>
                  <a:srgbClr val="FF0000"/>
                </a:solidFill>
                <a:latin typeface="Times New Roman" pitchFamily="18" charset="0"/>
                <a:cs typeface="Times New Roman" pitchFamily="18" charset="0"/>
              </a:rPr>
              <a:t>Во время Первой мировой войны волейбол стал известен европейским странам.</a:t>
            </a:r>
          </a:p>
          <a:p>
            <a:pPr marL="360000" indent="0">
              <a:spcBef>
                <a:spcPts val="0"/>
              </a:spcBef>
              <a:buNone/>
            </a:pPr>
            <a:r>
              <a:rPr lang="ru-RU" sz="2200" dirty="0" smtClean="0">
                <a:ln>
                  <a:solidFill>
                    <a:schemeClr val="accent6">
                      <a:lumMod val="50000"/>
                    </a:schemeClr>
                  </a:solidFill>
                </a:ln>
                <a:solidFill>
                  <a:srgbClr val="FF0000"/>
                </a:solidFill>
                <a:latin typeface="Times New Roman" pitchFamily="18" charset="0"/>
                <a:cs typeface="Times New Roman" pitchFamily="18" charset="0"/>
              </a:rPr>
              <a:t>В 1922 году проведены первые общенациональные соревнования в Бруклине.</a:t>
            </a:r>
          </a:p>
          <a:p>
            <a:pPr marL="360000" indent="0">
              <a:spcBef>
                <a:spcPts val="0"/>
              </a:spcBef>
              <a:buNone/>
            </a:pPr>
            <a:r>
              <a:rPr lang="ru-RU" sz="2200" dirty="0" smtClean="0">
                <a:ln>
                  <a:solidFill>
                    <a:schemeClr val="accent6">
                      <a:lumMod val="50000"/>
                    </a:schemeClr>
                  </a:solidFill>
                </a:ln>
                <a:solidFill>
                  <a:srgbClr val="FF0000"/>
                </a:solidFill>
                <a:latin typeface="Times New Roman" pitchFamily="18" charset="0"/>
                <a:cs typeface="Times New Roman" pitchFamily="18" charset="0"/>
              </a:rPr>
              <a:t>В 1922 году была образована первая федерация волейбола Чехословакии – первая в мире спортивная организация по волейболу.</a:t>
            </a:r>
          </a:p>
          <a:p>
            <a:pPr marL="360000" indent="0">
              <a:spcBef>
                <a:spcPts val="0"/>
              </a:spcBef>
              <a:buNone/>
            </a:pPr>
            <a:r>
              <a:rPr lang="ru-RU" sz="2200" dirty="0" smtClean="0">
                <a:ln>
                  <a:solidFill>
                    <a:schemeClr val="accent6">
                      <a:lumMod val="50000"/>
                    </a:schemeClr>
                  </a:solidFill>
                </a:ln>
                <a:solidFill>
                  <a:srgbClr val="FF0000"/>
                </a:solidFill>
                <a:latin typeface="Times New Roman" pitchFamily="18" charset="0"/>
                <a:cs typeface="Times New Roman" pitchFamily="18" charset="0"/>
              </a:rPr>
              <a:t>1923 году – зарождение волейбола в России. В1928 году состоялся первый чемпионат СССР по волейболу.</a:t>
            </a:r>
          </a:p>
          <a:p>
            <a:pPr marL="360000" indent="0">
              <a:spcBef>
                <a:spcPts val="0"/>
              </a:spcBef>
              <a:buNone/>
            </a:pPr>
            <a:r>
              <a:rPr lang="ru-RU" sz="2200" dirty="0" smtClean="0">
                <a:ln>
                  <a:solidFill>
                    <a:schemeClr val="accent6">
                      <a:lumMod val="50000"/>
                    </a:schemeClr>
                  </a:solidFill>
                </a:ln>
                <a:solidFill>
                  <a:srgbClr val="FF0000"/>
                </a:solidFill>
                <a:latin typeface="Times New Roman" pitchFamily="18" charset="0"/>
                <a:cs typeface="Times New Roman" pitchFamily="18" charset="0"/>
              </a:rPr>
              <a:t>1947 год – основание Международной федерации волейбола (</a:t>
            </a:r>
            <a:r>
              <a:rPr lang="en-US" sz="2200" dirty="0" smtClean="0">
                <a:ln>
                  <a:solidFill>
                    <a:schemeClr val="accent6">
                      <a:lumMod val="50000"/>
                    </a:schemeClr>
                  </a:solidFill>
                </a:ln>
                <a:solidFill>
                  <a:srgbClr val="FF0000"/>
                </a:solidFill>
                <a:latin typeface="Times New Roman" pitchFamily="18" charset="0"/>
                <a:cs typeface="Times New Roman" pitchFamily="18" charset="0"/>
              </a:rPr>
              <a:t>FIVB)</a:t>
            </a:r>
            <a:r>
              <a:rPr lang="ru-RU" sz="2200" dirty="0" smtClean="0">
                <a:ln>
                  <a:solidFill>
                    <a:schemeClr val="accent6">
                      <a:lumMod val="50000"/>
                    </a:schemeClr>
                  </a:solidFill>
                </a:ln>
                <a:solidFill>
                  <a:srgbClr val="FF0000"/>
                </a:solidFill>
                <a:latin typeface="Times New Roman" pitchFamily="18" charset="0"/>
                <a:cs typeface="Times New Roman" pitchFamily="18" charset="0"/>
              </a:rPr>
              <a:t>.</a:t>
            </a:r>
          </a:p>
          <a:p>
            <a:pPr marL="360000" indent="0">
              <a:spcBef>
                <a:spcPts val="0"/>
              </a:spcBef>
              <a:buNone/>
            </a:pPr>
            <a:r>
              <a:rPr lang="ru-RU" sz="2200" dirty="0" smtClean="0">
                <a:ln>
                  <a:solidFill>
                    <a:schemeClr val="accent6">
                      <a:lumMod val="50000"/>
                    </a:schemeClr>
                  </a:solidFill>
                </a:ln>
                <a:solidFill>
                  <a:srgbClr val="FF0000"/>
                </a:solidFill>
                <a:latin typeface="Times New Roman" pitchFamily="18" charset="0"/>
                <a:cs typeface="Times New Roman" pitchFamily="18" charset="0"/>
              </a:rPr>
              <a:t>Волейбол был включён в программу Олимпийских игр с 1964 года.</a:t>
            </a:r>
          </a:p>
          <a:p>
            <a:pPr>
              <a:buNone/>
            </a:pPr>
            <a:endParaRPr lang="ru-RU" dirty="0"/>
          </a:p>
        </p:txBody>
      </p:sp>
      <p:pic>
        <p:nvPicPr>
          <p:cNvPr id="1027" name="Picture 3"/>
          <p:cNvPicPr>
            <a:picLocks noChangeAspect="1" noChangeArrowheads="1"/>
          </p:cNvPicPr>
          <p:nvPr/>
        </p:nvPicPr>
        <p:blipFill>
          <a:blip r:embed="rId2"/>
          <a:srcRect/>
          <a:stretch>
            <a:fillRect/>
          </a:stretch>
        </p:blipFill>
        <p:spPr bwMode="auto">
          <a:xfrm>
            <a:off x="152400" y="4065320"/>
            <a:ext cx="1919270" cy="261125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7000892" y="4357694"/>
            <a:ext cx="1557394" cy="213609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2571736" y="4714884"/>
            <a:ext cx="3762375" cy="1391648"/>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lgn="ctr">
              <a:spcBef>
                <a:spcPts val="0"/>
              </a:spcBef>
              <a:buNone/>
            </a:pPr>
            <a:endParaRPr lang="ru-RU" sz="3600" b="1" dirty="0" smtClean="0">
              <a:ln>
                <a:solidFill>
                  <a:schemeClr val="accent6">
                    <a:lumMod val="50000"/>
                  </a:schemeClr>
                </a:solidFill>
              </a:ln>
              <a:solidFill>
                <a:schemeClr val="accent4">
                  <a:lumMod val="75000"/>
                </a:schemeClr>
              </a:solidFill>
              <a:cs typeface="Times New Roman" pitchFamily="18" charset="0"/>
            </a:endParaRPr>
          </a:p>
          <a:p>
            <a:pPr algn="ctr">
              <a:spcBef>
                <a:spcPts val="0"/>
              </a:spcBef>
              <a:buNone/>
            </a:pPr>
            <a:r>
              <a:rPr lang="ru-RU" sz="3600" b="1" dirty="0" smtClean="0">
                <a:ln>
                  <a:solidFill>
                    <a:schemeClr val="accent6">
                      <a:lumMod val="50000"/>
                    </a:schemeClr>
                  </a:solidFill>
                </a:ln>
                <a:solidFill>
                  <a:schemeClr val="accent4">
                    <a:lumMod val="75000"/>
                  </a:schemeClr>
                </a:solidFill>
                <a:cs typeface="Times New Roman" pitchFamily="18" charset="0"/>
              </a:rPr>
              <a:t> </a:t>
            </a:r>
          </a:p>
          <a:p>
            <a:pPr indent="0">
              <a:spcBef>
                <a:spcPts val="0"/>
              </a:spcBef>
              <a:buNone/>
            </a:pPr>
            <a:r>
              <a:rPr lang="ru-RU" sz="2600" b="1" dirty="0" smtClean="0">
                <a:ln>
                  <a:solidFill>
                    <a:schemeClr val="accent6">
                      <a:lumMod val="50000"/>
                    </a:schemeClr>
                  </a:solidFill>
                </a:ln>
                <a:solidFill>
                  <a:schemeClr val="accent4">
                    <a:lumMod val="75000"/>
                  </a:schemeClr>
                </a:solidFill>
                <a:cs typeface="Times New Roman" pitchFamily="18" charset="0"/>
              </a:rPr>
              <a:t>Подача производится из зоны подачи за лицевой линией игровой площадки с целью приземлить мяч на половине противника или максимально усложнить приём. В современном волейболе наиболее распространена силовая подача в прыжке. Её противоположностью является укороченная (планирующая, тактическая) подача, когда мяч направляется близко к сетке.</a:t>
            </a:r>
            <a:endParaRPr lang="ru-RU" sz="2600" b="1" dirty="0">
              <a:ln>
                <a:solidFill>
                  <a:schemeClr val="accent6">
                    <a:lumMod val="50000"/>
                  </a:schemeClr>
                </a:solidFill>
              </a:ln>
              <a:solidFill>
                <a:schemeClr val="accent4">
                  <a:lumMod val="75000"/>
                </a:schemeClr>
              </a:solidFill>
              <a:cs typeface="Times New Roman" pitchFamily="18" charset="0"/>
            </a:endParaRPr>
          </a:p>
        </p:txBody>
      </p:sp>
      <p:pic>
        <p:nvPicPr>
          <p:cNvPr id="4" name="Рисунок 3" descr="http://www.sportmedicine.ru/images/volleyball.jpg"/>
          <p:cNvPicPr/>
          <p:nvPr/>
        </p:nvPicPr>
        <p:blipFill>
          <a:blip r:embed="rId2"/>
          <a:srcRect/>
          <a:stretch>
            <a:fillRect/>
          </a:stretch>
        </p:blipFill>
        <p:spPr bwMode="auto">
          <a:xfrm>
            <a:off x="4786314" y="4357694"/>
            <a:ext cx="2857500" cy="2095500"/>
          </a:xfrm>
          <a:prstGeom prst="rect">
            <a:avLst/>
          </a:prstGeom>
          <a:noFill/>
          <a:ln w="9525">
            <a:noFill/>
            <a:miter lim="800000"/>
            <a:headEnd/>
            <a:tailEnd/>
          </a:ln>
        </p:spPr>
      </p:pic>
      <p:pic>
        <p:nvPicPr>
          <p:cNvPr id="5" name="Рисунок 4" descr="http://sportbox.by/wp-content/uploads/2010/11/3612827375_b3b7938ced_m.jpg"/>
          <p:cNvPicPr/>
          <p:nvPr/>
        </p:nvPicPr>
        <p:blipFill>
          <a:blip r:embed="rId3"/>
          <a:srcRect/>
          <a:stretch>
            <a:fillRect/>
          </a:stretch>
        </p:blipFill>
        <p:spPr bwMode="auto">
          <a:xfrm>
            <a:off x="1142976" y="4286256"/>
            <a:ext cx="1524000" cy="2286000"/>
          </a:xfrm>
          <a:prstGeom prst="rect">
            <a:avLst/>
          </a:prstGeom>
          <a:noFill/>
          <a:ln w="9525">
            <a:noFill/>
            <a:miter lim="800000"/>
            <a:headEnd/>
            <a:tailEnd/>
          </a:ln>
        </p:spPr>
      </p:pic>
      <p:sp>
        <p:nvSpPr>
          <p:cNvPr id="6" name="Прямоугольник 5"/>
          <p:cNvSpPr/>
          <p:nvPr/>
        </p:nvSpPr>
        <p:spPr>
          <a:xfrm>
            <a:off x="3387701" y="142852"/>
            <a:ext cx="2368598" cy="923330"/>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u="sng" cap="none" spc="0" dirty="0" smtClean="0">
                <a:ln w="11430">
                  <a:solidFill>
                    <a:schemeClr val="accent6">
                      <a:lumMod val="50000"/>
                    </a:schemeClr>
                  </a:solidFill>
                </a:ln>
                <a:solidFill>
                  <a:srgbClr val="C00000"/>
                </a:solidFill>
                <a:effectLst>
                  <a:outerShdw blurRad="50800" dist="39000" dir="5460000" algn="tl">
                    <a:srgbClr val="000000">
                      <a:alpha val="38000"/>
                    </a:srgbClr>
                  </a:outerShdw>
                </a:effectLst>
              </a:rPr>
              <a:t>Подача</a:t>
            </a:r>
            <a:endParaRPr lang="ru-RU" sz="5400" b="1" cap="none" spc="0" dirty="0">
              <a:ln w="11430">
                <a:solidFill>
                  <a:schemeClr val="accent6">
                    <a:lumMod val="50000"/>
                  </a:schemeClr>
                </a:solidFill>
              </a:ln>
              <a:solidFill>
                <a:srgbClr val="C00000"/>
              </a:soli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5865835"/>
          </a:xfrm>
        </p:spPr>
        <p:txBody>
          <a:bodyPr>
            <a:normAutofit/>
          </a:bodyPr>
          <a:lstStyle/>
          <a:p>
            <a:pPr algn="ctr">
              <a:buNone/>
            </a:pPr>
            <a:endParaRPr lang="ru-RU" sz="2400" b="1" dirty="0" smtClean="0">
              <a:ln>
                <a:solidFill>
                  <a:schemeClr val="accent6">
                    <a:lumMod val="50000"/>
                  </a:schemeClr>
                </a:solidFill>
              </a:ln>
              <a:solidFill>
                <a:schemeClr val="accent6">
                  <a:lumMod val="75000"/>
                </a:schemeClr>
              </a:solidFill>
            </a:endParaRPr>
          </a:p>
          <a:p>
            <a:pPr algn="ctr">
              <a:buNone/>
            </a:pPr>
            <a:endParaRPr lang="ru-RU" sz="2400" b="1" dirty="0" smtClean="0">
              <a:ln>
                <a:solidFill>
                  <a:schemeClr val="accent6">
                    <a:lumMod val="50000"/>
                  </a:schemeClr>
                </a:solidFill>
              </a:ln>
              <a:solidFill>
                <a:schemeClr val="accent6">
                  <a:lumMod val="75000"/>
                </a:schemeClr>
              </a:solidFill>
            </a:endParaRPr>
          </a:p>
          <a:p>
            <a:pPr indent="0">
              <a:buNone/>
            </a:pPr>
            <a:r>
              <a:rPr lang="ru-RU" sz="2400" b="1" dirty="0" smtClean="0">
                <a:ln>
                  <a:solidFill>
                    <a:schemeClr val="accent6">
                      <a:lumMod val="50000"/>
                    </a:schemeClr>
                  </a:solidFill>
                </a:ln>
                <a:solidFill>
                  <a:schemeClr val="accent6">
                    <a:lumMod val="75000"/>
                  </a:schemeClr>
                </a:solidFill>
              </a:rPr>
              <a:t>Обычно принимают мяч игроки, стоящие на задней линии, то есть в 5-й, 6-й, 1-й зонах. Однако принять подачу может любой игрок. Игрокам принимающей команды разрешается сделать три касания и максимум после третьего касания перевести мяч на половину противника. </a:t>
            </a:r>
            <a:endParaRPr lang="ru-RU" sz="2400" b="1" dirty="0">
              <a:ln>
                <a:solidFill>
                  <a:schemeClr val="accent6">
                    <a:lumMod val="50000"/>
                  </a:schemeClr>
                </a:solidFill>
              </a:ln>
              <a:solidFill>
                <a:schemeClr val="accent6">
                  <a:lumMod val="75000"/>
                </a:schemeClr>
              </a:solidFill>
            </a:endParaRPr>
          </a:p>
        </p:txBody>
      </p:sp>
      <p:pic>
        <p:nvPicPr>
          <p:cNvPr id="2050" name="Picture 2"/>
          <p:cNvPicPr>
            <a:picLocks noChangeAspect="1" noChangeArrowheads="1"/>
          </p:cNvPicPr>
          <p:nvPr/>
        </p:nvPicPr>
        <p:blipFill>
          <a:blip r:embed="rId2"/>
          <a:srcRect b="11017"/>
          <a:stretch>
            <a:fillRect/>
          </a:stretch>
        </p:blipFill>
        <p:spPr bwMode="auto">
          <a:xfrm>
            <a:off x="857224" y="3500438"/>
            <a:ext cx="2901316" cy="307342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flipH="1">
            <a:off x="4816464" y="3246426"/>
            <a:ext cx="2833688" cy="3500438"/>
          </a:xfrm>
          <a:prstGeom prst="rect">
            <a:avLst/>
          </a:prstGeom>
          <a:noFill/>
          <a:ln w="9525">
            <a:noFill/>
            <a:miter lim="800000"/>
            <a:headEnd/>
            <a:tailEnd/>
          </a:ln>
          <a:effectLst/>
        </p:spPr>
      </p:pic>
      <p:sp>
        <p:nvSpPr>
          <p:cNvPr id="5" name="Прямоугольник 4"/>
          <p:cNvSpPr/>
          <p:nvPr/>
        </p:nvSpPr>
        <p:spPr>
          <a:xfrm>
            <a:off x="3472981" y="142852"/>
            <a:ext cx="2198038" cy="923330"/>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u="sng" cap="none" spc="0" dirty="0" smtClean="0">
                <a:ln w="11430">
                  <a:solidFill>
                    <a:schemeClr val="accent6">
                      <a:lumMod val="50000"/>
                    </a:schemeClr>
                  </a:solidFill>
                </a:ln>
                <a:solidFill>
                  <a:srgbClr val="C00000"/>
                </a:solidFill>
                <a:effectLst>
                  <a:outerShdw blurRad="50800" dist="39000" dir="5460000" algn="tl">
                    <a:srgbClr val="000000">
                      <a:alpha val="38000"/>
                    </a:srgbClr>
                  </a:outerShdw>
                </a:effectLst>
              </a:rPr>
              <a:t>Прием</a:t>
            </a:r>
            <a:endParaRPr lang="ru-RU" sz="5400" b="1" cap="none" spc="0" dirty="0">
              <a:ln w="11430">
                <a:solidFill>
                  <a:schemeClr val="accent6">
                    <a:lumMod val="50000"/>
                  </a:schemeClr>
                </a:solidFill>
              </a:ln>
              <a:solidFill>
                <a:srgbClr val="C00000"/>
              </a:soli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endParaRPr lang="ru-RU" sz="3200" b="1" u="sng" dirty="0" smtClean="0">
              <a:ln>
                <a:solidFill>
                  <a:schemeClr val="accent6">
                    <a:lumMod val="50000"/>
                  </a:schemeClr>
                </a:solidFill>
              </a:ln>
              <a:solidFill>
                <a:schemeClr val="accent6">
                  <a:lumMod val="75000"/>
                </a:schemeClr>
              </a:solidFill>
            </a:endParaRPr>
          </a:p>
          <a:p>
            <a:pPr algn="ctr">
              <a:buNone/>
            </a:pPr>
            <a:endParaRPr lang="ru-RU" sz="3200" b="1" u="sng" dirty="0" smtClean="0">
              <a:ln>
                <a:solidFill>
                  <a:schemeClr val="accent6">
                    <a:lumMod val="50000"/>
                  </a:schemeClr>
                </a:solidFill>
              </a:ln>
              <a:solidFill>
                <a:schemeClr val="accent6">
                  <a:lumMod val="75000"/>
                </a:schemeClr>
              </a:solidFill>
            </a:endParaRPr>
          </a:p>
          <a:p>
            <a:pPr indent="0">
              <a:spcBef>
                <a:spcPts val="0"/>
              </a:spcBef>
              <a:buNone/>
            </a:pPr>
            <a:r>
              <a:rPr lang="ru-RU" sz="2200" b="1" dirty="0" smtClean="0">
                <a:ln>
                  <a:solidFill>
                    <a:schemeClr val="accent6">
                      <a:lumMod val="50000"/>
                    </a:schemeClr>
                  </a:solidFill>
                </a:ln>
                <a:solidFill>
                  <a:schemeClr val="accent6">
                    <a:lumMod val="75000"/>
                  </a:schemeClr>
                </a:solidFill>
              </a:rPr>
              <a:t>Обычно при хорошем приёме мяч принимается игроками задней линии (1-е касание), доводится до связующего игрока </a:t>
            </a:r>
          </a:p>
          <a:p>
            <a:pPr indent="0">
              <a:spcBef>
                <a:spcPts val="0"/>
              </a:spcBef>
              <a:buNone/>
            </a:pPr>
            <a:r>
              <a:rPr lang="ru-RU" sz="2200" b="1" dirty="0" smtClean="0">
                <a:ln>
                  <a:solidFill>
                    <a:schemeClr val="accent6">
                      <a:lumMod val="50000"/>
                    </a:schemeClr>
                  </a:solidFill>
                </a:ln>
                <a:solidFill>
                  <a:schemeClr val="accent6">
                    <a:lumMod val="75000"/>
                  </a:schemeClr>
                </a:solidFill>
              </a:rPr>
              <a:t>(2-е касание), связующий передаёт мяч игроку атаки (3-е касание). При атакующем ударе мяч должен пройти над сеткой, но в пространстве между двумя антеннами. При этом мяч может задеть сетку, но не должен задевать антенны или их мысленного продолжения вверх. Различают атакующие удары прямые (по ходу) и боковые, удары с переводом вправо (влево) и обманные удары (скидки).</a:t>
            </a:r>
            <a:endParaRPr lang="ru-RU" sz="2200" b="1" dirty="0">
              <a:ln>
                <a:solidFill>
                  <a:schemeClr val="accent6">
                    <a:lumMod val="50000"/>
                  </a:schemeClr>
                </a:solidFill>
              </a:ln>
              <a:solidFill>
                <a:schemeClr val="accent6">
                  <a:lumMod val="75000"/>
                </a:schemeClr>
              </a:solidFill>
            </a:endParaRPr>
          </a:p>
        </p:txBody>
      </p:sp>
      <p:pic>
        <p:nvPicPr>
          <p:cNvPr id="3074" name="Picture 2"/>
          <p:cNvPicPr>
            <a:picLocks noChangeAspect="1" noChangeArrowheads="1"/>
          </p:cNvPicPr>
          <p:nvPr/>
        </p:nvPicPr>
        <p:blipFill>
          <a:blip r:embed="rId2"/>
          <a:srcRect/>
          <a:stretch>
            <a:fillRect/>
          </a:stretch>
        </p:blipFill>
        <p:spPr bwMode="auto">
          <a:xfrm>
            <a:off x="2933702" y="4296050"/>
            <a:ext cx="3276597" cy="2457448"/>
          </a:xfrm>
          <a:prstGeom prst="rect">
            <a:avLst/>
          </a:prstGeom>
          <a:noFill/>
          <a:ln w="9525">
            <a:noFill/>
            <a:miter lim="800000"/>
            <a:headEnd/>
            <a:tailEnd/>
          </a:ln>
          <a:effectLst/>
        </p:spPr>
      </p:pic>
      <p:sp>
        <p:nvSpPr>
          <p:cNvPr id="4" name="Прямоугольник 3"/>
          <p:cNvSpPr/>
          <p:nvPr/>
        </p:nvSpPr>
        <p:spPr>
          <a:xfrm>
            <a:off x="3647901" y="142852"/>
            <a:ext cx="1848198" cy="923330"/>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u="sng" cap="none" spc="0" dirty="0" smtClean="0">
                <a:ln w="11430">
                  <a:solidFill>
                    <a:schemeClr val="accent6">
                      <a:lumMod val="50000"/>
                    </a:schemeClr>
                  </a:solidFill>
                </a:ln>
                <a:solidFill>
                  <a:srgbClr val="C00000"/>
                </a:solidFill>
                <a:effectLst>
                  <a:outerShdw blurRad="50800" dist="39000" dir="5460000" algn="tl">
                    <a:srgbClr val="000000">
                      <a:alpha val="38000"/>
                    </a:srgbClr>
                  </a:outerShdw>
                </a:effectLst>
              </a:rPr>
              <a:t>Атака</a:t>
            </a:r>
            <a:endParaRPr lang="ru-RU" sz="5400" b="1" cap="none" spc="0" dirty="0">
              <a:ln w="11430">
                <a:solidFill>
                  <a:schemeClr val="accent6">
                    <a:lumMod val="50000"/>
                  </a:schemeClr>
                </a:solidFill>
              </a:ln>
              <a:solidFill>
                <a:srgbClr val="C00000"/>
              </a:soli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indent="0" algn="ctr">
              <a:spcBef>
                <a:spcPts val="0"/>
              </a:spcBef>
              <a:buNone/>
            </a:pPr>
            <a:endParaRPr lang="ru-RU" sz="3600" u="sng" dirty="0" smtClean="0">
              <a:ln>
                <a:solidFill>
                  <a:schemeClr val="accent6">
                    <a:lumMod val="50000"/>
                  </a:schemeClr>
                </a:solidFill>
              </a:ln>
              <a:solidFill>
                <a:schemeClr val="accent6">
                  <a:lumMod val="75000"/>
                </a:schemeClr>
              </a:solidFill>
            </a:endParaRPr>
          </a:p>
          <a:p>
            <a:pPr indent="0" algn="ctr">
              <a:spcBef>
                <a:spcPts val="0"/>
              </a:spcBef>
              <a:buNone/>
            </a:pPr>
            <a:endParaRPr lang="ru-RU" sz="3600" u="sng" dirty="0" smtClean="0">
              <a:ln>
                <a:solidFill>
                  <a:schemeClr val="accent6">
                    <a:lumMod val="50000"/>
                  </a:schemeClr>
                </a:solidFill>
              </a:ln>
              <a:solidFill>
                <a:schemeClr val="accent6">
                  <a:lumMod val="75000"/>
                </a:schemeClr>
              </a:solidFill>
            </a:endParaRPr>
          </a:p>
          <a:p>
            <a:pPr indent="0">
              <a:spcBef>
                <a:spcPts val="0"/>
              </a:spcBef>
              <a:buNone/>
            </a:pPr>
            <a:r>
              <a:rPr lang="ru-RU" sz="2200" dirty="0"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rPr>
              <a:t>Это игровой приём, при котором защищающаяся команда препятствует переводу мяча при атаке противника на свою сторону, перекрывая его ход любой частью тела над сеткой, обычно руками, перенесёнными на сторону противника в рамках правил. Разрешается переносить руки на сторону противника при блокировании в той степени, чтобы они не мешали противнику до его атаки или другого игрового действия. Блок может быть одиночным или групповым (двойным, тройным). Касание блока не считается за одно из трёх касаний. Блокировать могут только те игроки, что стоят на передней линии, то есть в зонах 2, 3, 4.</a:t>
            </a:r>
            <a:endParaRPr lang="ru-RU" sz="2200"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endParaRPr>
          </a:p>
        </p:txBody>
      </p:sp>
      <p:pic>
        <p:nvPicPr>
          <p:cNvPr id="1028" name="Picture 4" descr="http://pravilaigri.ucoz.com/huge.jpg"/>
          <p:cNvPicPr>
            <a:picLocks noChangeAspect="1" noChangeArrowheads="1"/>
          </p:cNvPicPr>
          <p:nvPr/>
        </p:nvPicPr>
        <p:blipFill>
          <a:blip r:embed="rId2"/>
          <a:srcRect/>
          <a:stretch>
            <a:fillRect/>
          </a:stretch>
        </p:blipFill>
        <p:spPr bwMode="auto">
          <a:xfrm>
            <a:off x="4857752" y="4643446"/>
            <a:ext cx="3000396" cy="2001634"/>
          </a:xfrm>
          <a:prstGeom prst="rect">
            <a:avLst/>
          </a:prstGeom>
          <a:noFill/>
        </p:spPr>
      </p:pic>
      <p:pic>
        <p:nvPicPr>
          <p:cNvPr id="5" name="Рисунок 4" descr="Правило игры волейбол"/>
          <p:cNvPicPr/>
          <p:nvPr/>
        </p:nvPicPr>
        <p:blipFill>
          <a:blip r:embed="rId3"/>
          <a:srcRect/>
          <a:stretch>
            <a:fillRect/>
          </a:stretch>
        </p:blipFill>
        <p:spPr bwMode="auto">
          <a:xfrm>
            <a:off x="1214414" y="4857760"/>
            <a:ext cx="2428892" cy="1785950"/>
          </a:xfrm>
          <a:prstGeom prst="rect">
            <a:avLst/>
          </a:prstGeom>
          <a:noFill/>
          <a:ln w="9525">
            <a:noFill/>
            <a:miter lim="800000"/>
            <a:headEnd/>
            <a:tailEnd/>
          </a:ln>
        </p:spPr>
      </p:pic>
      <p:sp>
        <p:nvSpPr>
          <p:cNvPr id="6" name="Прямоугольник 5"/>
          <p:cNvSpPr/>
          <p:nvPr/>
        </p:nvSpPr>
        <p:spPr>
          <a:xfrm>
            <a:off x="2318018" y="142852"/>
            <a:ext cx="4507965" cy="923330"/>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u="sng" cap="none" spc="0" dirty="0" smtClean="0">
                <a:ln w="11430">
                  <a:solidFill>
                    <a:schemeClr val="accent6">
                      <a:lumMod val="50000"/>
                    </a:schemeClr>
                  </a:solidFill>
                </a:ln>
                <a:solidFill>
                  <a:srgbClr val="C00000"/>
                </a:solidFill>
                <a:effectLst>
                  <a:outerShdw blurRad="50800" dist="39000" dir="5460000" algn="tl">
                    <a:srgbClr val="000000">
                      <a:alpha val="38000"/>
                    </a:srgbClr>
                  </a:outerShdw>
                </a:effectLst>
              </a:rPr>
              <a:t>Блокирование</a:t>
            </a:r>
            <a:endParaRPr lang="ru-RU" sz="5400" b="1" cap="none" spc="0" dirty="0">
              <a:ln w="11430">
                <a:solidFill>
                  <a:schemeClr val="accent6">
                    <a:lumMod val="50000"/>
                  </a:schemeClr>
                </a:solidFill>
              </a:ln>
              <a:solidFill>
                <a:srgbClr val="C00000"/>
              </a:soli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786538"/>
          </a:xfrm>
        </p:spPr>
        <p:txBody>
          <a:bodyPr>
            <a:normAutofit/>
          </a:bodyPr>
          <a:lstStyle/>
          <a:p>
            <a:pPr indent="0" algn="ctr">
              <a:spcBef>
                <a:spcPts val="0"/>
              </a:spcBef>
              <a:buNone/>
            </a:pPr>
            <a:endParaRPr lang="ru-RU" sz="3600" u="sng" dirty="0"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endParaRPr>
          </a:p>
          <a:p>
            <a:pPr indent="0">
              <a:spcBef>
                <a:spcPts val="0"/>
              </a:spcBef>
              <a:buNone/>
            </a:pPr>
            <a:endParaRPr lang="ru-RU" sz="2400" dirty="0"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endParaRPr>
          </a:p>
          <a:p>
            <a:pPr indent="0">
              <a:spcBef>
                <a:spcPts val="0"/>
              </a:spcBef>
              <a:buNone/>
            </a:pPr>
            <a:r>
              <a:rPr lang="ru-RU" sz="2400" dirty="0"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rPr>
              <a:t>Игроки этого амплуа не могут участвовать в атаке, в блоке и подавать. Форма </a:t>
            </a:r>
            <a:r>
              <a:rPr lang="ru-RU" sz="2400" dirty="0" err="1"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rPr>
              <a:t>либеро</a:t>
            </a:r>
            <a:r>
              <a:rPr lang="ru-RU" sz="2400" dirty="0"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rPr>
              <a:t> должна отличаться от формы остальных игроков. Разрешается заменять </a:t>
            </a:r>
            <a:r>
              <a:rPr lang="ru-RU" sz="2400" dirty="0" err="1"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rPr>
              <a:t>либеро</a:t>
            </a:r>
            <a:r>
              <a:rPr lang="ru-RU" sz="2400" dirty="0"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rPr>
              <a:t> неограниченное количество раз, не ставя в известность судью. Так как </a:t>
            </a:r>
            <a:r>
              <a:rPr lang="ru-RU" sz="2400" dirty="0" err="1"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rPr>
              <a:t>либеро</a:t>
            </a:r>
            <a:r>
              <a:rPr lang="ru-RU" sz="2400" dirty="0" smtClean="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rPr>
              <a:t> не имеет права атаковать и блокировать, он обычно находится на задней линии, меняясь позицией с игроками, которых выгодно держать на передней линии, например с центральным блокирующим.</a:t>
            </a:r>
            <a:endParaRPr lang="ru-RU" sz="2400" dirty="0">
              <a:ln>
                <a:solidFill>
                  <a:schemeClr val="accent6">
                    <a:lumMod val="50000"/>
                  </a:schemeClr>
                </a:solidFill>
              </a:ln>
              <a:solidFill>
                <a:schemeClr val="accent6">
                  <a:lumMod val="75000"/>
                </a:schemeClr>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srcRect/>
          <a:stretch>
            <a:fillRect/>
          </a:stretch>
        </p:blipFill>
        <p:spPr bwMode="auto">
          <a:xfrm>
            <a:off x="2804599" y="4022155"/>
            <a:ext cx="3648885" cy="2736664"/>
          </a:xfrm>
          <a:prstGeom prst="rect">
            <a:avLst/>
          </a:prstGeom>
          <a:noFill/>
          <a:ln w="9525">
            <a:noFill/>
            <a:miter lim="800000"/>
            <a:headEnd/>
            <a:tailEnd/>
          </a:ln>
          <a:effectLst/>
        </p:spPr>
      </p:pic>
      <p:sp>
        <p:nvSpPr>
          <p:cNvPr id="4" name="Прямоугольник 3"/>
          <p:cNvSpPr/>
          <p:nvPr/>
        </p:nvSpPr>
        <p:spPr>
          <a:xfrm>
            <a:off x="3371992" y="142852"/>
            <a:ext cx="2400016" cy="923330"/>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u="sng" cap="none" spc="0" dirty="0" err="1" smtClean="0">
                <a:ln w="11430">
                  <a:solidFill>
                    <a:schemeClr val="accent6">
                      <a:lumMod val="50000"/>
                    </a:schemeClr>
                  </a:solidFill>
                </a:ln>
                <a:solidFill>
                  <a:srgbClr val="C00000"/>
                </a:solidFill>
                <a:effectLst>
                  <a:outerShdw blurRad="50800" dist="39000" dir="5460000" algn="tl">
                    <a:srgbClr val="000000">
                      <a:alpha val="38000"/>
                    </a:srgbClr>
                  </a:outerShdw>
                </a:effectLst>
              </a:rPr>
              <a:t>Либеро</a:t>
            </a:r>
            <a:endParaRPr lang="ru-RU" sz="5400" b="1" u="sng" cap="none" spc="0" dirty="0" smtClean="0">
              <a:ln w="11430">
                <a:solidFill>
                  <a:schemeClr val="accent6">
                    <a:lumMod val="50000"/>
                  </a:schemeClr>
                </a:solidFill>
              </a:ln>
              <a:solidFill>
                <a:srgbClr val="C00000"/>
              </a:soli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643710"/>
          </a:xfrm>
        </p:spPr>
        <p:txBody>
          <a:bodyPr>
            <a:normAutofit fontScale="77500" lnSpcReduction="20000"/>
          </a:bodyPr>
          <a:lstStyle/>
          <a:p>
            <a:pPr indent="0" algn="ctr">
              <a:spcBef>
                <a:spcPts val="0"/>
              </a:spcBef>
              <a:buNone/>
            </a:pPr>
            <a:endParaRPr lang="ru-RU" sz="4200" dirty="0" smtClean="0">
              <a:ln>
                <a:solidFill>
                  <a:schemeClr val="accent6">
                    <a:lumMod val="50000"/>
                  </a:schemeClr>
                </a:solidFill>
              </a:ln>
              <a:solidFill>
                <a:schemeClr val="accent6">
                  <a:lumMod val="75000"/>
                </a:schemeClr>
              </a:solidFill>
            </a:endParaRPr>
          </a:p>
          <a:p>
            <a:pPr indent="0" algn="ctr">
              <a:spcBef>
                <a:spcPts val="0"/>
              </a:spcBef>
              <a:buNone/>
            </a:pPr>
            <a:endParaRPr lang="ru-RU" sz="4200" dirty="0" smtClean="0">
              <a:ln>
                <a:solidFill>
                  <a:schemeClr val="accent6">
                    <a:lumMod val="50000"/>
                  </a:schemeClr>
                </a:solidFill>
              </a:ln>
              <a:solidFill>
                <a:schemeClr val="accent6">
                  <a:lumMod val="75000"/>
                </a:schemeClr>
              </a:solidFill>
            </a:endParaRPr>
          </a:p>
          <a:p>
            <a:pPr indent="0">
              <a:spcBef>
                <a:spcPts val="0"/>
              </a:spcBef>
              <a:buNone/>
            </a:pPr>
            <a:r>
              <a:rPr lang="ru-RU" sz="3300" dirty="0" smtClean="0">
                <a:ln>
                  <a:solidFill>
                    <a:schemeClr val="accent6">
                      <a:lumMod val="50000"/>
                    </a:schemeClr>
                  </a:solidFill>
                </a:ln>
                <a:solidFill>
                  <a:schemeClr val="accent6">
                    <a:lumMod val="75000"/>
                  </a:schemeClr>
                </a:solidFill>
              </a:rPr>
              <a:t>Волейбольная партия не ограничена во времени и продолжается до 25 очков. При этом если преимущество над противником не достигло 2 очков, партия будет продолжаться до тех пор, пока это не произойдёт. Матч продолжается до того, как одна из команд выиграет три партии. В пятой партии (</a:t>
            </a:r>
            <a:r>
              <a:rPr lang="ru-RU" sz="3300" dirty="0" err="1" smtClean="0">
                <a:ln>
                  <a:solidFill>
                    <a:schemeClr val="accent6">
                      <a:lumMod val="50000"/>
                    </a:schemeClr>
                  </a:solidFill>
                </a:ln>
                <a:solidFill>
                  <a:schemeClr val="accent6">
                    <a:lumMod val="75000"/>
                  </a:schemeClr>
                </a:solidFill>
              </a:rPr>
              <a:t>тай-брейк</a:t>
            </a:r>
            <a:r>
              <a:rPr lang="ru-RU" sz="3300" dirty="0" smtClean="0">
                <a:ln>
                  <a:solidFill>
                    <a:schemeClr val="accent6">
                      <a:lumMod val="50000"/>
                    </a:schemeClr>
                  </a:solidFill>
                </a:ln>
                <a:solidFill>
                  <a:schemeClr val="accent6">
                    <a:lumMod val="75000"/>
                  </a:schemeClr>
                </a:solidFill>
              </a:rPr>
              <a:t>) счёт идёт до 15 очков. В каждой партии тренер каждой из команд может попросить два тайм-аута по 30 секунд. Дополнительно в первых 4 партиях назначаются технические тайм-ауты по достижении одной из команд 8 и 16 очков (по 60 секунд). После окончания первых четырёх партий, а также при достижении одной из команд 8 очков в пятой партии, команды меняются сторонами площадки. В каждой партии тренер имеет право произвести не более 6 замен полевых игроков (кроме </a:t>
            </a:r>
            <a:r>
              <a:rPr lang="ru-RU" sz="3300" dirty="0" err="1" smtClean="0">
                <a:ln>
                  <a:solidFill>
                    <a:schemeClr val="accent6">
                      <a:lumMod val="50000"/>
                    </a:schemeClr>
                  </a:solidFill>
                </a:ln>
                <a:solidFill>
                  <a:schemeClr val="accent6">
                    <a:lumMod val="75000"/>
                  </a:schemeClr>
                </a:solidFill>
              </a:rPr>
              <a:t>либеро</a:t>
            </a:r>
            <a:r>
              <a:rPr lang="ru-RU" sz="3300" dirty="0" smtClean="0">
                <a:ln>
                  <a:solidFill>
                    <a:schemeClr val="accent6">
                      <a:lumMod val="50000"/>
                    </a:schemeClr>
                  </a:solidFill>
                </a:ln>
                <a:solidFill>
                  <a:schemeClr val="accent6">
                    <a:lumMod val="75000"/>
                  </a:schemeClr>
                </a:solidFill>
              </a:rPr>
              <a:t>).</a:t>
            </a:r>
            <a:endParaRPr lang="ru-RU" sz="3300" dirty="0">
              <a:ln>
                <a:solidFill>
                  <a:schemeClr val="accent6">
                    <a:lumMod val="50000"/>
                  </a:schemeClr>
                </a:solidFill>
              </a:ln>
              <a:solidFill>
                <a:schemeClr val="accent6">
                  <a:lumMod val="75000"/>
                </a:schemeClr>
              </a:solidFill>
            </a:endParaRPr>
          </a:p>
        </p:txBody>
      </p:sp>
      <p:sp>
        <p:nvSpPr>
          <p:cNvPr id="4" name="Прямоугольник 3"/>
          <p:cNvSpPr/>
          <p:nvPr/>
        </p:nvSpPr>
        <p:spPr>
          <a:xfrm>
            <a:off x="2500298" y="0"/>
            <a:ext cx="4143404" cy="923330"/>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u="sng" cap="none" spc="0" dirty="0" smtClean="0">
                <a:ln w="11430">
                  <a:solidFill>
                    <a:schemeClr val="accent6">
                      <a:lumMod val="50000"/>
                    </a:schemeClr>
                  </a:solidFill>
                </a:ln>
                <a:solidFill>
                  <a:srgbClr val="C00000"/>
                </a:solidFill>
                <a:effectLst>
                  <a:outerShdw blurRad="50800" dist="39000" dir="5460000" algn="tl">
                    <a:srgbClr val="000000">
                      <a:alpha val="38000"/>
                    </a:srgbClr>
                  </a:outerShdw>
                </a:effectLst>
              </a:rPr>
              <a:t>Регламент</a:t>
            </a:r>
            <a:endParaRPr lang="ru-RU" sz="5400" b="1" cap="none" spc="0" dirty="0">
              <a:ln w="11430">
                <a:solidFill>
                  <a:schemeClr val="accent6">
                    <a:lumMod val="50000"/>
                  </a:schemeClr>
                </a:solidFill>
              </a:ln>
              <a:solidFill>
                <a:srgbClr val="C00000"/>
              </a:solidFill>
              <a:effectLst>
                <a:outerShdw blurRad="50800" dist="39000" dir="5460000" algn="tl">
                  <a:srgbClr val="000000">
                    <a:alpha val="38000"/>
                  </a:srgbClr>
                </a:outerShdw>
              </a:effectLst>
            </a:endParaRPr>
          </a:p>
        </p:txBody>
      </p:sp>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1366</Words>
  <PresentationFormat>Экран (4:3)</PresentationFormat>
  <Paragraphs>137</Paragraphs>
  <Slides>24</Slides>
  <Notes>0</Notes>
  <HiddenSlides>1</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Трек</vt:lpstr>
      <vt:lpstr>1_Трек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стойка волейболиста</vt:lpstr>
      <vt:lpstr>Передача мяча сверху двумя руками</vt:lpstr>
      <vt:lpstr>Правильное положение кистей и пальцев</vt:lpstr>
      <vt:lpstr>Техника выполнения передачи мяча сверху двумя руками</vt:lpstr>
      <vt:lpstr>Техника выполнения передачи мяча двумя руками снизу</vt:lpstr>
      <vt:lpstr>Подачи </vt:lpstr>
      <vt:lpstr>Техника выполнения нижней прямой подачи</vt:lpstr>
      <vt:lpstr>Техника выполнения верхней прямой подачи</vt:lpstr>
      <vt:lpstr>Нападающий удар</vt:lpstr>
      <vt:lpstr>Техника выполнения нападающего удара</vt:lpstr>
      <vt:lpstr>Блокирование мяча</vt:lpstr>
      <vt:lpstr>Техника выполнения блокирования мяча</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Миронюк</cp:lastModifiedBy>
  <cp:revision>48</cp:revision>
  <dcterms:modified xsi:type="dcterms:W3CDTF">2014-08-30T07:08:00Z</dcterms:modified>
</cp:coreProperties>
</file>