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77" r:id="rId3"/>
    <p:sldId id="350" r:id="rId4"/>
    <p:sldId id="357" r:id="rId5"/>
    <p:sldId id="374" r:id="rId6"/>
    <p:sldId id="352" r:id="rId7"/>
    <p:sldId id="375" r:id="rId8"/>
    <p:sldId id="354" r:id="rId9"/>
    <p:sldId id="355" r:id="rId10"/>
    <p:sldId id="376" r:id="rId11"/>
    <p:sldId id="324" r:id="rId12"/>
    <p:sldId id="378" r:id="rId13"/>
    <p:sldId id="379" r:id="rId14"/>
    <p:sldId id="277" r:id="rId15"/>
  </p:sldIdLst>
  <p:sldSz cx="9144000" cy="6858000" type="screen4x3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4F7AF"/>
    <a:srgbClr val="6BC186"/>
    <a:srgbClr val="BBF735"/>
    <a:srgbClr val="C8F636"/>
    <a:srgbClr val="AFD5F7"/>
    <a:srgbClr val="46BCE6"/>
    <a:srgbClr val="0B1E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36" autoAdjust="0"/>
    <p:restoredTop sz="94660" autoAdjust="0"/>
  </p:normalViewPr>
  <p:slideViewPr>
    <p:cSldViewPr>
      <p:cViewPr varScale="1">
        <p:scale>
          <a:sx n="66" d="100"/>
          <a:sy n="66" d="100"/>
        </p:scale>
        <p:origin x="-12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5" descr="business now"/>
          <p:cNvSpPr>
            <a:spLocks/>
          </p:cNvSpPr>
          <p:nvPr userDrawn="1"/>
        </p:nvSpPr>
        <p:spPr bwMode="ltGray">
          <a:xfrm>
            <a:off x="-14288" y="4292600"/>
            <a:ext cx="9164638" cy="2592388"/>
          </a:xfrm>
          <a:custGeom>
            <a:avLst/>
            <a:gdLst/>
            <a:ahLst/>
            <a:cxnLst>
              <a:cxn ang="0">
                <a:pos x="9" y="633"/>
              </a:cxn>
              <a:cxn ang="0">
                <a:pos x="1710" y="1182"/>
              </a:cxn>
              <a:cxn ang="0">
                <a:pos x="5773" y="0"/>
              </a:cxn>
              <a:cxn ang="0">
                <a:pos x="5773" y="1633"/>
              </a:cxn>
              <a:cxn ang="0">
                <a:pos x="0" y="1630"/>
              </a:cxn>
              <a:cxn ang="0">
                <a:pos x="9" y="633"/>
              </a:cxn>
            </a:cxnLst>
            <a:rect l="0" t="0" r="r" b="b"/>
            <a:pathLst>
              <a:path w="5773" h="1633">
                <a:moveTo>
                  <a:pt x="9" y="633"/>
                </a:moveTo>
                <a:cubicBezTo>
                  <a:pt x="74" y="660"/>
                  <a:pt x="695" y="1099"/>
                  <a:pt x="1710" y="1182"/>
                </a:cubicBezTo>
                <a:cubicBezTo>
                  <a:pt x="2725" y="1265"/>
                  <a:pt x="3871" y="1008"/>
                  <a:pt x="5773" y="0"/>
                </a:cubicBezTo>
                <a:lnTo>
                  <a:pt x="5773" y="1633"/>
                </a:lnTo>
                <a:lnTo>
                  <a:pt x="0" y="1630"/>
                </a:lnTo>
                <a:lnTo>
                  <a:pt x="9" y="633"/>
                </a:lnTo>
                <a:close/>
              </a:path>
            </a:pathLst>
          </a:cu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3048000" y="457200"/>
            <a:ext cx="5867400" cy="1752600"/>
          </a:xfrm>
        </p:spPr>
        <p:txBody>
          <a:bodyPr/>
          <a:lstStyle>
            <a:lvl1pPr>
              <a:defRPr sz="4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85720" y="4643446"/>
            <a:ext cx="73152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1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8"/>
          <p:cNvGraphicFramePr>
            <a:graphicFrameLocks noChangeAspect="1"/>
          </p:cNvGraphicFramePr>
          <p:nvPr/>
        </p:nvGraphicFramePr>
        <p:xfrm>
          <a:off x="0" y="-26988"/>
          <a:ext cx="914400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3" name="Image" r:id="rId3" imgW="6450794" imgH="952045" progId="Photoshop.Image.6">
                  <p:embed/>
                </p:oleObj>
              </mc:Choice>
              <mc:Fallback>
                <p:oleObj name="Image" r:id="rId3" imgW="6450794" imgH="952045" progId="Photoshop.Image.6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26988"/>
                        <a:ext cx="914400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867400" y="6443663"/>
            <a:ext cx="2895600" cy="2905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429000" y="6446838"/>
            <a:ext cx="2133600" cy="258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96A68-BBA6-40D3-BEF5-8046707AFA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8"/>
          <p:cNvGraphicFramePr>
            <a:graphicFrameLocks noChangeAspect="1"/>
          </p:cNvGraphicFramePr>
          <p:nvPr/>
        </p:nvGraphicFramePr>
        <p:xfrm>
          <a:off x="0" y="-26988"/>
          <a:ext cx="914400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7" name="Image" r:id="rId3" imgW="6450794" imgH="952045" progId="Photoshop.Image.6">
                  <p:embed/>
                </p:oleObj>
              </mc:Choice>
              <mc:Fallback>
                <p:oleObj name="Image" r:id="rId3" imgW="6450794" imgH="952045" progId="Photoshop.Image.6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26988"/>
                        <a:ext cx="914400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172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172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867400" y="6443663"/>
            <a:ext cx="2895600" cy="2905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429000" y="6446838"/>
            <a:ext cx="2133600" cy="258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1A916-F785-4A04-80C4-54E9292D9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8"/>
          <p:cNvGraphicFramePr>
            <a:graphicFrameLocks noChangeAspect="1"/>
          </p:cNvGraphicFramePr>
          <p:nvPr/>
        </p:nvGraphicFramePr>
        <p:xfrm>
          <a:off x="0" y="-26988"/>
          <a:ext cx="914400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1" name="Image" r:id="rId3" imgW="6450794" imgH="952045" progId="Photoshop.Image.6">
                  <p:embed/>
                </p:oleObj>
              </mc:Choice>
              <mc:Fallback>
                <p:oleObj name="Image" r:id="rId3" imgW="6450794" imgH="952045" progId="Photoshop.Image.6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26988"/>
                        <a:ext cx="914400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867400" y="6443663"/>
            <a:ext cx="2895600" cy="2905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429000" y="6446838"/>
            <a:ext cx="2133600" cy="258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D97CB-96FD-4594-841F-C198BD8C23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8"/>
          <p:cNvGraphicFramePr>
            <a:graphicFrameLocks noChangeAspect="1"/>
          </p:cNvGraphicFramePr>
          <p:nvPr/>
        </p:nvGraphicFramePr>
        <p:xfrm>
          <a:off x="0" y="-26988"/>
          <a:ext cx="914400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1" name="Image" r:id="rId3" imgW="6450794" imgH="952045" progId="Photoshop.Image.6">
                  <p:embed/>
                </p:oleObj>
              </mc:Choice>
              <mc:Fallback>
                <p:oleObj name="Image" r:id="rId3" imgW="6450794" imgH="952045" progId="Photoshop.Image.6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26988"/>
                        <a:ext cx="914400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867400" y="6443663"/>
            <a:ext cx="2895600" cy="2905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429000" y="6446838"/>
            <a:ext cx="2133600" cy="258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6BBAF-FBE7-48FA-94EA-7D0870643C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8"/>
          <p:cNvGraphicFramePr>
            <a:graphicFrameLocks noChangeAspect="1"/>
          </p:cNvGraphicFramePr>
          <p:nvPr/>
        </p:nvGraphicFramePr>
        <p:xfrm>
          <a:off x="0" y="-26988"/>
          <a:ext cx="914400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5" name="Image" r:id="rId3" imgW="6450794" imgH="952045" progId="Photoshop.Image.6">
                  <p:embed/>
                </p:oleObj>
              </mc:Choice>
              <mc:Fallback>
                <p:oleObj name="Image" r:id="rId3" imgW="6450794" imgH="952045" progId="Photoshop.Image.6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26988"/>
                        <a:ext cx="914400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867400" y="6443663"/>
            <a:ext cx="2895600" cy="2905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429000" y="6446838"/>
            <a:ext cx="2133600" cy="258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8C097-B349-4D24-8067-A05485B0E0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8"/>
          <p:cNvGraphicFramePr>
            <a:graphicFrameLocks noChangeAspect="1"/>
          </p:cNvGraphicFramePr>
          <p:nvPr/>
        </p:nvGraphicFramePr>
        <p:xfrm>
          <a:off x="0" y="-26988"/>
          <a:ext cx="914400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9" name="Image" r:id="rId3" imgW="6450794" imgH="952045" progId="Photoshop.Image.6">
                  <p:embed/>
                </p:oleObj>
              </mc:Choice>
              <mc:Fallback>
                <p:oleObj name="Image" r:id="rId3" imgW="6450794" imgH="952045" progId="Photoshop.Image.6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26988"/>
                        <a:ext cx="914400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867400" y="6443663"/>
            <a:ext cx="2895600" cy="2905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3429000" y="6446838"/>
            <a:ext cx="2133600" cy="258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915B0-4EBE-4823-B16E-4B42FC310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8"/>
          <p:cNvGraphicFramePr>
            <a:graphicFrameLocks noChangeAspect="1"/>
          </p:cNvGraphicFramePr>
          <p:nvPr/>
        </p:nvGraphicFramePr>
        <p:xfrm>
          <a:off x="0" y="-26988"/>
          <a:ext cx="914400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3" name="Image" r:id="rId3" imgW="6450794" imgH="952045" progId="Photoshop.Image.6">
                  <p:embed/>
                </p:oleObj>
              </mc:Choice>
              <mc:Fallback>
                <p:oleObj name="Image" r:id="rId3" imgW="6450794" imgH="952045" progId="Photoshop.Image.6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26988"/>
                        <a:ext cx="914400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867400" y="6443663"/>
            <a:ext cx="2895600" cy="2905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1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3429000" y="6446838"/>
            <a:ext cx="2133600" cy="258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CA5C1-07F1-4938-B2C4-7C347EF36E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8"/>
          <p:cNvGraphicFramePr>
            <a:graphicFrameLocks noChangeAspect="1"/>
          </p:cNvGraphicFramePr>
          <p:nvPr/>
        </p:nvGraphicFramePr>
        <p:xfrm>
          <a:off x="0" y="-26988"/>
          <a:ext cx="914400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7" name="Image" r:id="rId3" imgW="6450794" imgH="952045" progId="Photoshop.Image.6">
                  <p:embed/>
                </p:oleObj>
              </mc:Choice>
              <mc:Fallback>
                <p:oleObj name="Image" r:id="rId3" imgW="6450794" imgH="952045" progId="Photoshop.Image.6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26988"/>
                        <a:ext cx="914400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867400" y="6443663"/>
            <a:ext cx="2895600" cy="2905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429000" y="6446838"/>
            <a:ext cx="2133600" cy="258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5EA84-BF0F-4220-A8DE-1159990123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8"/>
          <p:cNvGraphicFramePr>
            <a:graphicFrameLocks noChangeAspect="1"/>
          </p:cNvGraphicFramePr>
          <p:nvPr/>
        </p:nvGraphicFramePr>
        <p:xfrm>
          <a:off x="0" y="-26988"/>
          <a:ext cx="914400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1" name="Image" r:id="rId3" imgW="6450794" imgH="952045" progId="Photoshop.Image.6">
                  <p:embed/>
                </p:oleObj>
              </mc:Choice>
              <mc:Fallback>
                <p:oleObj name="Image" r:id="rId3" imgW="6450794" imgH="952045" progId="Photoshop.Image.6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26988"/>
                        <a:ext cx="914400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5867400" y="6443663"/>
            <a:ext cx="2895600" cy="2905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429000" y="6446838"/>
            <a:ext cx="2133600" cy="258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0BB0A-A0CE-4C7F-9C16-022D78E3F7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8"/>
          <p:cNvGraphicFramePr>
            <a:graphicFrameLocks noChangeAspect="1"/>
          </p:cNvGraphicFramePr>
          <p:nvPr/>
        </p:nvGraphicFramePr>
        <p:xfrm>
          <a:off x="0" y="-26988"/>
          <a:ext cx="914400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5" name="Image" r:id="rId3" imgW="6450794" imgH="952045" progId="Photoshop.Image.6">
                  <p:embed/>
                </p:oleObj>
              </mc:Choice>
              <mc:Fallback>
                <p:oleObj name="Image" r:id="rId3" imgW="6450794" imgH="952045" progId="Photoshop.Image.6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26988"/>
                        <a:ext cx="914400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867400" y="6443663"/>
            <a:ext cx="2895600" cy="2905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3429000" y="6446838"/>
            <a:ext cx="2133600" cy="258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40FCC-F412-4360-BB34-717A9F3394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8"/>
          <p:cNvGraphicFramePr>
            <a:graphicFrameLocks noChangeAspect="1"/>
          </p:cNvGraphicFramePr>
          <p:nvPr/>
        </p:nvGraphicFramePr>
        <p:xfrm>
          <a:off x="0" y="-26988"/>
          <a:ext cx="914400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9" name="Image" r:id="rId3" imgW="6450794" imgH="952045" progId="Photoshop.Image.6">
                  <p:embed/>
                </p:oleObj>
              </mc:Choice>
              <mc:Fallback>
                <p:oleObj name="Image" r:id="rId3" imgW="6450794" imgH="952045" progId="Photoshop.Image.6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26988"/>
                        <a:ext cx="914400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867400" y="6443663"/>
            <a:ext cx="2895600" cy="2905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3429000" y="6446838"/>
            <a:ext cx="2133600" cy="258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09CF3-6E17-456D-8647-E3645C7DF2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8"/>
          <p:cNvGraphicFramePr>
            <a:graphicFrameLocks noChangeAspect="1"/>
          </p:cNvGraphicFramePr>
          <p:nvPr/>
        </p:nvGraphicFramePr>
        <p:xfrm>
          <a:off x="0" y="-26988"/>
          <a:ext cx="914400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Image" r:id="rId15" imgW="6450794" imgH="952045" progId="Photoshop.Image.6">
                  <p:embed/>
                </p:oleObj>
              </mc:Choice>
              <mc:Fallback>
                <p:oleObj name="Image" r:id="rId15" imgW="6450794" imgH="952045" progId="Photoshop.Image.6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26988"/>
                        <a:ext cx="914400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1B9AD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1D528D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152400"/>
            <a:ext cx="822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Тема: Производственный и технологический процессы</a:t>
            </a:r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p:transition>
    <p:strips/>
  </p:transition>
  <p:timing>
    <p:tnLst>
      <p:par>
        <p:cTn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3705225" y="357188"/>
            <a:ext cx="5438775" cy="175260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3200" b="0" u="sng" dirty="0" smtClean="0">
                <a:solidFill>
                  <a:srgbClr val="002060"/>
                </a:solidFill>
              </a:rPr>
              <a:t>Тема:</a:t>
            </a: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b="0" dirty="0" smtClean="0">
                <a:solidFill>
                  <a:srgbClr val="002060"/>
                </a:solidFill>
              </a:rPr>
              <a:t>Трудовые ресурсы</a:t>
            </a:r>
            <a:endParaRPr lang="en-US" sz="3200" b="0" dirty="0" smtClean="0">
              <a:solidFill>
                <a:srgbClr val="002060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685800" y="5119688"/>
            <a:ext cx="5529263" cy="381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0000"/>
                </a:solidFill>
                <a:latin typeface="Arial" charset="0"/>
                <a:cs typeface="Arial" charset="0"/>
              </a:rPr>
              <a:t>Преподаватель: Т.Ю. Солопчук</a:t>
            </a:r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AutoShape 3"/>
          <p:cNvSpPr>
            <a:spLocks noChangeArrowheads="1"/>
          </p:cNvSpPr>
          <p:nvPr/>
        </p:nvSpPr>
        <p:spPr bwMode="ltGray">
          <a:xfrm>
            <a:off x="1143000" y="1812925"/>
            <a:ext cx="7643813" cy="5000625"/>
          </a:xfrm>
          <a:prstGeom prst="rightArrow">
            <a:avLst>
              <a:gd name="adj1" fmla="val 79306"/>
              <a:gd name="adj2" fmla="val 32395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5" name="AutoShape 4"/>
          <p:cNvSpPr>
            <a:spLocks noChangeArrowheads="1"/>
          </p:cNvSpPr>
          <p:nvPr/>
        </p:nvSpPr>
        <p:spPr bwMode="blackWhite">
          <a:xfrm>
            <a:off x="1071563" y="2438400"/>
            <a:ext cx="600075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Профессия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Arial" charset="0"/>
              </a:rPr>
              <a:t>–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особый вид трудовой деятельности, </a:t>
            </a:r>
          </a:p>
          <a:p>
            <a:pPr algn="ctr" eaLnBrk="0" hangingPunct="0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требующий специальных теоретических знаний</a:t>
            </a:r>
          </a:p>
          <a:p>
            <a:pPr algn="ctr" eaLnBrk="0" hangingPunct="0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и практических навыков</a:t>
            </a:r>
          </a:p>
        </p:txBody>
      </p:sp>
      <p:sp>
        <p:nvSpPr>
          <p:cNvPr id="36" name="AutoShape 5"/>
          <p:cNvSpPr>
            <a:spLocks noChangeArrowheads="1"/>
          </p:cNvSpPr>
          <p:nvPr/>
        </p:nvSpPr>
        <p:spPr bwMode="blackWhite">
          <a:xfrm>
            <a:off x="1071563" y="3581400"/>
            <a:ext cx="6002337" cy="70485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699D5F"/>
              </a:gs>
              <a:gs pos="100000">
                <a:srgbClr val="96BB8F"/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Специальность</a:t>
            </a:r>
            <a:r>
              <a:rPr lang="ru-RU" b="1" dirty="0">
                <a:solidFill>
                  <a:schemeClr val="bg1"/>
                </a:solidFill>
                <a:latin typeface="Arial" charset="0"/>
              </a:rPr>
              <a:t> –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вид деятельности в рамках </a:t>
            </a:r>
          </a:p>
          <a:p>
            <a:pPr algn="ctr" eaLnBrk="0" hangingPunct="0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профессии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7" name="AutoShape 6"/>
          <p:cNvSpPr>
            <a:spLocks noChangeArrowheads="1"/>
          </p:cNvSpPr>
          <p:nvPr/>
        </p:nvSpPr>
        <p:spPr bwMode="blackWhite">
          <a:xfrm>
            <a:off x="1071563" y="4429125"/>
            <a:ext cx="6002337" cy="70485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Квалификация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– степень общей и  специальной </a:t>
            </a:r>
          </a:p>
          <a:p>
            <a:pPr algn="ctr" eaLnBrk="0" hangingPunct="0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профессиональной подготовки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0" name="AutoShape 4"/>
          <p:cNvSpPr>
            <a:spLocks noChangeArrowheads="1"/>
          </p:cNvSpPr>
          <p:nvPr/>
        </p:nvSpPr>
        <p:spPr bwMode="blackWhite">
          <a:xfrm>
            <a:off x="1071563" y="5214938"/>
            <a:ext cx="600075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Должность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Arial" charset="0"/>
              </a:rPr>
              <a:t>–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служебное место, связанное с</a:t>
            </a:r>
          </a:p>
          <a:p>
            <a:pPr algn="ctr" eaLnBrk="0" hangingPunct="0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определённым кругом обязанностей и </a:t>
            </a:r>
          </a:p>
          <a:p>
            <a:pPr algn="ctr" eaLnBrk="0" hangingPunct="0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полномочий</a:t>
            </a:r>
          </a:p>
        </p:txBody>
      </p:sp>
      <p:sp>
        <p:nvSpPr>
          <p:cNvPr id="33" name="Rectangle 4" descr="design3"/>
          <p:cNvSpPr>
            <a:spLocks noChangeArrowheads="1"/>
          </p:cNvSpPr>
          <p:nvPr/>
        </p:nvSpPr>
        <p:spPr bwMode="auto">
          <a:xfrm>
            <a:off x="1500188" y="1125538"/>
            <a:ext cx="7429500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just"/>
            <a:r>
              <a:rPr lang="ru-RU" sz="2000">
                <a:solidFill>
                  <a:srgbClr val="000000"/>
                </a:solidFill>
                <a:latin typeface="Arial" charset="0"/>
                <a:cs typeface="Arial" charset="0"/>
              </a:rPr>
              <a:t>Профессионально-квалификационная структура кадров складывается из профессионального и квалификационного разделения труда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5635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ru-RU" b="1" u="sng" dirty="0" smtClean="0">
                <a:solidFill>
                  <a:schemeClr val="tx2"/>
                </a:solidFill>
              </a:rPr>
              <a:t>Тема: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Трудовые ресурсы</a:t>
            </a:r>
            <a:endParaRPr lang="en-US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149753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40" grpId="0" animBg="1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ru-RU"/>
          </a:p>
        </p:txBody>
      </p:sp>
      <p:sp>
        <p:nvSpPr>
          <p:cNvPr id="27" name="Freeform 3"/>
          <p:cNvSpPr>
            <a:spLocks/>
          </p:cNvSpPr>
          <p:nvPr/>
        </p:nvSpPr>
        <p:spPr bwMode="gray">
          <a:xfrm>
            <a:off x="1285875" y="2416175"/>
            <a:ext cx="7072313" cy="3257550"/>
          </a:xfrm>
          <a:custGeom>
            <a:avLst/>
            <a:gdLst/>
            <a:ahLst/>
            <a:cxnLst>
              <a:cxn ang="0">
                <a:pos x="1422" y="3"/>
              </a:cxn>
              <a:cxn ang="0">
                <a:pos x="192" y="705"/>
              </a:cxn>
              <a:cxn ang="0">
                <a:pos x="1096" y="1292"/>
              </a:cxn>
              <a:cxn ang="0">
                <a:pos x="2388" y="1428"/>
              </a:cxn>
              <a:cxn ang="0">
                <a:pos x="3672" y="1275"/>
              </a:cxn>
              <a:cxn ang="0">
                <a:pos x="4524" y="705"/>
              </a:cxn>
              <a:cxn ang="0">
                <a:pos x="3294" y="27"/>
              </a:cxn>
              <a:cxn ang="0">
                <a:pos x="4704" y="717"/>
              </a:cxn>
              <a:cxn ang="0">
                <a:pos x="3798" y="1488"/>
              </a:cxn>
              <a:cxn ang="0">
                <a:pos x="2412" y="1683"/>
              </a:cxn>
              <a:cxn ang="0">
                <a:pos x="972" y="1506"/>
              </a:cxn>
              <a:cxn ang="0">
                <a:pos x="24" y="723"/>
              </a:cxn>
              <a:cxn ang="0">
                <a:pos x="1422" y="3"/>
              </a:cxn>
            </a:cxnLst>
            <a:rect l="0" t="0" r="r" b="b"/>
            <a:pathLst>
              <a:path w="4728" h="1686">
                <a:moveTo>
                  <a:pt x="1422" y="3"/>
                </a:moveTo>
                <a:cubicBezTo>
                  <a:pt x="1450" y="0"/>
                  <a:pt x="252" y="159"/>
                  <a:pt x="192" y="705"/>
                </a:cubicBezTo>
                <a:cubicBezTo>
                  <a:pt x="222" y="1041"/>
                  <a:pt x="828" y="1203"/>
                  <a:pt x="1096" y="1292"/>
                </a:cubicBezTo>
                <a:cubicBezTo>
                  <a:pt x="1364" y="1381"/>
                  <a:pt x="1955" y="1428"/>
                  <a:pt x="2388" y="1428"/>
                </a:cubicBezTo>
                <a:cubicBezTo>
                  <a:pt x="2821" y="1428"/>
                  <a:pt x="3307" y="1379"/>
                  <a:pt x="3672" y="1275"/>
                </a:cubicBezTo>
                <a:cubicBezTo>
                  <a:pt x="4037" y="1171"/>
                  <a:pt x="4506" y="987"/>
                  <a:pt x="4524" y="705"/>
                </a:cubicBezTo>
                <a:cubicBezTo>
                  <a:pt x="4518" y="207"/>
                  <a:pt x="3269" y="50"/>
                  <a:pt x="3294" y="27"/>
                </a:cubicBezTo>
                <a:cubicBezTo>
                  <a:pt x="3324" y="29"/>
                  <a:pt x="4674" y="201"/>
                  <a:pt x="4704" y="717"/>
                </a:cubicBezTo>
                <a:cubicBezTo>
                  <a:pt x="4728" y="1077"/>
                  <a:pt x="4236" y="1365"/>
                  <a:pt x="3798" y="1488"/>
                </a:cubicBezTo>
                <a:cubicBezTo>
                  <a:pt x="3360" y="1611"/>
                  <a:pt x="2883" y="1680"/>
                  <a:pt x="2412" y="1683"/>
                </a:cubicBezTo>
                <a:cubicBezTo>
                  <a:pt x="1941" y="1686"/>
                  <a:pt x="1374" y="1644"/>
                  <a:pt x="972" y="1506"/>
                </a:cubicBezTo>
                <a:cubicBezTo>
                  <a:pt x="570" y="1368"/>
                  <a:pt x="0" y="1173"/>
                  <a:pt x="24" y="723"/>
                </a:cubicBezTo>
                <a:cubicBezTo>
                  <a:pt x="42" y="117"/>
                  <a:pt x="1394" y="6"/>
                  <a:pt x="1422" y="3"/>
                </a:cubicBezTo>
                <a:close/>
              </a:path>
            </a:pathLst>
          </a:cu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tint val="19216"/>
                  <a:invGamma/>
                </a:schemeClr>
              </a:gs>
            </a:gsLst>
            <a:lin ang="5400000" scaled="1"/>
          </a:gradFill>
          <a:ln w="9525" cap="flat" cmpd="sng">
            <a:noFill/>
            <a:prstDash val="solid"/>
            <a:round/>
            <a:headEnd/>
            <a:tailEnd/>
          </a:ln>
          <a:effectLst/>
          <a:scene3d>
            <a:camera prst="legacyObliqueBottom">
              <a:rot lat="21299999" lon="0" rev="0"/>
            </a:camera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ru-RU"/>
          </a:p>
        </p:txBody>
      </p:sp>
      <p:sp>
        <p:nvSpPr>
          <p:cNvPr id="51205" name="Rectangle 19"/>
          <p:cNvSpPr>
            <a:spLocks noChangeArrowheads="1"/>
          </p:cNvSpPr>
          <p:nvPr/>
        </p:nvSpPr>
        <p:spPr bwMode="auto">
          <a:xfrm>
            <a:off x="2360293" y="2940020"/>
            <a:ext cx="4962525" cy="16312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 dirty="0">
                <a:solidFill>
                  <a:schemeClr val="tx2"/>
                </a:solidFill>
              </a:rPr>
              <a:t>Подготовиться к </a:t>
            </a:r>
            <a:r>
              <a:rPr lang="ru-RU" sz="2000" b="1" dirty="0" smtClean="0">
                <a:solidFill>
                  <a:schemeClr val="tx2"/>
                </a:solidFill>
              </a:rPr>
              <a:t>опросу, </a:t>
            </a:r>
          </a:p>
          <a:p>
            <a:pPr algn="ctr" eaLnBrk="0" hangingPunct="0"/>
            <a:r>
              <a:rPr lang="ru-RU" sz="2000" b="1" dirty="0" smtClean="0">
                <a:solidFill>
                  <a:schemeClr val="tx2"/>
                </a:solidFill>
                <a:cs typeface="Arial" charset="0"/>
              </a:rPr>
              <a:t>в тетрадях </a:t>
            </a:r>
            <a:r>
              <a:rPr lang="ru-RU" sz="2000" b="1" dirty="0" smtClean="0">
                <a:solidFill>
                  <a:srgbClr val="000000"/>
                </a:solidFill>
                <a:cs typeface="Arial" charset="0"/>
              </a:rPr>
              <a:t>привести </a:t>
            </a:r>
            <a:r>
              <a:rPr lang="ru-RU" sz="2000" b="1" dirty="0">
                <a:solidFill>
                  <a:srgbClr val="000000"/>
                </a:solidFill>
                <a:cs typeface="Arial" charset="0"/>
              </a:rPr>
              <a:t>пример профессии, специальности, квалификации, должности работника</a:t>
            </a:r>
          </a:p>
          <a:p>
            <a:pPr algn="ctr" eaLnBrk="0" hangingPunct="0">
              <a:buFont typeface="Wingdings" pitchFamily="2" charset="2"/>
              <a:buNone/>
            </a:pPr>
            <a:endParaRPr lang="ru-RU" sz="2000" b="1" dirty="0">
              <a:solidFill>
                <a:schemeClr val="tx2"/>
              </a:solidFill>
            </a:endParaRPr>
          </a:p>
        </p:txBody>
      </p:sp>
      <p:grpSp>
        <p:nvGrpSpPr>
          <p:cNvPr id="51206" name="Group 20"/>
          <p:cNvGrpSpPr>
            <a:grpSpLocks/>
          </p:cNvGrpSpPr>
          <p:nvPr/>
        </p:nvGrpSpPr>
        <p:grpSpPr bwMode="auto">
          <a:xfrm>
            <a:off x="3552825" y="4168775"/>
            <a:ext cx="2514600" cy="2438400"/>
            <a:chOff x="2457" y="2000"/>
            <a:chExt cx="901" cy="888"/>
          </a:xfrm>
        </p:grpSpPr>
        <p:pic>
          <p:nvPicPr>
            <p:cNvPr id="51210" name="Picture 21" descr="circuler_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ltGray">
            <a:xfrm>
              <a:off x="2457" y="2000"/>
              <a:ext cx="901" cy="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Oval 22"/>
            <p:cNvSpPr>
              <a:spLocks noChangeArrowheads="1"/>
            </p:cNvSpPr>
            <p:nvPr/>
          </p:nvSpPr>
          <p:spPr bwMode="ltGray">
            <a:xfrm>
              <a:off x="2457" y="2000"/>
              <a:ext cx="895" cy="888"/>
            </a:xfrm>
            <a:prstGeom prst="ellipse">
              <a:avLst/>
            </a:prstGeom>
            <a:gradFill rotWithShape="1">
              <a:gsLst>
                <a:gs pos="0">
                  <a:srgbClr val="F8F8F8">
                    <a:gamma/>
                    <a:shade val="26275"/>
                    <a:invGamma/>
                    <a:alpha val="89999"/>
                  </a:srgbClr>
                </a:gs>
                <a:gs pos="50000">
                  <a:srgbClr val="F8F8F8">
                    <a:alpha val="45000"/>
                  </a:srgbClr>
                </a:gs>
                <a:gs pos="100000">
                  <a:srgbClr val="F8F8F8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14" name="Freeform 23"/>
            <p:cNvSpPr>
              <a:spLocks/>
            </p:cNvSpPr>
            <p:nvPr/>
          </p:nvSpPr>
          <p:spPr bwMode="ltGray">
            <a:xfrm>
              <a:off x="2550" y="2018"/>
              <a:ext cx="703" cy="308"/>
            </a:xfrm>
            <a:custGeom>
              <a:avLst/>
              <a:gdLst>
                <a:gd name="T0" fmla="*/ 4 w 1321"/>
                <a:gd name="T1" fmla="*/ 0 h 712"/>
                <a:gd name="T2" fmla="*/ 5 w 1321"/>
                <a:gd name="T3" fmla="*/ 0 h 712"/>
                <a:gd name="T4" fmla="*/ 5 w 1321"/>
                <a:gd name="T5" fmla="*/ 0 h 712"/>
                <a:gd name="T6" fmla="*/ 5 w 1321"/>
                <a:gd name="T7" fmla="*/ 0 h 712"/>
                <a:gd name="T8" fmla="*/ 4 w 1321"/>
                <a:gd name="T9" fmla="*/ 0 h 712"/>
                <a:gd name="T10" fmla="*/ 4 w 1321"/>
                <a:gd name="T11" fmla="*/ 0 h 712"/>
                <a:gd name="T12" fmla="*/ 4 w 1321"/>
                <a:gd name="T13" fmla="*/ 0 h 712"/>
                <a:gd name="T14" fmla="*/ 4 w 1321"/>
                <a:gd name="T15" fmla="*/ 0 h 712"/>
                <a:gd name="T16" fmla="*/ 4 w 1321"/>
                <a:gd name="T17" fmla="*/ 0 h 712"/>
                <a:gd name="T18" fmla="*/ 4 w 1321"/>
                <a:gd name="T19" fmla="*/ 0 h 712"/>
                <a:gd name="T20" fmla="*/ 3 w 1321"/>
                <a:gd name="T21" fmla="*/ 0 h 712"/>
                <a:gd name="T22" fmla="*/ 3 w 1321"/>
                <a:gd name="T23" fmla="*/ 0 h 712"/>
                <a:gd name="T24" fmla="*/ 3 w 1321"/>
                <a:gd name="T25" fmla="*/ 0 h 712"/>
                <a:gd name="T26" fmla="*/ 3 w 1321"/>
                <a:gd name="T27" fmla="*/ 0 h 712"/>
                <a:gd name="T28" fmla="*/ 3 w 1321"/>
                <a:gd name="T29" fmla="*/ 0 h 712"/>
                <a:gd name="T30" fmla="*/ 2 w 1321"/>
                <a:gd name="T31" fmla="*/ 0 h 712"/>
                <a:gd name="T32" fmla="*/ 2 w 1321"/>
                <a:gd name="T33" fmla="*/ 0 h 712"/>
                <a:gd name="T34" fmla="*/ 2 w 1321"/>
                <a:gd name="T35" fmla="*/ 0 h 712"/>
                <a:gd name="T36" fmla="*/ 1 w 1321"/>
                <a:gd name="T37" fmla="*/ 0 h 712"/>
                <a:gd name="T38" fmla="*/ 1 w 1321"/>
                <a:gd name="T39" fmla="*/ 0 h 712"/>
                <a:gd name="T40" fmla="*/ 1 w 1321"/>
                <a:gd name="T41" fmla="*/ 0 h 712"/>
                <a:gd name="T42" fmla="*/ 1 w 1321"/>
                <a:gd name="T43" fmla="*/ 0 h 712"/>
                <a:gd name="T44" fmla="*/ 1 w 1321"/>
                <a:gd name="T45" fmla="*/ 0 h 712"/>
                <a:gd name="T46" fmla="*/ 1 w 1321"/>
                <a:gd name="T47" fmla="*/ 0 h 712"/>
                <a:gd name="T48" fmla="*/ 1 w 1321"/>
                <a:gd name="T49" fmla="*/ 0 h 712"/>
                <a:gd name="T50" fmla="*/ 1 w 1321"/>
                <a:gd name="T51" fmla="*/ 0 h 712"/>
                <a:gd name="T52" fmla="*/ 1 w 1321"/>
                <a:gd name="T53" fmla="*/ 0 h 712"/>
                <a:gd name="T54" fmla="*/ 1 w 1321"/>
                <a:gd name="T55" fmla="*/ 0 h 712"/>
                <a:gd name="T56" fmla="*/ 0 w 1321"/>
                <a:gd name="T57" fmla="*/ 0 h 712"/>
                <a:gd name="T58" fmla="*/ 0 w 1321"/>
                <a:gd name="T59" fmla="*/ 0 h 712"/>
                <a:gd name="T60" fmla="*/ 1 w 1321"/>
                <a:gd name="T61" fmla="*/ 0 h 712"/>
                <a:gd name="T62" fmla="*/ 1 w 1321"/>
                <a:gd name="T63" fmla="*/ 0 h 712"/>
                <a:gd name="T64" fmla="*/ 1 w 1321"/>
                <a:gd name="T65" fmla="*/ 0 h 712"/>
                <a:gd name="T66" fmla="*/ 1 w 1321"/>
                <a:gd name="T67" fmla="*/ 0 h 712"/>
                <a:gd name="T68" fmla="*/ 1 w 1321"/>
                <a:gd name="T69" fmla="*/ 0 h 712"/>
                <a:gd name="T70" fmla="*/ 1 w 1321"/>
                <a:gd name="T71" fmla="*/ 0 h 712"/>
                <a:gd name="T72" fmla="*/ 1 w 1321"/>
                <a:gd name="T73" fmla="*/ 0 h 712"/>
                <a:gd name="T74" fmla="*/ 1 w 1321"/>
                <a:gd name="T75" fmla="*/ 0 h 712"/>
                <a:gd name="T76" fmla="*/ 2 w 1321"/>
                <a:gd name="T77" fmla="*/ 0 h 712"/>
                <a:gd name="T78" fmla="*/ 2 w 1321"/>
                <a:gd name="T79" fmla="*/ 0 h 712"/>
                <a:gd name="T80" fmla="*/ 2 w 1321"/>
                <a:gd name="T81" fmla="*/ 0 h 712"/>
                <a:gd name="T82" fmla="*/ 2 w 1321"/>
                <a:gd name="T83" fmla="*/ 0 h 712"/>
                <a:gd name="T84" fmla="*/ 2 w 1321"/>
                <a:gd name="T85" fmla="*/ 0 h 712"/>
                <a:gd name="T86" fmla="*/ 3 w 1321"/>
                <a:gd name="T87" fmla="*/ 0 h 712"/>
                <a:gd name="T88" fmla="*/ 3 w 1321"/>
                <a:gd name="T89" fmla="*/ 0 h 712"/>
                <a:gd name="T90" fmla="*/ 3 w 1321"/>
                <a:gd name="T91" fmla="*/ 0 h 712"/>
                <a:gd name="T92" fmla="*/ 3 w 1321"/>
                <a:gd name="T93" fmla="*/ 0 h 712"/>
                <a:gd name="T94" fmla="*/ 4 w 1321"/>
                <a:gd name="T95" fmla="*/ 0 h 712"/>
                <a:gd name="T96" fmla="*/ 4 w 1321"/>
                <a:gd name="T97" fmla="*/ 0 h 712"/>
                <a:gd name="T98" fmla="*/ 4 w 1321"/>
                <a:gd name="T99" fmla="*/ 0 h 712"/>
                <a:gd name="T100" fmla="*/ 4 w 1321"/>
                <a:gd name="T101" fmla="*/ 0 h 712"/>
                <a:gd name="T102" fmla="*/ 4 w 1321"/>
                <a:gd name="T103" fmla="*/ 0 h 712"/>
                <a:gd name="T104" fmla="*/ 4 w 1321"/>
                <a:gd name="T105" fmla="*/ 0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1215" name="Group 24"/>
            <p:cNvGrpSpPr>
              <a:grpSpLocks/>
            </p:cNvGrpSpPr>
            <p:nvPr/>
          </p:nvGrpSpPr>
          <p:grpSpPr bwMode="auto">
            <a:xfrm rot="-1297425" flipH="1" flipV="1">
              <a:off x="2521" y="2686"/>
              <a:ext cx="783" cy="182"/>
              <a:chOff x="2528" y="1060"/>
              <a:chExt cx="894" cy="236"/>
            </a:xfrm>
          </p:grpSpPr>
          <p:grpSp>
            <p:nvGrpSpPr>
              <p:cNvPr id="51216" name="Group 25"/>
              <p:cNvGrpSpPr>
                <a:grpSpLocks/>
              </p:cNvGrpSpPr>
              <p:nvPr/>
            </p:nvGrpSpPr>
            <p:grpSpPr bwMode="auto">
              <a:xfrm>
                <a:off x="2528" y="1060"/>
                <a:ext cx="742" cy="186"/>
                <a:chOff x="1565" y="2568"/>
                <a:chExt cx="1118" cy="279"/>
              </a:xfrm>
            </p:grpSpPr>
            <p:sp>
              <p:nvSpPr>
                <p:cNvPr id="51222" name="AutoShape 26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223" name="AutoShape 27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224" name="AutoShape 28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225" name="AutoShape 29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51217" name="Group 30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51218" name="AutoShape 31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219" name="AutoShape 32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220" name="AutoShape 33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221" name="AutoShape 34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51207" name="Text Box 35"/>
          <p:cNvSpPr txBox="1">
            <a:spLocks noChangeArrowheads="1"/>
          </p:cNvSpPr>
          <p:nvPr/>
        </p:nvSpPr>
        <p:spPr bwMode="gray">
          <a:xfrm>
            <a:off x="3594100" y="5083175"/>
            <a:ext cx="2473325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400" b="1">
                <a:solidFill>
                  <a:srgbClr val="002060"/>
                </a:solidFill>
              </a:rPr>
              <a:t>Домашнее задание:</a:t>
            </a:r>
            <a:endParaRPr lang="en-US" sz="2400">
              <a:solidFill>
                <a:srgbClr val="002060"/>
              </a:solidFill>
            </a:endParaRPr>
          </a:p>
        </p:txBody>
      </p:sp>
      <p:pic>
        <p:nvPicPr>
          <p:cNvPr id="51208" name="Рисунок 4" descr="J:\Рисунки, клипарт\разный клипарт\3D icons 14\3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2228" t="67827" r="67549" b="3064"/>
          <a:stretch>
            <a:fillRect/>
          </a:stretch>
        </p:blipFill>
        <p:spPr bwMode="auto">
          <a:xfrm>
            <a:off x="3786188" y="1279525"/>
            <a:ext cx="1785937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9" name="Picture 20" descr="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285750" y="5630863"/>
            <a:ext cx="16764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5635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ru-RU" b="1" u="sng" dirty="0" smtClean="0">
                <a:solidFill>
                  <a:schemeClr val="tx2"/>
                </a:solidFill>
              </a:rPr>
              <a:t>Тема: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Трудовые ресурсы</a:t>
            </a:r>
            <a:endParaRPr lang="en-US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1714500" y="2133600"/>
            <a:ext cx="6408738" cy="381635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1"/>
          </a:gra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235200" y="2686050"/>
            <a:ext cx="5743575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spcAft>
                <a:spcPct val="15000"/>
              </a:spcAft>
            </a:pPr>
            <a:r>
              <a:rPr lang="ru-RU" sz="3200" b="1" dirty="0">
                <a:solidFill>
                  <a:srgbClr val="000000"/>
                </a:solidFill>
                <a:latin typeface="Arial" charset="0"/>
                <a:cs typeface="Arial" charset="0"/>
              </a:rPr>
              <a:t>Привести пример </a:t>
            </a:r>
            <a:r>
              <a:rPr lang="ru-RU" sz="3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профессии</a:t>
            </a:r>
            <a:r>
              <a:rPr lang="ru-RU" sz="3200" b="1" dirty="0">
                <a:solidFill>
                  <a:srgbClr val="000000"/>
                </a:solidFill>
                <a:latin typeface="Arial" charset="0"/>
                <a:cs typeface="Arial" charset="0"/>
              </a:rPr>
              <a:t>, специальности, квалификации, должности работника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735263" y="1689100"/>
            <a:ext cx="4248150" cy="525463"/>
            <a:chOff x="1723" y="1064"/>
            <a:chExt cx="2676" cy="331"/>
          </a:xfrm>
        </p:grpSpPr>
        <p:sp>
          <p:nvSpPr>
            <p:cNvPr id="48134" name="AutoShape 8"/>
            <p:cNvSpPr>
              <a:spLocks noChangeArrowheads="1"/>
            </p:cNvSpPr>
            <p:nvPr/>
          </p:nvSpPr>
          <p:spPr bwMode="auto">
            <a:xfrm>
              <a:off x="1723" y="1064"/>
              <a:ext cx="2676" cy="331"/>
            </a:xfrm>
            <a:prstGeom prst="roundRect">
              <a:avLst>
                <a:gd name="adj" fmla="val 12477"/>
              </a:avLst>
            </a:prstGeom>
            <a:gradFill rotWithShape="0">
              <a:gsLst>
                <a:gs pos="0">
                  <a:srgbClr val="7E7A66"/>
                </a:gs>
                <a:gs pos="50000">
                  <a:srgbClr val="FCF5CC"/>
                </a:gs>
                <a:gs pos="100000">
                  <a:srgbClr val="7E7A66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8135" name="Rectangle 9"/>
            <p:cNvSpPr>
              <a:spLocks noChangeArrowheads="1"/>
            </p:cNvSpPr>
            <p:nvPr/>
          </p:nvSpPr>
          <p:spPr bwMode="auto">
            <a:xfrm>
              <a:off x="1746" y="1071"/>
              <a:ext cx="2631" cy="288"/>
            </a:xfrm>
            <a:prstGeom prst="rect">
              <a:avLst/>
            </a:prstGeom>
            <a:noFill/>
            <a:ln>
              <a:noFill/>
            </a:ln>
            <a:effectLst>
              <a:prstShdw prst="shdw12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sz="2400" b="1">
                  <a:solidFill>
                    <a:srgbClr val="000000"/>
                  </a:solidFill>
                </a:rPr>
                <a:t>ЗАДАНИЕ:</a:t>
              </a:r>
            </a:p>
          </p:txBody>
        </p:sp>
      </p:grp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5635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ru-RU" b="1" u="sng" dirty="0" smtClean="0">
                <a:solidFill>
                  <a:schemeClr val="tx2"/>
                </a:solidFill>
              </a:rPr>
              <a:t>Тема: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Трудовые ресурсы</a:t>
            </a:r>
            <a:endParaRPr lang="en-US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259520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971600" y="1844898"/>
            <a:ext cx="6408737" cy="381635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1"/>
          </a:gradFill>
          <a:ln w="12700" cap="sq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258937" y="2802302"/>
            <a:ext cx="5976938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spcAft>
                <a:spcPct val="15000"/>
              </a:spcAft>
            </a:pPr>
            <a:r>
              <a:rPr lang="ru-RU" sz="3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токарь-расточник </a:t>
            </a:r>
          </a:p>
          <a:p>
            <a:pPr algn="ctr">
              <a:spcAft>
                <a:spcPct val="15000"/>
              </a:spcAft>
            </a:pPr>
            <a:endParaRPr lang="ru-RU" sz="32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>
              <a:spcAft>
                <a:spcPct val="1500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IV</a:t>
            </a:r>
            <a:r>
              <a:rPr lang="ru-RU" sz="3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</a:t>
            </a:r>
            <a:r>
              <a:rPr lang="ru-RU" sz="3200" b="1" dirty="0">
                <a:solidFill>
                  <a:srgbClr val="000000"/>
                </a:solidFill>
                <a:latin typeface="Arial" charset="0"/>
                <a:cs typeface="Arial" charset="0"/>
              </a:rPr>
              <a:t>разряда, бригадир</a:t>
            </a: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4458566" y="3937450"/>
            <a:ext cx="2233178" cy="647700"/>
          </a:xfrm>
          <a:prstGeom prst="ellipse">
            <a:avLst/>
          </a:prstGeom>
          <a:noFill/>
          <a:ln w="25400" cap="sq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ru-RU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812012" y="4797637"/>
            <a:ext cx="2089150" cy="732599"/>
            <a:chOff x="3606" y="3500"/>
            <a:chExt cx="1316" cy="295"/>
          </a:xfrm>
        </p:grpSpPr>
        <p:sp>
          <p:nvSpPr>
            <p:cNvPr id="49174" name="AutoShape 8" descr="Пергамент"/>
            <p:cNvSpPr>
              <a:spLocks noChangeArrowheads="1"/>
            </p:cNvSpPr>
            <p:nvPr/>
          </p:nvSpPr>
          <p:spPr bwMode="auto">
            <a:xfrm>
              <a:off x="3606" y="3500"/>
              <a:ext cx="1270" cy="272"/>
            </a:xfrm>
            <a:prstGeom prst="wedgeEllipseCallout">
              <a:avLst>
                <a:gd name="adj1" fmla="val -64993"/>
                <a:gd name="adj2" fmla="val -100824"/>
              </a:avLst>
            </a:prstGeom>
            <a:blipFill dpi="0" rotWithShape="1">
              <a:blip r:embed="rId2"/>
              <a:srcRect/>
              <a:tile tx="0" ty="0" sx="100000" sy="100000" flip="none" algn="tl"/>
            </a:blipFill>
            <a:ln w="12700" cap="sq">
              <a:solidFill>
                <a:srgbClr val="984C00"/>
              </a:solidFill>
              <a:miter lim="800000"/>
              <a:headEnd type="none" w="sm" len="sm"/>
              <a:tailEnd type="none" w="sm" len="sm"/>
            </a:ln>
          </p:spPr>
          <p:txBody>
            <a:bodyPr lIns="90000" tIns="46800" rIns="90000" bIns="46800" anchor="ctr"/>
            <a:lstStyle/>
            <a:p>
              <a:pPr algn="ctr"/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9175" name="Text Box 9" descr="design3"/>
            <p:cNvSpPr txBox="1">
              <a:spLocks noChangeArrowheads="1"/>
            </p:cNvSpPr>
            <p:nvPr/>
          </p:nvSpPr>
          <p:spPr bwMode="auto">
            <a:xfrm>
              <a:off x="3606" y="3542"/>
              <a:ext cx="1316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2000" b="1" i="1" dirty="0">
                  <a:solidFill>
                    <a:srgbClr val="000000"/>
                  </a:solidFill>
                  <a:latin typeface="Bookman Old Style" pitchFamily="18" charset="0"/>
                </a:rPr>
                <a:t>Должность</a:t>
              </a:r>
            </a:p>
          </p:txBody>
        </p:sp>
      </p:grp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1871039" y="3945611"/>
            <a:ext cx="2441681" cy="574675"/>
          </a:xfrm>
          <a:prstGeom prst="ellipse">
            <a:avLst/>
          </a:prstGeom>
          <a:noFill/>
          <a:ln w="25400" cap="sq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ru-RU"/>
          </a:p>
        </p:txBody>
      </p: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1088802" y="1519411"/>
            <a:ext cx="2227263" cy="609600"/>
            <a:chOff x="3697" y="888"/>
            <a:chExt cx="1403" cy="384"/>
          </a:xfrm>
        </p:grpSpPr>
        <p:sp>
          <p:nvSpPr>
            <p:cNvPr id="49172" name="AutoShape 15" descr="Пергамент"/>
            <p:cNvSpPr>
              <a:spLocks/>
            </p:cNvSpPr>
            <p:nvPr/>
          </p:nvSpPr>
          <p:spPr bwMode="auto">
            <a:xfrm>
              <a:off x="3697" y="888"/>
              <a:ext cx="1403" cy="384"/>
            </a:xfrm>
            <a:prstGeom prst="borderCallout3">
              <a:avLst>
                <a:gd name="adj1" fmla="val 18750"/>
                <a:gd name="adj2" fmla="val 103421"/>
                <a:gd name="adj3" fmla="val 18750"/>
                <a:gd name="adj4" fmla="val 104347"/>
                <a:gd name="adj5" fmla="val 134932"/>
                <a:gd name="adj6" fmla="val 104347"/>
                <a:gd name="adj7" fmla="val 227568"/>
                <a:gd name="adj8" fmla="val 73890"/>
              </a:avLst>
            </a:prstGeom>
            <a:blipFill dpi="0" rotWithShape="1">
              <a:blip r:embed="rId2"/>
              <a:srcRect/>
              <a:tile tx="0" ty="0" sx="100000" sy="100000" flip="none" algn="tl"/>
            </a:blipFill>
            <a:ln w="12700" cap="sq">
              <a:solidFill>
                <a:srgbClr val="984C00"/>
              </a:solidFill>
              <a:miter lim="800000"/>
              <a:headEnd type="none" w="sm" len="sm"/>
              <a:tailEnd type="none" w="sm" len="sm"/>
            </a:ln>
          </p:spPr>
          <p:txBody>
            <a:bodyPr lIns="90000" tIns="46800" rIns="90000" bIns="46800" anchor="ctr"/>
            <a:lstStyle/>
            <a:p>
              <a:pPr algn="ctr"/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9173" name="Text Box 16" descr="design3"/>
            <p:cNvSpPr txBox="1">
              <a:spLocks noChangeArrowheads="1"/>
            </p:cNvSpPr>
            <p:nvPr/>
          </p:nvSpPr>
          <p:spPr bwMode="auto">
            <a:xfrm>
              <a:off x="3742" y="960"/>
              <a:ext cx="1315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2000" b="1" i="1" dirty="0">
                  <a:solidFill>
                    <a:srgbClr val="000000"/>
                  </a:solidFill>
                  <a:latin typeface="Bookman Old Style" pitchFamily="18" charset="0"/>
                </a:rPr>
                <a:t>Профессия</a:t>
              </a:r>
            </a:p>
          </p:txBody>
        </p:sp>
      </p:grpSp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4042432" y="1521679"/>
            <a:ext cx="2663825" cy="609600"/>
            <a:chOff x="1746" y="3681"/>
            <a:chExt cx="1678" cy="384"/>
          </a:xfrm>
        </p:grpSpPr>
        <p:sp>
          <p:nvSpPr>
            <p:cNvPr id="49170" name="AutoShape 18" descr="Пергамент"/>
            <p:cNvSpPr>
              <a:spLocks/>
            </p:cNvSpPr>
            <p:nvPr/>
          </p:nvSpPr>
          <p:spPr bwMode="auto">
            <a:xfrm>
              <a:off x="1746" y="3681"/>
              <a:ext cx="1678" cy="384"/>
            </a:xfrm>
            <a:prstGeom prst="borderCallout3">
              <a:avLst>
                <a:gd name="adj1" fmla="val 18750"/>
                <a:gd name="adj2" fmla="val -2861"/>
                <a:gd name="adj3" fmla="val 18750"/>
                <a:gd name="adj4" fmla="val -8175"/>
                <a:gd name="adj5" fmla="val 174068"/>
                <a:gd name="adj6" fmla="val -7085"/>
                <a:gd name="adj7" fmla="val 215961"/>
                <a:gd name="adj8" fmla="val 46409"/>
              </a:avLst>
            </a:prstGeom>
            <a:blipFill dpi="0" rotWithShape="1">
              <a:blip r:embed="rId2"/>
              <a:srcRect/>
              <a:tile tx="0" ty="0" sx="100000" sy="100000" flip="none" algn="tl"/>
            </a:blipFill>
            <a:ln w="12700" cap="sq">
              <a:solidFill>
                <a:srgbClr val="984C00"/>
              </a:solidFill>
              <a:miter lim="800000"/>
              <a:headEnd type="none" w="sm" len="sm"/>
              <a:tailEnd type="none" w="sm" len="sm"/>
            </a:ln>
          </p:spPr>
          <p:txBody>
            <a:bodyPr lIns="90000" tIns="46800" rIns="90000" bIns="46800" anchor="ctr"/>
            <a:lstStyle/>
            <a:p>
              <a:pPr algn="ctr"/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9171" name="Text Box 19" descr="design3"/>
            <p:cNvSpPr txBox="1">
              <a:spLocks noChangeArrowheads="1"/>
            </p:cNvSpPr>
            <p:nvPr/>
          </p:nvSpPr>
          <p:spPr bwMode="auto">
            <a:xfrm>
              <a:off x="1792" y="3727"/>
              <a:ext cx="1587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2000" b="1" i="1">
                  <a:solidFill>
                    <a:srgbClr val="000000"/>
                  </a:solidFill>
                  <a:latin typeface="Bookman Old Style" pitchFamily="18" charset="0"/>
                </a:rPr>
                <a:t>Специальность</a:t>
              </a:r>
            </a:p>
          </p:txBody>
        </p:sp>
      </p:grpSp>
      <p:sp>
        <p:nvSpPr>
          <p:cNvPr id="19" name="Oval 20"/>
          <p:cNvSpPr>
            <a:spLocks noChangeArrowheads="1"/>
          </p:cNvSpPr>
          <p:nvPr/>
        </p:nvSpPr>
        <p:spPr bwMode="auto">
          <a:xfrm>
            <a:off x="2016175" y="2924624"/>
            <a:ext cx="1943100" cy="431800"/>
          </a:xfrm>
          <a:prstGeom prst="ellipse">
            <a:avLst/>
          </a:prstGeom>
          <a:noFill/>
          <a:ln w="25400" cap="sq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ru-RU"/>
          </a:p>
        </p:txBody>
      </p:sp>
      <p:sp>
        <p:nvSpPr>
          <p:cNvPr id="20" name="Oval 21"/>
          <p:cNvSpPr>
            <a:spLocks noChangeArrowheads="1"/>
          </p:cNvSpPr>
          <p:nvPr/>
        </p:nvSpPr>
        <p:spPr bwMode="auto">
          <a:xfrm>
            <a:off x="3935452" y="2839804"/>
            <a:ext cx="2592388" cy="574675"/>
          </a:xfrm>
          <a:prstGeom prst="ellipse">
            <a:avLst/>
          </a:prstGeom>
          <a:noFill/>
          <a:ln w="25400" cap="sq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ru-RU"/>
          </a:p>
        </p:txBody>
      </p: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1870919" y="4998467"/>
            <a:ext cx="2376487" cy="609600"/>
            <a:chOff x="4150" y="2976"/>
            <a:chExt cx="1497" cy="384"/>
          </a:xfrm>
        </p:grpSpPr>
        <p:sp>
          <p:nvSpPr>
            <p:cNvPr id="49168" name="AutoShape 23" descr="Пергамент"/>
            <p:cNvSpPr>
              <a:spLocks/>
            </p:cNvSpPr>
            <p:nvPr/>
          </p:nvSpPr>
          <p:spPr bwMode="auto">
            <a:xfrm>
              <a:off x="4195" y="2976"/>
              <a:ext cx="1403" cy="384"/>
            </a:xfrm>
            <a:prstGeom prst="borderCallout3">
              <a:avLst>
                <a:gd name="adj1" fmla="val 18750"/>
                <a:gd name="adj2" fmla="val 103421"/>
                <a:gd name="adj3" fmla="val 18750"/>
                <a:gd name="adj4" fmla="val 104347"/>
                <a:gd name="adj5" fmla="val -17968"/>
                <a:gd name="adj6" fmla="val 104347"/>
                <a:gd name="adj7" fmla="val -78500"/>
                <a:gd name="adj8" fmla="val 51330"/>
              </a:avLst>
            </a:prstGeom>
            <a:blipFill dpi="0" rotWithShape="1">
              <a:blip r:embed="rId2"/>
              <a:srcRect/>
              <a:tile tx="0" ty="0" sx="100000" sy="100000" flip="none" algn="tl"/>
            </a:blipFill>
            <a:ln w="12700" cap="sq">
              <a:solidFill>
                <a:srgbClr val="984C00"/>
              </a:solidFill>
              <a:miter lim="800000"/>
              <a:headEnd type="none" w="sm" len="sm"/>
              <a:tailEnd type="none" w="sm" len="sm"/>
            </a:ln>
          </p:spPr>
          <p:txBody>
            <a:bodyPr lIns="90000" tIns="46800" rIns="90000" bIns="46800" anchor="ctr"/>
            <a:lstStyle/>
            <a:p>
              <a:pPr algn="ctr"/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9169" name="Text Box 24" descr="design3"/>
            <p:cNvSpPr txBox="1">
              <a:spLocks noChangeArrowheads="1"/>
            </p:cNvSpPr>
            <p:nvPr/>
          </p:nvSpPr>
          <p:spPr bwMode="auto">
            <a:xfrm>
              <a:off x="4150" y="3022"/>
              <a:ext cx="1497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2000" b="1" i="1">
                  <a:solidFill>
                    <a:srgbClr val="000000"/>
                  </a:solidFill>
                  <a:latin typeface="Bookman Old Style" pitchFamily="18" charset="0"/>
                </a:rPr>
                <a:t>Квалификация</a:t>
              </a:r>
            </a:p>
          </p:txBody>
        </p:sp>
      </p:grpSp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5635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ru-RU" b="1" u="sng" dirty="0" smtClean="0">
                <a:solidFill>
                  <a:schemeClr val="tx2"/>
                </a:solidFill>
              </a:rPr>
              <a:t>Тема: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Трудовые ресурсы</a:t>
            </a:r>
            <a:endParaRPr lang="en-US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656671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89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1900"/>
                            </p:stCondLst>
                            <p:childTnLst>
                              <p:par>
                                <p:cTn id="30" presetID="34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49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7900"/>
                            </p:stCondLst>
                            <p:childTnLst>
                              <p:par>
                                <p:cTn id="43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900"/>
                            </p:stCondLst>
                            <p:childTnLst>
                              <p:par>
                                <p:cTn id="49" presetID="2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39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64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9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1204913" y="5643563"/>
            <a:ext cx="4724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2014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г.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89092" name="WordArt 4"/>
          <p:cNvSpPr>
            <a:spLocks noChangeArrowheads="1" noChangeShapeType="1" noTextEdit="1"/>
          </p:cNvSpPr>
          <p:nvPr/>
        </p:nvSpPr>
        <p:spPr bwMode="gray">
          <a:xfrm>
            <a:off x="4787900" y="765175"/>
            <a:ext cx="3744913" cy="14192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chemeClr val="hlink"/>
                    </a:gs>
                  </a:gsLst>
                  <a:lin ang="0" scaled="1"/>
                </a:gradFill>
                <a:effectLst>
                  <a:outerShdw dist="63500" dir="2212194" algn="ctr" rotWithShape="0">
                    <a:schemeClr val="tx2">
                      <a:alpha val="50000"/>
                    </a:schemeClr>
                  </a:outerShdw>
                </a:effectLst>
                <a:latin typeface="Arial"/>
                <a:cs typeface="Arial"/>
              </a:rPr>
              <a:t>Спасибо за</a:t>
            </a:r>
          </a:p>
          <a:p>
            <a:pPr algn="ctr"/>
            <a:r>
              <a:rPr lang="ru-RU" sz="3600" b="1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chemeClr val="hlink"/>
                    </a:gs>
                  </a:gsLst>
                  <a:lin ang="0" scaled="1"/>
                </a:gradFill>
                <a:effectLst>
                  <a:outerShdw dist="63500" dir="2212194" algn="ctr" rotWithShape="0">
                    <a:schemeClr val="tx2">
                      <a:alpha val="50000"/>
                    </a:schemeClr>
                  </a:outerShdw>
                </a:effectLst>
                <a:latin typeface="Arial"/>
                <a:cs typeface="Arial"/>
              </a:rPr>
              <a:t>внимание!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4"/>
          <p:cNvSpPr txBox="1">
            <a:spLocks noChangeArrowheads="1"/>
          </p:cNvSpPr>
          <p:nvPr/>
        </p:nvSpPr>
        <p:spPr bwMode="black">
          <a:xfrm>
            <a:off x="1147763" y="1519238"/>
            <a:ext cx="7234237" cy="462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24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ЦЕЛИ:</a:t>
            </a:r>
          </a:p>
          <a:p>
            <a:pPr marL="342900" indent="-342900" algn="ctr">
              <a:spcBef>
                <a:spcPts val="1200"/>
              </a:spcBef>
              <a:buClr>
                <a:schemeClr val="hlink"/>
              </a:buClr>
              <a:defRPr/>
            </a:pPr>
            <a:r>
              <a:rPr lang="ru-RU" sz="20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Ознакомившись с данной темой,  Вы будете:</a:t>
            </a:r>
          </a:p>
          <a:p>
            <a:pPr marL="342900" indent="-342900" algn="ctr">
              <a:spcBef>
                <a:spcPts val="1200"/>
              </a:spcBef>
              <a:buClr>
                <a:schemeClr val="hlink"/>
              </a:buClr>
              <a:defRPr/>
            </a:pPr>
            <a:endParaRPr lang="en-US" sz="2000" b="1" kern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2000" b="1" i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  </a:t>
            </a:r>
            <a:r>
              <a:rPr lang="ru-RU" sz="2000" b="1" i="1" u="sng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Знать:</a:t>
            </a:r>
          </a:p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Ш"/>
              <a:defRPr/>
            </a:pPr>
            <a:r>
              <a:rPr lang="ru-RU" sz="20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элементы процесса производства</a:t>
            </a:r>
            <a:endParaRPr lang="ru-RU" sz="2000" b="1" kern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Ш"/>
              <a:defRPr/>
            </a:pPr>
            <a:r>
              <a:rPr lang="ru-RU" sz="20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состав трудовых ресурсов организации</a:t>
            </a:r>
            <a:endParaRPr lang="ru-RU" sz="2000" b="1" kern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Ш"/>
              <a:defRPr/>
            </a:pPr>
            <a:r>
              <a:rPr lang="ru-RU" sz="20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классификацию </a:t>
            </a:r>
            <a:r>
              <a:rPr lang="ru-RU" sz="20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персонала предприятия</a:t>
            </a:r>
            <a:endParaRPr lang="ru-RU" sz="2000" b="1" kern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2000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en-US" sz="2000" kern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4" name="Picture 20" descr="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6200" y="5638800"/>
            <a:ext cx="16764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black">
          <a:xfrm>
            <a:off x="467544" y="188640"/>
            <a:ext cx="822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ru-RU" b="1" u="sng" smtClean="0">
                <a:solidFill>
                  <a:schemeClr val="tx2"/>
                </a:solidFill>
              </a:rPr>
              <a:t>Тема:</a:t>
            </a:r>
            <a:r>
              <a:rPr lang="ru-RU" b="1" smtClean="0">
                <a:solidFill>
                  <a:schemeClr val="tx2"/>
                </a:solidFill>
              </a:rPr>
              <a:t> </a:t>
            </a:r>
            <a:r>
              <a:rPr lang="ru-RU" smtClean="0">
                <a:solidFill>
                  <a:srgbClr val="002060"/>
                </a:solidFill>
              </a:rPr>
              <a:t>Трудовые ресурсы</a:t>
            </a:r>
            <a:endParaRPr lang="en-US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161750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4"/>
          <p:cNvGrpSpPr>
            <a:grpSpLocks/>
          </p:cNvGrpSpPr>
          <p:nvPr/>
        </p:nvGrpSpPr>
        <p:grpSpPr bwMode="auto">
          <a:xfrm>
            <a:off x="979515" y="1711325"/>
            <a:ext cx="7450137" cy="2511520"/>
            <a:chOff x="519122" y="1711099"/>
            <a:chExt cx="7449600" cy="2511645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519122" y="2643182"/>
              <a:ext cx="762000" cy="665162"/>
              <a:chOff x="1110" y="2656"/>
              <a:chExt cx="1549" cy="1351"/>
            </a:xfrm>
          </p:grpSpPr>
          <p:sp>
            <p:nvSpPr>
              <p:cNvPr id="34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ru-RU">
                  <a:latin typeface="Verdana" pitchFamily="34" charset="0"/>
                </a:endParaRPr>
              </a:p>
            </p:txBody>
          </p:sp>
          <p:sp>
            <p:nvSpPr>
              <p:cNvPr id="35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ru-RU">
                  <a:latin typeface="Verdana" pitchFamily="34" charset="0"/>
                </a:endParaRPr>
              </a:p>
            </p:txBody>
          </p:sp>
          <p:sp>
            <p:nvSpPr>
              <p:cNvPr id="36" name="AutoShape 6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>
                  <a:latin typeface="Verdana" pitchFamily="34" charset="0"/>
                </a:endParaRP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519122" y="3557582"/>
              <a:ext cx="762000" cy="665162"/>
              <a:chOff x="3174" y="2656"/>
              <a:chExt cx="1549" cy="1351"/>
            </a:xfrm>
          </p:grpSpPr>
          <p:sp>
            <p:nvSpPr>
              <p:cNvPr id="31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ru-RU">
                  <a:latin typeface="Verdana" pitchFamily="34" charset="0"/>
                </a:endParaRPr>
              </a:p>
            </p:txBody>
          </p:sp>
          <p:sp>
            <p:nvSpPr>
              <p:cNvPr id="32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ru-RU">
                  <a:latin typeface="Verdana" pitchFamily="34" charset="0"/>
                </a:endParaRPr>
              </a:p>
            </p:txBody>
          </p:sp>
          <p:sp>
            <p:nvSpPr>
              <p:cNvPr id="33" name="AutoShape 10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>
                  <a:latin typeface="Verdana" pitchFamily="34" charset="0"/>
                </a:endParaRP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1128722" y="3236906"/>
              <a:ext cx="6840000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1330276" y="2751137"/>
              <a:ext cx="4730954" cy="4616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ru-RU" sz="24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Трудовые ресурсы организации</a:t>
              </a:r>
              <a:endPara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gray">
            <a:xfrm>
              <a:off x="715972" y="2725731"/>
              <a:ext cx="354013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1128722" y="4151306"/>
              <a:ext cx="6840000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1342975" y="3672597"/>
              <a:ext cx="3521800" cy="46168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ru-RU" sz="24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Персонал предприятия</a:t>
              </a:r>
              <a:endPara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gray">
            <a:xfrm>
              <a:off x="715972" y="3640131"/>
              <a:ext cx="354013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895332" y="1711099"/>
              <a:ext cx="1600085" cy="6461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ru-RU" sz="36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rPr>
                <a:t>План:</a:t>
              </a:r>
            </a:p>
          </p:txBody>
        </p:sp>
      </p:grpSp>
      <p:sp>
        <p:nvSpPr>
          <p:cNvPr id="3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563563"/>
          </a:xfrm>
        </p:spPr>
        <p:txBody>
          <a:bodyPr/>
          <a:lstStyle/>
          <a:p>
            <a:pPr eaLnBrk="1" hangingPunct="1">
              <a:defRPr/>
            </a:pPr>
            <a:r>
              <a:rPr lang="ru-RU" b="1" u="sng" dirty="0" smtClean="0">
                <a:solidFill>
                  <a:schemeClr val="tx2"/>
                </a:solidFill>
              </a:rPr>
              <a:t>Тема: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Трудовые ресурсы</a:t>
            </a:r>
            <a:endParaRPr lang="en-US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u="sng" dirty="0" smtClean="0">
                <a:solidFill>
                  <a:schemeClr val="tx2"/>
                </a:solidFill>
              </a:rPr>
              <a:t>Тема: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Трудовые ресурсы</a:t>
            </a:r>
            <a:endParaRPr lang="en-US" dirty="0" smtClean="0">
              <a:solidFill>
                <a:srgbClr val="002060"/>
              </a:solidFill>
            </a:endParaRPr>
          </a:p>
        </p:txBody>
      </p:sp>
      <p:grpSp>
        <p:nvGrpSpPr>
          <p:cNvPr id="10" name="Группа 19"/>
          <p:cNvGrpSpPr>
            <a:grpSpLocks/>
          </p:cNvGrpSpPr>
          <p:nvPr/>
        </p:nvGrpSpPr>
        <p:grpSpPr bwMode="auto">
          <a:xfrm>
            <a:off x="1857882" y="1152947"/>
            <a:ext cx="6929249" cy="1214933"/>
            <a:chOff x="1857356" y="1500174"/>
            <a:chExt cx="6929486" cy="1428760"/>
          </a:xfrm>
        </p:grpSpPr>
        <p:sp>
          <p:nvSpPr>
            <p:cNvPr id="11" name="AutoShape 27"/>
            <p:cNvSpPr>
              <a:spLocks noChangeArrowheads="1"/>
            </p:cNvSpPr>
            <p:nvPr/>
          </p:nvSpPr>
          <p:spPr bwMode="ltGray">
            <a:xfrm>
              <a:off x="1857356" y="1500174"/>
              <a:ext cx="6929486" cy="142876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A7DBFF"/>
                </a:gs>
                <a:gs pos="100000">
                  <a:srgbClr val="5D9ED9"/>
                </a:gs>
              </a:gsLst>
              <a:path path="circle">
                <a:fillToRect l="50000" t="50000" r="50000" b="50000"/>
              </a:path>
              <a:tileRect/>
            </a:gradFill>
            <a:ln w="28575" algn="ctr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 sz="2000"/>
            </a:p>
          </p:txBody>
        </p:sp>
        <p:sp>
          <p:nvSpPr>
            <p:cNvPr id="12" name="Text Box 4"/>
            <p:cNvSpPr txBox="1">
              <a:spLocks noChangeArrowheads="1"/>
            </p:cNvSpPr>
            <p:nvPr/>
          </p:nvSpPr>
          <p:spPr bwMode="auto">
            <a:xfrm>
              <a:off x="2087045" y="1546688"/>
              <a:ext cx="6480397" cy="119441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sz="2000" b="1" u="sng" dirty="0" smtClean="0">
                  <a:solidFill>
                    <a:schemeClr val="tx2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Труд </a:t>
              </a:r>
              <a:r>
                <a:rPr lang="ru-RU" sz="2000" b="1" dirty="0" smtClean="0">
                  <a:solidFill>
                    <a:schemeClr val="tx2">
                      <a:lumMod val="95000"/>
                      <a:lumOff val="5000"/>
                    </a:schemeClr>
                  </a:solidFill>
                  <a:cs typeface="Arial" charset="0"/>
                </a:rPr>
                <a:t>– целесообразная деятельность людей, направленная  на создание материальных и культурных ценностей</a:t>
              </a:r>
              <a:endParaRPr lang="ru-RU" sz="2000" b="1" dirty="0">
                <a:solidFill>
                  <a:schemeClr val="tx2">
                    <a:lumMod val="95000"/>
                    <a:lumOff val="5000"/>
                  </a:schemeClr>
                </a:solidFill>
                <a:cs typeface="Arial" charset="0"/>
              </a:endParaRPr>
            </a:p>
          </p:txBody>
        </p:sp>
      </p:grpSp>
      <p:pic>
        <p:nvPicPr>
          <p:cNvPr id="13" name="Picture 5" descr="SMILE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357313"/>
            <a:ext cx="122396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1071563" y="2571744"/>
            <a:ext cx="7466012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dirty="0">
                <a:solidFill>
                  <a:srgbClr val="0B1E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Элементы процесса производства</a:t>
            </a:r>
          </a:p>
        </p:txBody>
      </p:sp>
      <p:pic>
        <p:nvPicPr>
          <p:cNvPr id="65538" name="Picture 2" descr="C:\Users\Татьяна\Pictures\пр-во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2985500"/>
            <a:ext cx="7466012" cy="380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u="sng" dirty="0" smtClean="0">
                <a:solidFill>
                  <a:schemeClr val="tx2"/>
                </a:solidFill>
              </a:rPr>
              <a:t>Тема:</a:t>
            </a:r>
            <a:r>
              <a:rPr lang="ru-RU" b="1" dirty="0" smtClean="0">
                <a:solidFill>
                  <a:srgbClr val="EAEAEA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Трудовые ресурсы</a:t>
            </a:r>
            <a:endParaRPr lang="en-US" dirty="0" smtClean="0">
              <a:solidFill>
                <a:srgbClr val="002060"/>
              </a:solidFill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endParaRPr lang="ru-RU"/>
          </a:p>
        </p:txBody>
      </p:sp>
      <p:sp>
        <p:nvSpPr>
          <p:cNvPr id="4" name="Freeform 62"/>
          <p:cNvSpPr>
            <a:spLocks/>
          </p:cNvSpPr>
          <p:nvPr/>
        </p:nvSpPr>
        <p:spPr bwMode="ltGray">
          <a:xfrm rot="1365721">
            <a:off x="2457450" y="3365500"/>
            <a:ext cx="3241675" cy="2286000"/>
          </a:xfrm>
          <a:custGeom>
            <a:avLst/>
            <a:gdLst>
              <a:gd name="T0" fmla="*/ 0 w 1291"/>
              <a:gd name="T1" fmla="*/ 2147483647 h 886"/>
              <a:gd name="T2" fmla="*/ 2147483647 w 1291"/>
              <a:gd name="T3" fmla="*/ 2147483647 h 886"/>
              <a:gd name="T4" fmla="*/ 2147483647 w 1291"/>
              <a:gd name="T5" fmla="*/ 2147483647 h 886"/>
              <a:gd name="T6" fmla="*/ 2147483647 w 1291"/>
              <a:gd name="T7" fmla="*/ 2147483647 h 886"/>
              <a:gd name="T8" fmla="*/ 2147483647 w 1291"/>
              <a:gd name="T9" fmla="*/ 0 h 886"/>
              <a:gd name="T10" fmla="*/ 2147483647 w 1291"/>
              <a:gd name="T11" fmla="*/ 2147483647 h 886"/>
              <a:gd name="T12" fmla="*/ 2147483647 w 1291"/>
              <a:gd name="T13" fmla="*/ 2147483647 h 886"/>
              <a:gd name="T14" fmla="*/ 2147483647 w 1291"/>
              <a:gd name="T15" fmla="*/ 2147483647 h 886"/>
              <a:gd name="T16" fmla="*/ 2147483647 w 1291"/>
              <a:gd name="T17" fmla="*/ 2147483647 h 886"/>
              <a:gd name="T18" fmla="*/ 0 w 1291"/>
              <a:gd name="T19" fmla="*/ 2147483647 h 88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91"/>
              <a:gd name="T31" fmla="*/ 0 h 886"/>
              <a:gd name="T32" fmla="*/ 1291 w 1291"/>
              <a:gd name="T33" fmla="*/ 886 h 88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91" h="886">
                <a:moveTo>
                  <a:pt x="0" y="687"/>
                </a:moveTo>
                <a:cubicBezTo>
                  <a:pt x="261" y="646"/>
                  <a:pt x="345" y="660"/>
                  <a:pt x="671" y="532"/>
                </a:cubicBezTo>
                <a:cubicBezTo>
                  <a:pt x="997" y="404"/>
                  <a:pt x="1069" y="227"/>
                  <a:pt x="1103" y="149"/>
                </a:cubicBezTo>
                <a:cubicBezTo>
                  <a:pt x="1045" y="140"/>
                  <a:pt x="988" y="131"/>
                  <a:pt x="988" y="131"/>
                </a:cubicBezTo>
                <a:lnTo>
                  <a:pt x="1164" y="0"/>
                </a:lnTo>
                <a:lnTo>
                  <a:pt x="1291" y="183"/>
                </a:lnTo>
                <a:lnTo>
                  <a:pt x="1164" y="161"/>
                </a:lnTo>
                <a:cubicBezTo>
                  <a:pt x="1120" y="317"/>
                  <a:pt x="981" y="576"/>
                  <a:pt x="798" y="714"/>
                </a:cubicBezTo>
                <a:cubicBezTo>
                  <a:pt x="615" y="852"/>
                  <a:pt x="749" y="772"/>
                  <a:pt x="554" y="886"/>
                </a:cubicBezTo>
                <a:lnTo>
                  <a:pt x="0" y="687"/>
                </a:lnTo>
                <a:close/>
              </a:path>
            </a:pathLst>
          </a:custGeom>
          <a:gradFill rotWithShape="1"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19050">
            <a:solidFill>
              <a:schemeClr val="tx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928688" y="3786188"/>
            <a:ext cx="2786062" cy="3341687"/>
            <a:chOff x="2064" y="1008"/>
            <a:chExt cx="722" cy="866"/>
          </a:xfrm>
        </p:grpSpPr>
        <p:sp>
          <p:nvSpPr>
            <p:cNvPr id="18441" name="Oval 70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8442" name="Group 71"/>
            <p:cNvGrpSpPr>
              <a:grpSpLocks/>
            </p:cNvGrpSpPr>
            <p:nvPr/>
          </p:nvGrpSpPr>
          <p:grpSpPr bwMode="auto">
            <a:xfrm>
              <a:off x="2086" y="1027"/>
              <a:ext cx="680" cy="839"/>
              <a:chOff x="3975" y="1593"/>
              <a:chExt cx="931" cy="1154"/>
            </a:xfrm>
          </p:grpSpPr>
          <p:pic>
            <p:nvPicPr>
              <p:cNvPr id="18455" name="Picture 72" descr="circuler_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456" name="Oval 73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8457" name="Picture 74" descr="light_shadow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8458" name="Group 75"/>
              <p:cNvGrpSpPr>
                <a:grpSpLocks/>
              </p:cNvGrpSpPr>
              <p:nvPr/>
            </p:nvGrpSpPr>
            <p:grpSpPr bwMode="auto">
              <a:xfrm rot="-3733502" flipH="1" flipV="1">
                <a:off x="4251" y="2240"/>
                <a:ext cx="822" cy="191"/>
                <a:chOff x="2526" y="1060"/>
                <a:chExt cx="896" cy="236"/>
              </a:xfrm>
            </p:grpSpPr>
            <p:grpSp>
              <p:nvGrpSpPr>
                <p:cNvPr id="18459" name="Group 76"/>
                <p:cNvGrpSpPr>
                  <a:grpSpLocks/>
                </p:cNvGrpSpPr>
                <p:nvPr/>
              </p:nvGrpSpPr>
              <p:grpSpPr bwMode="auto">
                <a:xfrm>
                  <a:off x="2526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18465" name="AutoShape 77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8466" name="AutoShape 78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8467" name="AutoShape 79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8468" name="AutoShape 80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460" name="Group 81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18461" name="AutoShape 82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8462" name="AutoShape 83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8463" name="AutoShape 84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8464" name="AutoShape 85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8443" name="Group 86"/>
            <p:cNvGrpSpPr>
              <a:grpSpLocks/>
            </p:cNvGrpSpPr>
            <p:nvPr/>
          </p:nvGrpSpPr>
          <p:grpSpPr bwMode="auto">
            <a:xfrm rot="-3733502" flipH="1" flipV="1">
              <a:off x="2362" y="1506"/>
              <a:ext cx="529" cy="122"/>
              <a:chOff x="2526" y="1060"/>
              <a:chExt cx="896" cy="236"/>
            </a:xfrm>
          </p:grpSpPr>
          <p:grpSp>
            <p:nvGrpSpPr>
              <p:cNvPr id="18445" name="Group 87"/>
              <p:cNvGrpSpPr>
                <a:grpSpLocks/>
              </p:cNvGrpSpPr>
              <p:nvPr/>
            </p:nvGrpSpPr>
            <p:grpSpPr bwMode="auto">
              <a:xfrm>
                <a:off x="2526" y="1060"/>
                <a:ext cx="742" cy="186"/>
                <a:chOff x="1565" y="2568"/>
                <a:chExt cx="1118" cy="279"/>
              </a:xfrm>
            </p:grpSpPr>
            <p:sp>
              <p:nvSpPr>
                <p:cNvPr id="18451" name="AutoShape 8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52" name="AutoShape 8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53" name="AutoShape 9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54" name="AutoShape 9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8446" name="Group 92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18447" name="AutoShape 9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48" name="AutoShape 9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49" name="AutoShape 9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50" name="AutoShape 9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9" name="Rectangle 97"/>
            <p:cNvSpPr>
              <a:spLocks noChangeArrowheads="1"/>
            </p:cNvSpPr>
            <p:nvPr/>
          </p:nvSpPr>
          <p:spPr bwMode="gray">
            <a:xfrm>
              <a:off x="2157" y="1212"/>
              <a:ext cx="555" cy="31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Производст-венный</a:t>
              </a:r>
              <a:r>
                <a:rPr lang="ru-RU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процесс</a:t>
              </a:r>
              <a:endPara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12" name="Группа 35"/>
          <p:cNvGrpSpPr>
            <a:grpSpLocks/>
          </p:cNvGrpSpPr>
          <p:nvPr/>
        </p:nvGrpSpPr>
        <p:grpSpPr bwMode="auto">
          <a:xfrm>
            <a:off x="3500438" y="1500188"/>
            <a:ext cx="5214937" cy="2706687"/>
            <a:chOff x="3500430" y="1500174"/>
            <a:chExt cx="5214974" cy="2707322"/>
          </a:xfrm>
        </p:grpSpPr>
        <p:sp>
          <p:nvSpPr>
            <p:cNvPr id="35" name="AutoShape 20"/>
            <p:cNvSpPr>
              <a:spLocks noChangeArrowheads="1"/>
            </p:cNvSpPr>
            <p:nvPr/>
          </p:nvSpPr>
          <p:spPr bwMode="ltGray">
            <a:xfrm>
              <a:off x="3500430" y="1500174"/>
              <a:ext cx="5214974" cy="2429445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6BC186"/>
                </a:gs>
                <a:gs pos="50000">
                  <a:srgbClr val="C4F7AF"/>
                </a:gs>
                <a:gs pos="100000">
                  <a:srgbClr val="6BC186"/>
                </a:gs>
              </a:gsLst>
              <a:lin ang="5400000" scaled="1"/>
              <a:tileRect/>
            </a:gradFill>
            <a:ln w="19050" algn="ctr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Rectangle 21"/>
            <p:cNvSpPr>
              <a:spLocks noChangeArrowheads="1"/>
            </p:cNvSpPr>
            <p:nvPr/>
          </p:nvSpPr>
          <p:spPr bwMode="auto">
            <a:xfrm>
              <a:off x="3786182" y="1714536"/>
              <a:ext cx="4786346" cy="24929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400" dirty="0">
                  <a:solidFill>
                    <a:srgbClr val="000000"/>
                  </a:solidFill>
                  <a:latin typeface="+mn-lt"/>
                </a:rPr>
                <a:t>Совокупность всех действий </a:t>
              </a:r>
            </a:p>
            <a:p>
              <a:pPr algn="ctr">
                <a:defRPr/>
              </a:pPr>
              <a:r>
                <a:rPr lang="ru-RU" sz="2400" dirty="0">
                  <a:solidFill>
                    <a:srgbClr val="000000"/>
                  </a:solidFill>
                  <a:latin typeface="+mn-lt"/>
                </a:rPr>
                <a:t>людей и орудий труда, </a:t>
              </a:r>
            </a:p>
            <a:p>
              <a:pPr algn="ctr">
                <a:defRPr/>
              </a:pPr>
              <a:r>
                <a:rPr lang="ru-RU" sz="2400" dirty="0">
                  <a:solidFill>
                    <a:srgbClr val="000000"/>
                  </a:solidFill>
                  <a:latin typeface="+mn-lt"/>
                </a:rPr>
                <a:t>необходимых на данном </a:t>
              </a:r>
            </a:p>
            <a:p>
              <a:pPr algn="ctr">
                <a:defRPr/>
              </a:pPr>
              <a:r>
                <a:rPr lang="ru-RU" sz="2400" dirty="0">
                  <a:solidFill>
                    <a:srgbClr val="000000"/>
                  </a:solidFill>
                  <a:latin typeface="+mn-lt"/>
                </a:rPr>
                <a:t>предприятии для изготовления продукции</a:t>
              </a:r>
            </a:p>
            <a:p>
              <a:pPr algn="ctr">
                <a:spcBef>
                  <a:spcPct val="50000"/>
                </a:spcBef>
                <a:defRPr/>
              </a:pPr>
              <a:endParaRPr lang="ru-RU" sz="2400" dirty="0">
                <a:solidFill>
                  <a:srgbClr val="000000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1321911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u="sng" dirty="0" smtClean="0">
                <a:solidFill>
                  <a:schemeClr val="tx2"/>
                </a:solidFill>
              </a:rPr>
              <a:t>Тема: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Трудовые ресурсы</a:t>
            </a:r>
            <a:endParaRPr lang="en-US" dirty="0" smtClean="0">
              <a:solidFill>
                <a:srgbClr val="002060"/>
              </a:solidFill>
            </a:endParaRPr>
          </a:p>
        </p:txBody>
      </p:sp>
      <p:sp>
        <p:nvSpPr>
          <p:cNvPr id="3" name="Rectangle 5" descr="Букет"/>
          <p:cNvSpPr>
            <a:spLocks noChangeArrowheads="1"/>
          </p:cNvSpPr>
          <p:nvPr/>
        </p:nvSpPr>
        <p:spPr bwMode="auto">
          <a:xfrm>
            <a:off x="2484438" y="1071546"/>
            <a:ext cx="4751387" cy="946150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СРЕДСТВА ПРОИЗВОДСТВА</a:t>
            </a:r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4356100" y="2439971"/>
            <a:ext cx="1008063" cy="215900"/>
            <a:chOff x="2381" y="1480"/>
            <a:chExt cx="635" cy="136"/>
          </a:xfrm>
        </p:grpSpPr>
        <p:sp>
          <p:nvSpPr>
            <p:cNvPr id="5" name="Line 7"/>
            <p:cNvSpPr>
              <a:spLocks noChangeShapeType="1"/>
            </p:cNvSpPr>
            <p:nvPr/>
          </p:nvSpPr>
          <p:spPr bwMode="auto">
            <a:xfrm>
              <a:off x="2381" y="1480"/>
              <a:ext cx="635" cy="0"/>
            </a:xfrm>
            <a:prstGeom prst="line">
              <a:avLst/>
            </a:prstGeom>
            <a:noFill/>
            <a:ln w="76200" cap="sq">
              <a:solidFill>
                <a:schemeClr val="accent4">
                  <a:lumMod val="50000"/>
                </a:schemeClr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Line 8"/>
            <p:cNvSpPr>
              <a:spLocks noChangeShapeType="1"/>
            </p:cNvSpPr>
            <p:nvPr/>
          </p:nvSpPr>
          <p:spPr bwMode="auto">
            <a:xfrm>
              <a:off x="2381" y="1616"/>
              <a:ext cx="635" cy="0"/>
            </a:xfrm>
            <a:prstGeom prst="line">
              <a:avLst/>
            </a:prstGeom>
            <a:noFill/>
            <a:ln w="76200" cap="sq">
              <a:solidFill>
                <a:schemeClr val="accent4">
                  <a:lumMod val="50000"/>
                </a:schemeClr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331913" y="3087671"/>
            <a:ext cx="2879725" cy="946150"/>
          </a:xfrm>
          <a:prstGeom prst="rect">
            <a:avLst/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800" b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СРЕДСТВА ТРУДА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5653088" y="3087671"/>
            <a:ext cx="2879725" cy="946150"/>
          </a:xfrm>
          <a:prstGeom prst="rect">
            <a:avLst/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800" b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ПРЕДМЕТЫ ТРУДА</a:t>
            </a:r>
          </a:p>
        </p:txBody>
      </p:sp>
      <p:grpSp>
        <p:nvGrpSpPr>
          <p:cNvPr id="9" name="Group 11"/>
          <p:cNvGrpSpPr>
            <a:grpSpLocks/>
          </p:cNvGrpSpPr>
          <p:nvPr/>
        </p:nvGrpSpPr>
        <p:grpSpPr bwMode="auto">
          <a:xfrm>
            <a:off x="4645025" y="3333734"/>
            <a:ext cx="604838" cy="517525"/>
            <a:chOff x="2835" y="2088"/>
            <a:chExt cx="381" cy="326"/>
          </a:xfrm>
        </p:grpSpPr>
        <p:sp>
          <p:nvSpPr>
            <p:cNvPr id="10" name="Line 12"/>
            <p:cNvSpPr>
              <a:spLocks noChangeShapeType="1"/>
            </p:cNvSpPr>
            <p:nvPr/>
          </p:nvSpPr>
          <p:spPr bwMode="auto">
            <a:xfrm>
              <a:off x="3016" y="2088"/>
              <a:ext cx="0" cy="326"/>
            </a:xfrm>
            <a:prstGeom prst="line">
              <a:avLst/>
            </a:prstGeom>
            <a:noFill/>
            <a:ln w="88900" cap="sq">
              <a:solidFill>
                <a:srgbClr val="006666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Line 13"/>
            <p:cNvSpPr>
              <a:spLocks noChangeShapeType="1"/>
            </p:cNvSpPr>
            <p:nvPr/>
          </p:nvSpPr>
          <p:spPr bwMode="auto">
            <a:xfrm>
              <a:off x="2835" y="2251"/>
              <a:ext cx="381" cy="0"/>
            </a:xfrm>
            <a:prstGeom prst="line">
              <a:avLst/>
            </a:prstGeom>
            <a:noFill/>
            <a:ln w="76200" cap="sq">
              <a:solidFill>
                <a:srgbClr val="006666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Text Box 14" descr="Водяные капли"/>
          <p:cNvSpPr txBox="1">
            <a:spLocks noChangeArrowheads="1"/>
          </p:cNvSpPr>
          <p:nvPr/>
        </p:nvSpPr>
        <p:spPr bwMode="auto">
          <a:xfrm>
            <a:off x="1258888" y="5307020"/>
            <a:ext cx="2592387" cy="442912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18000" rIns="18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300" b="1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ТЕХНОЛОГИЯ</a:t>
            </a:r>
          </a:p>
        </p:txBody>
      </p:sp>
      <p:sp>
        <p:nvSpPr>
          <p:cNvPr id="13" name="AutoShape 15"/>
          <p:cNvSpPr>
            <a:spLocks noChangeArrowheads="1"/>
          </p:cNvSpPr>
          <p:nvPr/>
        </p:nvSpPr>
        <p:spPr bwMode="auto">
          <a:xfrm>
            <a:off x="5076825" y="4429132"/>
            <a:ext cx="3455988" cy="208915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1"/>
          </a:gra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 dirty="0">
              <a:solidFill>
                <a:schemeClr val="tx2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AutoShape 16"/>
          <p:cNvSpPr>
            <a:spLocks noChangeArrowheads="1"/>
          </p:cNvSpPr>
          <p:nvPr/>
        </p:nvSpPr>
        <p:spPr bwMode="auto">
          <a:xfrm>
            <a:off x="3995738" y="5294320"/>
            <a:ext cx="1008062" cy="431800"/>
          </a:xfrm>
          <a:prstGeom prst="rightArrow">
            <a:avLst>
              <a:gd name="adj1" fmla="val 50000"/>
              <a:gd name="adj2" fmla="val 58364"/>
            </a:avLst>
          </a:prstGeom>
          <a:solidFill>
            <a:srgbClr val="99CC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17" descr="design3"/>
          <p:cNvSpPr txBox="1">
            <a:spLocks noChangeArrowheads="1"/>
          </p:cNvSpPr>
          <p:nvPr/>
        </p:nvSpPr>
        <p:spPr bwMode="auto">
          <a:xfrm>
            <a:off x="5435600" y="4843470"/>
            <a:ext cx="3024188" cy="13144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СПОСОБ ВОЗДЕЙСТВИЯ НА ПРЕДМЕТЫ ТРУДА, ПОРЯДОК ИСПОЛЬЗОВАНИЯ ОРУДИЙ ТРУДА</a:t>
            </a:r>
            <a:r>
              <a:rPr lang="ru-RU" sz="160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0"/>
                            </p:stCondLst>
                            <p:childTnLst>
                              <p:par>
                                <p:cTn id="39" presetID="34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8000"/>
                            </p:stCondLst>
                            <p:childTnLst>
                              <p:par>
                                <p:cTn id="46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1000"/>
                            </p:stCondLst>
                            <p:childTnLst>
                              <p:par>
                                <p:cTn id="52" presetID="27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3"/>
          <p:cNvGrpSpPr>
            <a:grpSpLocks/>
          </p:cNvGrpSpPr>
          <p:nvPr/>
        </p:nvGrpSpPr>
        <p:grpSpPr bwMode="auto">
          <a:xfrm>
            <a:off x="433388" y="2613025"/>
            <a:ext cx="8424862" cy="3448048"/>
            <a:chOff x="433417" y="2613045"/>
            <a:chExt cx="8424863" cy="3448048"/>
          </a:xfrm>
        </p:grpSpPr>
        <p:grpSp>
          <p:nvGrpSpPr>
            <p:cNvPr id="44041" name="Group 2"/>
            <p:cNvGrpSpPr>
              <a:grpSpLocks/>
            </p:cNvGrpSpPr>
            <p:nvPr/>
          </p:nvGrpSpPr>
          <p:grpSpPr bwMode="auto">
            <a:xfrm>
              <a:off x="1370044" y="4791095"/>
              <a:ext cx="1943103" cy="990600"/>
              <a:chOff x="748" y="2942"/>
              <a:chExt cx="1224" cy="624"/>
            </a:xfrm>
          </p:grpSpPr>
          <p:sp>
            <p:nvSpPr>
              <p:cNvPr id="44063" name="AutoShape 3" descr="Джинсовая ткань"/>
              <p:cNvSpPr>
                <a:spLocks noChangeArrowheads="1"/>
              </p:cNvSpPr>
              <p:nvPr/>
            </p:nvSpPr>
            <p:spPr bwMode="auto">
              <a:xfrm rot="-2963923">
                <a:off x="1293" y="3055"/>
                <a:ext cx="408" cy="181"/>
              </a:xfrm>
              <a:prstGeom prst="leftArrow">
                <a:avLst>
                  <a:gd name="adj1" fmla="val 50000"/>
                  <a:gd name="adj2" fmla="val 56354"/>
                </a:avLst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44064" name="Text Box 4"/>
              <p:cNvSpPr txBox="1">
                <a:spLocks noChangeArrowheads="1"/>
              </p:cNvSpPr>
              <p:nvPr/>
            </p:nvSpPr>
            <p:spPr bwMode="auto">
              <a:xfrm>
                <a:off x="748" y="3316"/>
                <a:ext cx="1224" cy="250"/>
              </a:xfrm>
              <a:prstGeom prst="rect">
                <a:avLst/>
              </a:prstGeom>
              <a:gradFill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ru-RU" sz="2000" b="1" i="1">
                    <a:solidFill>
                      <a:srgbClr val="000046"/>
                    </a:solidFill>
                    <a:latin typeface="Bookman Old Style" pitchFamily="18" charset="0"/>
                  </a:rPr>
                  <a:t>Занятые</a:t>
                </a:r>
              </a:p>
            </p:txBody>
          </p:sp>
        </p:grpSp>
        <p:grpSp>
          <p:nvGrpSpPr>
            <p:cNvPr id="44042" name="Group 5"/>
            <p:cNvGrpSpPr>
              <a:grpSpLocks/>
            </p:cNvGrpSpPr>
            <p:nvPr/>
          </p:nvGrpSpPr>
          <p:grpSpPr bwMode="auto">
            <a:xfrm>
              <a:off x="3386174" y="4783158"/>
              <a:ext cx="2089154" cy="993775"/>
              <a:chOff x="2018" y="2937"/>
              <a:chExt cx="1316" cy="626"/>
            </a:xfrm>
          </p:grpSpPr>
          <p:sp>
            <p:nvSpPr>
              <p:cNvPr id="44061" name="AutoShape 6" descr="Джинсовая ткань"/>
              <p:cNvSpPr>
                <a:spLocks noChangeArrowheads="1"/>
              </p:cNvSpPr>
              <p:nvPr/>
            </p:nvSpPr>
            <p:spPr bwMode="auto">
              <a:xfrm rot="-7566087">
                <a:off x="2269" y="3050"/>
                <a:ext cx="408" cy="181"/>
              </a:xfrm>
              <a:prstGeom prst="leftArrow">
                <a:avLst>
                  <a:gd name="adj1" fmla="val 50000"/>
                  <a:gd name="adj2" fmla="val 56354"/>
                </a:avLst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44062" name="Text Box 7"/>
              <p:cNvSpPr txBox="1">
                <a:spLocks noChangeArrowheads="1"/>
              </p:cNvSpPr>
              <p:nvPr/>
            </p:nvSpPr>
            <p:spPr bwMode="auto">
              <a:xfrm>
                <a:off x="2018" y="3313"/>
                <a:ext cx="1316" cy="250"/>
              </a:xfrm>
              <a:prstGeom prst="rect">
                <a:avLst/>
              </a:prstGeom>
              <a:gradFill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ru-RU" sz="2000" b="1" i="1">
                    <a:solidFill>
                      <a:srgbClr val="000046"/>
                    </a:solidFill>
                    <a:latin typeface="Bookman Old Style" pitchFamily="18" charset="0"/>
                  </a:rPr>
                  <a:t>Безработные</a:t>
                </a:r>
              </a:p>
            </p:txBody>
          </p:sp>
        </p:grpSp>
        <p:sp>
          <p:nvSpPr>
            <p:cNvPr id="44043" name="AutoShape 8" descr="design3"/>
            <p:cNvSpPr>
              <a:spLocks noChangeArrowheads="1"/>
            </p:cNvSpPr>
            <p:nvPr/>
          </p:nvSpPr>
          <p:spPr bwMode="auto">
            <a:xfrm rot="2453174">
              <a:off x="7275542" y="3587770"/>
              <a:ext cx="1008063" cy="360363"/>
            </a:xfrm>
            <a:prstGeom prst="curvedDownArrow">
              <a:avLst>
                <a:gd name="adj1" fmla="val 55947"/>
                <a:gd name="adj2" fmla="val 111894"/>
                <a:gd name="adj3" fmla="val 33333"/>
              </a:avLst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ru-RU"/>
            </a:p>
          </p:txBody>
        </p:sp>
        <p:sp>
          <p:nvSpPr>
            <p:cNvPr id="44044" name="AutoShape 9" descr="design3"/>
            <p:cNvSpPr>
              <a:spLocks noChangeArrowheads="1"/>
            </p:cNvSpPr>
            <p:nvPr/>
          </p:nvSpPr>
          <p:spPr bwMode="auto">
            <a:xfrm rot="9101146">
              <a:off x="2451130" y="3587770"/>
              <a:ext cx="1079500" cy="358775"/>
            </a:xfrm>
            <a:prstGeom prst="curvedUpArrow">
              <a:avLst>
                <a:gd name="adj1" fmla="val 60177"/>
                <a:gd name="adj2" fmla="val 120354"/>
                <a:gd name="adj3" fmla="val 33333"/>
              </a:avLst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ru-RU"/>
            </a:p>
          </p:txBody>
        </p:sp>
        <p:sp>
          <p:nvSpPr>
            <p:cNvPr id="44045" name="AutoShape 14"/>
            <p:cNvSpPr>
              <a:spLocks noChangeArrowheads="1"/>
            </p:cNvSpPr>
            <p:nvPr/>
          </p:nvSpPr>
          <p:spPr bwMode="auto">
            <a:xfrm>
              <a:off x="3384580" y="3227408"/>
              <a:ext cx="3960812" cy="576262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1"/>
            </a:gra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ru-RU"/>
            </a:p>
          </p:txBody>
        </p:sp>
        <p:sp>
          <p:nvSpPr>
            <p:cNvPr id="44046" name="Text Box 15" descr="design3"/>
            <p:cNvSpPr txBox="1">
              <a:spLocks noChangeArrowheads="1"/>
            </p:cNvSpPr>
            <p:nvPr/>
          </p:nvSpPr>
          <p:spPr bwMode="auto">
            <a:xfrm>
              <a:off x="3386167" y="3371870"/>
              <a:ext cx="38179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b="1" i="1">
                  <a:latin typeface="Bookman Old Style" pitchFamily="18" charset="0"/>
                </a:rPr>
                <a:t>ТРУДОВЫЕ РЕСУРСЫ</a:t>
              </a:r>
            </a:p>
          </p:txBody>
        </p:sp>
        <p:sp>
          <p:nvSpPr>
            <p:cNvPr id="44047" name="AutoShape 17" descr="Букет"/>
            <p:cNvSpPr>
              <a:spLocks noChangeArrowheads="1"/>
            </p:cNvSpPr>
            <p:nvPr/>
          </p:nvSpPr>
          <p:spPr bwMode="auto">
            <a:xfrm>
              <a:off x="1801842" y="4133870"/>
              <a:ext cx="3024188" cy="792163"/>
            </a:xfrm>
            <a:prstGeom prst="bevel">
              <a:avLst>
                <a:gd name="adj" fmla="val 12500"/>
              </a:avLst>
            </a:prstGeom>
            <a:blipFill dpi="0" rotWithShape="1">
              <a:blip r:embed="rId3"/>
              <a:srcRect/>
              <a:tile tx="0" ty="0" sx="100000" sy="100000" flip="none" algn="tl"/>
            </a:blipFill>
            <a:ln w="12700" cap="sq">
              <a:solidFill>
                <a:schemeClr val="hlink"/>
              </a:solidFill>
              <a:miter lim="800000"/>
              <a:headEnd type="none" w="sm" len="sm"/>
              <a:tailEnd type="none" w="sm" len="sm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ru-RU"/>
            </a:p>
          </p:txBody>
        </p:sp>
        <p:sp>
          <p:nvSpPr>
            <p:cNvPr id="44048" name="Text Box 18" descr="design3"/>
            <p:cNvSpPr txBox="1">
              <a:spLocks noChangeArrowheads="1"/>
            </p:cNvSpPr>
            <p:nvPr/>
          </p:nvSpPr>
          <p:spPr bwMode="auto">
            <a:xfrm>
              <a:off x="1901855" y="4164033"/>
              <a:ext cx="2808288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2000">
                  <a:solidFill>
                    <a:srgbClr val="000046"/>
                  </a:solidFill>
                  <a:latin typeface="Bookman Old Style" pitchFamily="18" charset="0"/>
                </a:rPr>
                <a:t>Экономически  активное население</a:t>
              </a:r>
            </a:p>
          </p:txBody>
        </p:sp>
        <p:grpSp>
          <p:nvGrpSpPr>
            <p:cNvPr id="44049" name="Group 19"/>
            <p:cNvGrpSpPr>
              <a:grpSpLocks/>
            </p:cNvGrpSpPr>
            <p:nvPr/>
          </p:nvGrpSpPr>
          <p:grpSpPr bwMode="auto">
            <a:xfrm>
              <a:off x="5546755" y="4164033"/>
              <a:ext cx="3311525" cy="792162"/>
              <a:chOff x="3198" y="2115"/>
              <a:chExt cx="2086" cy="499"/>
            </a:xfrm>
          </p:grpSpPr>
          <p:sp>
            <p:nvSpPr>
              <p:cNvPr id="44059" name="AutoShape 20" descr="Букет"/>
              <p:cNvSpPr>
                <a:spLocks noChangeArrowheads="1"/>
              </p:cNvSpPr>
              <p:nvPr/>
            </p:nvSpPr>
            <p:spPr bwMode="auto">
              <a:xfrm>
                <a:off x="3198" y="2115"/>
                <a:ext cx="2086" cy="499"/>
              </a:xfrm>
              <a:prstGeom prst="bevel">
                <a:avLst>
                  <a:gd name="adj" fmla="val 12500"/>
                </a:avLst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12700" cap="sq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44060" name="Text Box 21" descr="design3"/>
              <p:cNvSpPr txBox="1">
                <a:spLocks noChangeArrowheads="1"/>
              </p:cNvSpPr>
              <p:nvPr/>
            </p:nvSpPr>
            <p:spPr bwMode="auto">
              <a:xfrm>
                <a:off x="3198" y="2134"/>
                <a:ext cx="2058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ru-RU" sz="2000">
                    <a:solidFill>
                      <a:srgbClr val="000046"/>
                    </a:solidFill>
                    <a:latin typeface="Bookman Old Style" pitchFamily="18" charset="0"/>
                  </a:rPr>
                  <a:t>Экономически  неактивное население</a:t>
                </a:r>
              </a:p>
            </p:txBody>
          </p:sp>
        </p:grpSp>
        <p:grpSp>
          <p:nvGrpSpPr>
            <p:cNvPr id="44050" name="Group 22"/>
            <p:cNvGrpSpPr>
              <a:grpSpLocks/>
            </p:cNvGrpSpPr>
            <p:nvPr/>
          </p:nvGrpSpPr>
          <p:grpSpPr bwMode="auto">
            <a:xfrm>
              <a:off x="5907117" y="4956193"/>
              <a:ext cx="2520950" cy="1104900"/>
              <a:chOff x="3606" y="3046"/>
              <a:chExt cx="1588" cy="696"/>
            </a:xfrm>
          </p:grpSpPr>
          <p:sp>
            <p:nvSpPr>
              <p:cNvPr id="44057" name="Text Box 23"/>
              <p:cNvSpPr txBox="1">
                <a:spLocks noChangeArrowheads="1"/>
              </p:cNvSpPr>
              <p:nvPr/>
            </p:nvSpPr>
            <p:spPr bwMode="auto">
              <a:xfrm>
                <a:off x="3606" y="3295"/>
                <a:ext cx="1588" cy="447"/>
              </a:xfrm>
              <a:prstGeom prst="rect">
                <a:avLst/>
              </a:prstGeom>
              <a:gradFill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ru-RU" sz="2000" b="1" i="1" dirty="0">
                    <a:solidFill>
                      <a:srgbClr val="000046"/>
                    </a:solidFill>
                    <a:latin typeface="Bookman Old Style" pitchFamily="18" charset="0"/>
                  </a:rPr>
                  <a:t>Неработающие пенсионеры </a:t>
                </a:r>
              </a:p>
            </p:txBody>
          </p:sp>
          <p:sp>
            <p:nvSpPr>
              <p:cNvPr id="44058" name="AutoShape 24" descr="Джинсовая ткань"/>
              <p:cNvSpPr>
                <a:spLocks noChangeArrowheads="1"/>
              </p:cNvSpPr>
              <p:nvPr/>
            </p:nvSpPr>
            <p:spPr bwMode="auto">
              <a:xfrm rot="-5400000">
                <a:off x="4301" y="3077"/>
                <a:ext cx="244" cy="181"/>
              </a:xfrm>
              <a:prstGeom prst="leftArrow">
                <a:avLst>
                  <a:gd name="adj1" fmla="val 50000"/>
                  <a:gd name="adj2" fmla="val 33702"/>
                </a:avLst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ru-RU"/>
              </a:p>
            </p:txBody>
          </p:sp>
        </p:grpSp>
        <p:sp>
          <p:nvSpPr>
            <p:cNvPr id="25" name="Text Box 25" descr="design3"/>
            <p:cNvSpPr txBox="1">
              <a:spLocks noChangeArrowheads="1"/>
            </p:cNvSpPr>
            <p:nvPr/>
          </p:nvSpPr>
          <p:spPr bwMode="auto">
            <a:xfrm>
              <a:off x="2738467" y="2613045"/>
              <a:ext cx="5329238" cy="371475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b="1" dirty="0">
                  <a:solidFill>
                    <a:srgbClr val="00006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СОСТАВ ТРУДОВЫХ РЕСУРСОВ</a:t>
              </a:r>
            </a:p>
          </p:txBody>
        </p:sp>
        <p:grpSp>
          <p:nvGrpSpPr>
            <p:cNvPr id="44052" name="Group 26"/>
            <p:cNvGrpSpPr>
              <a:grpSpLocks/>
            </p:cNvGrpSpPr>
            <p:nvPr/>
          </p:nvGrpSpPr>
          <p:grpSpPr bwMode="auto">
            <a:xfrm>
              <a:off x="433417" y="2714649"/>
              <a:ext cx="2808288" cy="1338265"/>
              <a:chOff x="-522" y="1816"/>
              <a:chExt cx="1769" cy="843"/>
            </a:xfrm>
          </p:grpSpPr>
          <p:sp>
            <p:nvSpPr>
              <p:cNvPr id="27" name="AutoShape 27"/>
              <p:cNvSpPr>
                <a:spLocks noChangeArrowheads="1"/>
              </p:cNvSpPr>
              <p:nvPr/>
            </p:nvSpPr>
            <p:spPr bwMode="auto">
              <a:xfrm>
                <a:off x="-522" y="1816"/>
                <a:ext cx="1769" cy="843"/>
              </a:xfrm>
              <a:prstGeom prst="cloudCallout">
                <a:avLst>
                  <a:gd name="adj1" fmla="val 19192"/>
                  <a:gd name="adj2" fmla="val 33793"/>
                </a:avLst>
              </a:prstGeom>
              <a:gradFill rotWithShape="1">
                <a:gsLst>
                  <a:gs pos="0">
                    <a:srgbClr val="5E9EFF"/>
                  </a:gs>
                  <a:gs pos="39999">
                    <a:srgbClr val="85C2FF">
                      <a:alpha val="93600"/>
                    </a:srgbClr>
                  </a:gs>
                  <a:gs pos="70000">
                    <a:srgbClr val="C4D6EB">
                      <a:alpha val="88800"/>
                    </a:srgbClr>
                  </a:gs>
                  <a:gs pos="100000">
                    <a:srgbClr val="FFEBFA">
                      <a:alpha val="84000"/>
                    </a:srgbClr>
                  </a:gs>
                </a:gsLst>
                <a:lin ang="5400000" scaled="1"/>
              </a:gradFill>
              <a:ln w="12700" cap="sq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 lIns="90000" tIns="46800" rIns="90000" bIns="46800" anchor="ctr"/>
              <a:lstStyle/>
              <a:p>
                <a:pPr algn="ctr">
                  <a:defRPr/>
                </a:pPr>
                <a:endParaRPr lang="ru-RU" sz="1400">
                  <a:latin typeface="Bookman Old Style" pitchFamily="18" charset="0"/>
                </a:endParaRPr>
              </a:p>
            </p:txBody>
          </p:sp>
          <p:sp>
            <p:nvSpPr>
              <p:cNvPr id="44056" name="Rectangle 28"/>
              <p:cNvSpPr>
                <a:spLocks noChangeArrowheads="1"/>
              </p:cNvSpPr>
              <p:nvPr/>
            </p:nvSpPr>
            <p:spPr bwMode="auto">
              <a:xfrm>
                <a:off x="-431" y="1878"/>
                <a:ext cx="1571" cy="6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pPr algn="ctr"/>
                <a:r>
                  <a:rPr lang="ru-RU" sz="1300">
                    <a:solidFill>
                      <a:srgbClr val="00006E"/>
                    </a:solidFill>
                    <a:latin typeface="Arial" charset="0"/>
                    <a:cs typeface="Arial" charset="0"/>
                  </a:rPr>
                  <a:t>часть населения, обеспечивающая предложение рабочей силы для производства товаров и услуг</a:t>
                </a:r>
              </a:p>
            </p:txBody>
          </p:sp>
        </p:grpSp>
      </p:grpSp>
      <p:pic>
        <p:nvPicPr>
          <p:cNvPr id="40" name="Picture 12" descr="SMILE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457325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037" name="Группа 42"/>
          <p:cNvGrpSpPr>
            <a:grpSpLocks/>
          </p:cNvGrpSpPr>
          <p:nvPr/>
        </p:nvGrpSpPr>
        <p:grpSpPr bwMode="auto">
          <a:xfrm>
            <a:off x="1285875" y="1285875"/>
            <a:ext cx="7643813" cy="966788"/>
            <a:chOff x="1285852" y="1285860"/>
            <a:chExt cx="7643865" cy="966488"/>
          </a:xfrm>
        </p:grpSpPr>
        <p:sp>
          <p:nvSpPr>
            <p:cNvPr id="44038" name="AutoShape 6"/>
            <p:cNvSpPr>
              <a:spLocks noChangeArrowheads="1"/>
            </p:cNvSpPr>
            <p:nvPr/>
          </p:nvSpPr>
          <p:spPr bwMode="ltGray">
            <a:xfrm>
              <a:off x="1285852" y="1285860"/>
              <a:ext cx="7643865" cy="966488"/>
            </a:xfrm>
            <a:prstGeom prst="roundRect">
              <a:avLst>
                <a:gd name="adj" fmla="val 16667"/>
              </a:avLst>
            </a:prstGeom>
            <a:solidFill>
              <a:srgbClr val="A7BCEF"/>
            </a:solidFill>
            <a:ln w="38100" algn="ctr">
              <a:solidFill>
                <a:srgbClr val="FFFFFF">
                  <a:alpha val="70195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039" name="AutoShape 7"/>
            <p:cNvSpPr>
              <a:spLocks noChangeArrowheads="1"/>
            </p:cNvSpPr>
            <p:nvPr/>
          </p:nvSpPr>
          <p:spPr bwMode="ltGray">
            <a:xfrm>
              <a:off x="1357290" y="1344435"/>
              <a:ext cx="7500990" cy="392453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rgbClr val="A7BCEF">
                    <a:alpha val="69803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040" name="Прямоугольник 38"/>
            <p:cNvSpPr>
              <a:spLocks noChangeArrowheads="1"/>
            </p:cNvSpPr>
            <p:nvPr/>
          </p:nvSpPr>
          <p:spPr bwMode="auto">
            <a:xfrm>
              <a:off x="1357290" y="1285860"/>
              <a:ext cx="7286676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/>
              <a:r>
                <a:rPr lang="ru-RU" b="1" u="sng">
                  <a:solidFill>
                    <a:srgbClr val="000066"/>
                  </a:solidFill>
                  <a:latin typeface="Arial" charset="0"/>
                  <a:cs typeface="Arial" charset="0"/>
                </a:rPr>
                <a:t>Трудовые ресурсы</a:t>
              </a:r>
              <a:r>
                <a:rPr lang="ru-RU">
                  <a:solidFill>
                    <a:srgbClr val="000066"/>
                  </a:solidFill>
                  <a:latin typeface="Arial" charset="0"/>
                  <a:cs typeface="Arial" charset="0"/>
                </a:rPr>
                <a:t> – трудоспособное население, обладающее физическими и интеллектуальными возможностями для участия в трудовой деятельности</a:t>
              </a:r>
            </a:p>
          </p:txBody>
        </p:sp>
      </p:grpSp>
      <p:sp>
        <p:nvSpPr>
          <p:cNvPr id="31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5635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ru-RU" b="1" u="sng" smtClean="0">
                <a:solidFill>
                  <a:schemeClr val="tx2"/>
                </a:solidFill>
              </a:rPr>
              <a:t>Тема:</a:t>
            </a:r>
            <a:r>
              <a:rPr lang="ru-RU" b="1" smtClean="0">
                <a:solidFill>
                  <a:schemeClr val="tx2"/>
                </a:solidFill>
              </a:rPr>
              <a:t> </a:t>
            </a:r>
            <a:r>
              <a:rPr lang="ru-RU" smtClean="0">
                <a:solidFill>
                  <a:srgbClr val="002060"/>
                </a:solidFill>
              </a:rPr>
              <a:t>Трудовые ресурсы</a:t>
            </a:r>
            <a:endParaRPr lang="en-US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787249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u="sng" dirty="0" smtClean="0">
                <a:solidFill>
                  <a:schemeClr val="tx2"/>
                </a:solidFill>
              </a:rPr>
              <a:t>Тема: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Трудовые ресурсы</a:t>
            </a:r>
            <a:endParaRPr lang="en-US" dirty="0" smtClean="0">
              <a:solidFill>
                <a:srgbClr val="002060"/>
              </a:solidFill>
            </a:endParaRP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714348" y="1358900"/>
            <a:ext cx="8094663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u="sng" dirty="0">
                <a:solidFill>
                  <a:srgbClr val="000000"/>
                </a:solidFill>
                <a:latin typeface="Arial" charset="0"/>
                <a:cs typeface="Arial" charset="0"/>
              </a:rPr>
              <a:t>Персонал предприятия</a:t>
            </a:r>
            <a:r>
              <a:rPr lang="ru-RU" sz="2000" dirty="0">
                <a:solidFill>
                  <a:srgbClr val="000000"/>
                </a:solidFill>
                <a:latin typeface="Arial" charset="0"/>
                <a:cs typeface="Arial" charset="0"/>
              </a:rPr>
              <a:t> – работники, занятые на постоянной, сезонной и временной (более одного дня) работе</a:t>
            </a:r>
          </a:p>
        </p:txBody>
      </p:sp>
      <p:grpSp>
        <p:nvGrpSpPr>
          <p:cNvPr id="4" name="Группа 37"/>
          <p:cNvGrpSpPr>
            <a:grpSpLocks/>
          </p:cNvGrpSpPr>
          <p:nvPr/>
        </p:nvGrpSpPr>
        <p:grpSpPr bwMode="auto">
          <a:xfrm>
            <a:off x="714348" y="2500313"/>
            <a:ext cx="8094663" cy="3759200"/>
            <a:chOff x="857250" y="2500313"/>
            <a:chExt cx="8094663" cy="3759200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gray">
            <a:xfrm>
              <a:off x="3975100" y="2805113"/>
              <a:ext cx="4976813" cy="3452812"/>
            </a:xfrm>
            <a:prstGeom prst="homePlate">
              <a:avLst>
                <a:gd name="adj" fmla="val 25462"/>
              </a:avLst>
            </a:prstGeom>
            <a:gradFill rotWithShape="1">
              <a:gsLst>
                <a:gs pos="0">
                  <a:srgbClr val="C0C0C0">
                    <a:gamma/>
                    <a:tint val="14118"/>
                    <a:invGamma/>
                  </a:srgbClr>
                </a:gs>
                <a:gs pos="100000">
                  <a:srgbClr val="C0C0C0"/>
                </a:gs>
              </a:gsLst>
              <a:lin ang="2700000" scaled="1"/>
            </a:gradFill>
            <a:ln w="12700" algn="ctr">
              <a:noFill/>
              <a:prstDash val="dash"/>
              <a:miter lim="800000"/>
              <a:headEnd/>
              <a:tailEnd/>
            </a:ln>
            <a:effectLst>
              <a:outerShdw dist="71842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gray">
            <a:xfrm>
              <a:off x="1938338" y="2806700"/>
              <a:ext cx="3276600" cy="3452813"/>
            </a:xfrm>
            <a:prstGeom prst="homePlate">
              <a:avLst>
                <a:gd name="adj" fmla="val 27281"/>
              </a:avLst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100000">
                  <a:schemeClr val="hlink"/>
                </a:gs>
              </a:gsLst>
              <a:lin ang="18900000" scaled="1"/>
            </a:gradFill>
            <a:ln w="12700" algn="ctr">
              <a:noFill/>
              <a:prstDash val="dash"/>
              <a:miter lim="800000"/>
              <a:headEnd/>
              <a:tailEnd/>
            </a:ln>
            <a:effectLst>
              <a:outerShdw dist="71842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gray">
            <a:xfrm>
              <a:off x="1785938" y="2506663"/>
              <a:ext cx="6507162" cy="6937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7" y="267"/>
                </a:cxn>
                <a:cxn ang="0">
                  <a:pos x="3454" y="267"/>
                </a:cxn>
                <a:cxn ang="0">
                  <a:pos x="3292" y="8"/>
                </a:cxn>
                <a:cxn ang="0">
                  <a:pos x="0" y="0"/>
                </a:cxn>
              </a:cxnLst>
              <a:rect l="0" t="0" r="r" b="b"/>
              <a:pathLst>
                <a:path w="3454" h="267">
                  <a:moveTo>
                    <a:pt x="0" y="0"/>
                  </a:moveTo>
                  <a:lnTo>
                    <a:pt x="87" y="267"/>
                  </a:lnTo>
                  <a:lnTo>
                    <a:pt x="3454" y="267"/>
                  </a:lnTo>
                  <a:lnTo>
                    <a:pt x="3292" y="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ltGray">
            <a:xfrm>
              <a:off x="857250" y="2500313"/>
              <a:ext cx="1500188" cy="3759200"/>
            </a:xfrm>
            <a:prstGeom prst="homePlate">
              <a:avLst>
                <a:gd name="adj" fmla="val 25000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12700" algn="ctr">
              <a:noFill/>
              <a:prstDash val="dash"/>
              <a:miter lim="800000"/>
              <a:headEnd/>
              <a:tailEnd/>
            </a:ln>
            <a:effectLst>
              <a:outerShdw dist="56796" dir="3806097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5214942" y="3357562"/>
              <a:ext cx="3286154" cy="286232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>
                  <a:solidFill>
                    <a:srgbClr val="111111"/>
                  </a:solidFill>
                  <a:latin typeface="Arial" charset="0"/>
                  <a:cs typeface="Arial" charset="0"/>
                </a:rPr>
                <a:t>Непромышленный персонал - </a:t>
              </a:r>
              <a:r>
                <a:rPr lang="ru-RU">
                  <a:solidFill>
                    <a:srgbClr val="111111"/>
                  </a:solidFill>
                  <a:latin typeface="Arial" charset="0"/>
                  <a:cs typeface="Arial" charset="0"/>
                </a:rPr>
                <a:t>работники, непосредственно не связанные с производством и его обслуживанием (работники ЖКХ, врачебно-санитарных и др. учреждений, принадлежащих предприятию)</a:t>
              </a:r>
            </a:p>
          </p:txBody>
        </p:sp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>
              <a:off x="2285984" y="3421063"/>
              <a:ext cx="2517775" cy="230832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b="1">
                  <a:solidFill>
                    <a:srgbClr val="111111"/>
                  </a:solidFill>
                  <a:latin typeface="Arial" charset="0"/>
                  <a:cs typeface="Arial" charset="0"/>
                </a:rPr>
                <a:t>Промышленно-производственный персонал </a:t>
              </a:r>
              <a:r>
                <a:rPr lang="en-US" b="1">
                  <a:solidFill>
                    <a:srgbClr val="111111"/>
                  </a:solidFill>
                  <a:latin typeface="Arial" charset="0"/>
                  <a:cs typeface="Arial" charset="0"/>
                </a:rPr>
                <a:t>(</a:t>
              </a:r>
              <a:r>
                <a:rPr lang="ru-RU" b="1">
                  <a:solidFill>
                    <a:srgbClr val="111111"/>
                  </a:solidFill>
                  <a:latin typeface="Arial" charset="0"/>
                  <a:cs typeface="Arial" charset="0"/>
                </a:rPr>
                <a:t>ППП</a:t>
              </a:r>
              <a:r>
                <a:rPr lang="en-US" b="1">
                  <a:solidFill>
                    <a:srgbClr val="111111"/>
                  </a:solidFill>
                  <a:latin typeface="Arial" charset="0"/>
                  <a:cs typeface="Arial" charset="0"/>
                </a:rPr>
                <a:t>) – </a:t>
              </a:r>
              <a:r>
                <a:rPr lang="ru-RU">
                  <a:solidFill>
                    <a:srgbClr val="111111"/>
                  </a:solidFill>
                  <a:latin typeface="Arial" charset="0"/>
                  <a:cs typeface="Arial" charset="0"/>
                </a:rPr>
                <a:t>работники, непосредственно связанные с производством и его обслуживанием</a:t>
              </a:r>
              <a:endParaRPr lang="ru-RU" i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pic>
        <p:nvPicPr>
          <p:cNvPr id="11" name="Picture 7" descr="dont000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6" y="3857625"/>
            <a:ext cx="714375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u="sng" dirty="0" smtClean="0">
                <a:solidFill>
                  <a:schemeClr val="tx2"/>
                </a:solidFill>
              </a:rPr>
              <a:t>Тема: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Трудовые ресурсы</a:t>
            </a:r>
            <a:endParaRPr lang="en-US" dirty="0" smtClean="0">
              <a:solidFill>
                <a:srgbClr val="002060"/>
              </a:solidFill>
            </a:endParaRPr>
          </a:p>
        </p:txBody>
      </p:sp>
      <p:grpSp>
        <p:nvGrpSpPr>
          <p:cNvPr id="3" name="Группа 37"/>
          <p:cNvGrpSpPr>
            <a:grpSpLocks/>
          </p:cNvGrpSpPr>
          <p:nvPr/>
        </p:nvGrpSpPr>
        <p:grpSpPr bwMode="auto">
          <a:xfrm>
            <a:off x="857250" y="1214438"/>
            <a:ext cx="7778750" cy="5145087"/>
            <a:chOff x="1042988" y="1292252"/>
            <a:chExt cx="7778750" cy="5145111"/>
          </a:xfrm>
        </p:grpSpPr>
        <p:sp>
          <p:nvSpPr>
            <p:cNvPr id="4" name="AutoShape 2"/>
            <p:cNvSpPr>
              <a:spLocks noChangeArrowheads="1"/>
            </p:cNvSpPr>
            <p:nvPr/>
          </p:nvSpPr>
          <p:spPr bwMode="auto">
            <a:xfrm rot="16200000">
              <a:off x="6049963" y="1514621"/>
              <a:ext cx="430212" cy="737996"/>
            </a:xfrm>
            <a:prstGeom prst="leftArrow">
              <a:avLst>
                <a:gd name="adj1" fmla="val 50000"/>
                <a:gd name="adj2" fmla="val 29846"/>
              </a:avLst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1"/>
            </a:gradFill>
            <a:ln w="12700" cap="sq">
              <a:solidFill>
                <a:schemeClr val="tx1">
                  <a:lumMod val="75000"/>
                </a:schemeClr>
              </a:solidFill>
              <a:miter lim="800000"/>
              <a:headEnd type="none" w="sm" len="sm"/>
              <a:tailEnd type="none" w="sm" len="sm"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AutoShape 3"/>
            <p:cNvSpPr>
              <a:spLocks noChangeArrowheads="1"/>
            </p:cNvSpPr>
            <p:nvPr/>
          </p:nvSpPr>
          <p:spPr bwMode="auto">
            <a:xfrm rot="16200000">
              <a:off x="4176713" y="1514621"/>
              <a:ext cx="430212" cy="737996"/>
            </a:xfrm>
            <a:prstGeom prst="leftArrow">
              <a:avLst>
                <a:gd name="adj1" fmla="val 50000"/>
                <a:gd name="adj2" fmla="val 29846"/>
              </a:avLst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1"/>
            </a:gradFill>
            <a:ln w="12700" cap="sq">
              <a:solidFill>
                <a:schemeClr val="tx1">
                  <a:lumMod val="75000"/>
                </a:schemeClr>
              </a:solidFill>
              <a:miter lim="800000"/>
              <a:headEnd type="none" w="sm" len="sm"/>
              <a:tailEnd type="none" w="sm" len="sm"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AutoShape 7"/>
            <p:cNvSpPr>
              <a:spLocks noChangeArrowheads="1"/>
            </p:cNvSpPr>
            <p:nvPr/>
          </p:nvSpPr>
          <p:spPr bwMode="auto">
            <a:xfrm rot="9101146">
              <a:off x="1481498" y="1571612"/>
              <a:ext cx="662796" cy="371513"/>
            </a:xfrm>
            <a:prstGeom prst="curvedUpArrow">
              <a:avLst>
                <a:gd name="adj1" fmla="val 60177"/>
                <a:gd name="adj2" fmla="val 120354"/>
                <a:gd name="adj3" fmla="val 33333"/>
              </a:avLst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1"/>
            </a:gradFill>
            <a:ln w="12700" cap="sq">
              <a:solidFill>
                <a:schemeClr val="tx1">
                  <a:lumMod val="75000"/>
                </a:schemeClr>
              </a:solidFill>
              <a:miter lim="800000"/>
              <a:headEnd type="none" w="sm" len="sm"/>
              <a:tailEnd type="none" w="sm" len="sm"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 Box 11"/>
            <p:cNvSpPr txBox="1">
              <a:spLocks noChangeArrowheads="1"/>
            </p:cNvSpPr>
            <p:nvPr/>
          </p:nvSpPr>
          <p:spPr bwMode="auto">
            <a:xfrm>
              <a:off x="1042988" y="2106663"/>
              <a:ext cx="2233612" cy="371513"/>
            </a:xfrm>
            <a:prstGeom prst="rect">
              <a:avLst/>
            </a:prstGeom>
            <a:blipFill dpi="0" rotWithShape="1">
              <a:blip r:embed="rId2" cstate="print"/>
              <a:srcRect/>
              <a:tile tx="0" ty="0" sx="100000" sy="100000" flip="none" algn="tl"/>
            </a:blipFill>
            <a:ln w="12700" cap="sq">
              <a:solidFill>
                <a:schemeClr val="tx1">
                  <a:lumMod val="75000"/>
                </a:schemeClr>
              </a:solidFill>
              <a:miter lim="800000"/>
              <a:headEnd type="none" w="sm" len="sm"/>
              <a:tailEnd type="none" w="sm" len="sm"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B/>
            </a:sp3d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b="1" i="1">
                  <a:solidFill>
                    <a:srgbClr val="000046"/>
                  </a:solidFill>
                  <a:latin typeface="Arial" pitchFamily="34" charset="0"/>
                  <a:cs typeface="Arial" pitchFamily="34" charset="0"/>
                </a:rPr>
                <a:t>Руководители</a:t>
              </a:r>
            </a:p>
          </p:txBody>
        </p:sp>
        <p:sp>
          <p:nvSpPr>
            <p:cNvPr id="8" name="Text Box 12"/>
            <p:cNvSpPr txBox="1">
              <a:spLocks noChangeArrowheads="1"/>
            </p:cNvSpPr>
            <p:nvPr/>
          </p:nvSpPr>
          <p:spPr bwMode="auto">
            <a:xfrm>
              <a:off x="3419475" y="2106663"/>
              <a:ext cx="2089150" cy="371513"/>
            </a:xfrm>
            <a:prstGeom prst="rect">
              <a:avLst/>
            </a:prstGeom>
            <a:blipFill dpi="0" rotWithShape="1">
              <a:blip r:embed="rId2" cstate="print"/>
              <a:srcRect/>
              <a:tile tx="0" ty="0" sx="100000" sy="100000" flip="none" algn="tl"/>
            </a:blipFill>
            <a:ln w="12700" cap="sq">
              <a:solidFill>
                <a:schemeClr val="tx1">
                  <a:lumMod val="75000"/>
                </a:schemeClr>
              </a:solidFill>
              <a:miter lim="800000"/>
              <a:headEnd type="none" w="sm" len="sm"/>
              <a:tailEnd type="none" w="sm" len="sm"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B/>
            </a:sp3d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b="1" i="1">
                  <a:solidFill>
                    <a:srgbClr val="000046"/>
                  </a:solidFill>
                  <a:latin typeface="Arial" pitchFamily="34" charset="0"/>
                  <a:cs typeface="Arial" pitchFamily="34" charset="0"/>
                </a:rPr>
                <a:t>Рабочие</a:t>
              </a:r>
            </a:p>
          </p:txBody>
        </p:sp>
        <p:sp>
          <p:nvSpPr>
            <p:cNvPr id="9" name="Text Box 13"/>
            <p:cNvSpPr txBox="1">
              <a:spLocks noChangeArrowheads="1"/>
            </p:cNvSpPr>
            <p:nvPr/>
          </p:nvSpPr>
          <p:spPr bwMode="auto">
            <a:xfrm>
              <a:off x="5580063" y="2106663"/>
              <a:ext cx="1439862" cy="648512"/>
            </a:xfrm>
            <a:prstGeom prst="rect">
              <a:avLst/>
            </a:prstGeom>
            <a:blipFill dpi="0" rotWithShape="1">
              <a:blip r:embed="rId2" cstate="print"/>
              <a:srcRect/>
              <a:tile tx="0" ty="0" sx="100000" sy="100000" flip="none" algn="tl"/>
            </a:blipFill>
            <a:ln w="12700" cap="sq">
              <a:solidFill>
                <a:schemeClr val="tx1">
                  <a:lumMod val="75000"/>
                </a:schemeClr>
              </a:solidFill>
              <a:miter lim="800000"/>
              <a:headEnd type="none" w="sm" len="sm"/>
              <a:tailEnd type="none" w="sm" len="sm"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B/>
            </a:sp3d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b="1" i="1">
                  <a:solidFill>
                    <a:srgbClr val="000046"/>
                  </a:solidFill>
                  <a:latin typeface="Arial" pitchFamily="34" charset="0"/>
                  <a:cs typeface="Arial" pitchFamily="34" charset="0"/>
                </a:rPr>
                <a:t>Специа-листы</a:t>
              </a:r>
            </a:p>
          </p:txBody>
        </p:sp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>
              <a:off x="7164388" y="2106663"/>
              <a:ext cx="1655762" cy="371513"/>
            </a:xfrm>
            <a:prstGeom prst="rect">
              <a:avLst/>
            </a:prstGeom>
            <a:blipFill dpi="0" rotWithShape="1">
              <a:blip r:embed="rId2" cstate="print"/>
              <a:srcRect/>
              <a:tile tx="0" ty="0" sx="100000" sy="100000" flip="none" algn="tl"/>
            </a:blipFill>
            <a:ln w="12700" cap="sq">
              <a:solidFill>
                <a:schemeClr val="tx1">
                  <a:lumMod val="75000"/>
                </a:schemeClr>
              </a:solidFill>
              <a:miter lim="800000"/>
              <a:headEnd type="none" w="sm" len="sm"/>
              <a:tailEnd type="none" w="sm" len="sm"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b="1" i="1">
                  <a:solidFill>
                    <a:srgbClr val="000046"/>
                  </a:solidFill>
                  <a:latin typeface="Arial" pitchFamily="34" charset="0"/>
                  <a:cs typeface="Arial" pitchFamily="34" charset="0"/>
                </a:rPr>
                <a:t>Служащие</a:t>
              </a:r>
            </a:p>
          </p:txBody>
        </p:sp>
        <p:sp>
          <p:nvSpPr>
            <p:cNvPr id="11" name="Text Box 15"/>
            <p:cNvSpPr txBox="1">
              <a:spLocks noChangeArrowheads="1"/>
            </p:cNvSpPr>
            <p:nvPr/>
          </p:nvSpPr>
          <p:spPr bwMode="auto">
            <a:xfrm>
              <a:off x="1331913" y="2522588"/>
              <a:ext cx="1944687" cy="1381125"/>
            </a:xfrm>
            <a:prstGeom prst="rect">
              <a:avLst/>
            </a:prstGeom>
            <a:solidFill>
              <a:srgbClr val="CCFFFF">
                <a:alpha val="59000"/>
              </a:srgbClr>
            </a:solidFill>
            <a:ln w="12700" cap="sq">
              <a:solidFill>
                <a:schemeClr val="tx1">
                  <a:lumMod val="75000"/>
                </a:schemeClr>
              </a:solidFill>
              <a:miter lim="800000"/>
              <a:headEnd type="none" w="sm" len="sm"/>
              <a:tailEnd type="none" w="sm" len="sm"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prst="angle"/>
              <a:bevelB/>
            </a:sp3d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1400">
                  <a:solidFill>
                    <a:srgbClr val="00006E"/>
                  </a:solidFill>
                  <a:latin typeface="Arial" pitchFamily="34" charset="0"/>
                  <a:cs typeface="Arial" pitchFamily="34" charset="0"/>
                </a:rPr>
                <a:t>Работники, осуществляющие организацию и руководство производственным процессом</a:t>
              </a:r>
            </a:p>
          </p:txBody>
        </p: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5643570" y="2786058"/>
              <a:ext cx="1349392" cy="2391690"/>
            </a:xfrm>
            <a:prstGeom prst="rect">
              <a:avLst/>
            </a:prstGeom>
            <a:solidFill>
              <a:srgbClr val="CCFFFF">
                <a:alpha val="59000"/>
              </a:srgbClr>
            </a:solidFill>
            <a:ln w="12700" cap="sq">
              <a:solidFill>
                <a:schemeClr val="tx1">
                  <a:lumMod val="75000"/>
                </a:schemeClr>
              </a:solidFill>
              <a:miter lim="800000"/>
              <a:headEnd type="none" w="sm" len="sm"/>
              <a:tailEnd type="none" w="sm" len="sm"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prst="angle"/>
              <a:bevelB/>
            </a:sp3d>
          </p:spPr>
          <p:txBody>
            <a:bodyPr lIns="18000" tIns="10800" rIns="18000" bIns="1080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1400" dirty="0">
                  <a:solidFill>
                    <a:srgbClr val="00006E"/>
                  </a:solidFill>
                  <a:latin typeface="Arial" pitchFamily="34" charset="0"/>
                  <a:cs typeface="Arial" pitchFamily="34" charset="0"/>
                </a:rPr>
                <a:t>Работники, выполняющие инженерно-технические, экономические и другие подобные работы (бухгалтера, инженеры, технологи </a:t>
              </a:r>
              <a:r>
                <a:rPr lang="ru-RU" sz="1300" dirty="0">
                  <a:solidFill>
                    <a:srgbClr val="00006E"/>
                  </a:solidFill>
                  <a:latin typeface="Arial" pitchFamily="34" charset="0"/>
                  <a:cs typeface="Arial" pitchFamily="34" charset="0"/>
                </a:rPr>
                <a:t>…)</a:t>
              </a:r>
            </a:p>
          </p:txBody>
        </p:sp>
        <p:sp>
          <p:nvSpPr>
            <p:cNvPr id="13" name="Text Box 17"/>
            <p:cNvSpPr txBox="1">
              <a:spLocks noChangeArrowheads="1"/>
            </p:cNvSpPr>
            <p:nvPr/>
          </p:nvSpPr>
          <p:spPr bwMode="auto">
            <a:xfrm>
              <a:off x="7164388" y="2532113"/>
              <a:ext cx="1657350" cy="2176247"/>
            </a:xfrm>
            <a:prstGeom prst="rect">
              <a:avLst/>
            </a:prstGeom>
            <a:solidFill>
              <a:srgbClr val="CCFFFF">
                <a:alpha val="59000"/>
              </a:srgbClr>
            </a:solidFill>
            <a:ln w="12700" cap="sq">
              <a:solidFill>
                <a:schemeClr val="tx1">
                  <a:lumMod val="75000"/>
                </a:schemeClr>
              </a:solidFill>
              <a:miter lim="800000"/>
              <a:headEnd type="none" w="sm" len="sm"/>
              <a:tailEnd type="none" w="sm" len="sm"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18000" tIns="10800" rIns="18000" bIns="1080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1400" dirty="0">
                  <a:solidFill>
                    <a:srgbClr val="00006E"/>
                  </a:solidFill>
                  <a:latin typeface="Arial" pitchFamily="34" charset="0"/>
                  <a:cs typeface="Arial" pitchFamily="34" charset="0"/>
                </a:rPr>
                <a:t>Работники, осуществляющие подготовку и оформление, учёт и контроль, хозяйственное обслуживание (секретари, кассиры, статистики и т.д.)</a:t>
              </a:r>
            </a:p>
          </p:txBody>
        </p:sp>
        <p:sp>
          <p:nvSpPr>
            <p:cNvPr id="14" name="Text Box 18"/>
            <p:cNvSpPr txBox="1">
              <a:spLocks noChangeArrowheads="1"/>
            </p:cNvSpPr>
            <p:nvPr/>
          </p:nvSpPr>
          <p:spPr bwMode="auto">
            <a:xfrm>
              <a:off x="3419475" y="2532113"/>
              <a:ext cx="2089150" cy="2668689"/>
            </a:xfrm>
            <a:prstGeom prst="rect">
              <a:avLst/>
            </a:prstGeom>
            <a:solidFill>
              <a:srgbClr val="CCFFFF">
                <a:alpha val="59000"/>
              </a:srgbClr>
            </a:solidFill>
            <a:ln w="12700" cap="sq">
              <a:solidFill>
                <a:schemeClr val="tx1">
                  <a:lumMod val="75000"/>
                </a:schemeClr>
              </a:solidFill>
              <a:miter lim="800000"/>
              <a:headEnd type="none" w="sm" len="sm"/>
              <a:tailEnd type="none" w="sm" len="sm"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prst="angle"/>
              <a:bevelB/>
            </a:sp3d>
          </p:spPr>
          <p:txBody>
            <a:bodyPr lIns="18000" tIns="10800" rIns="18000" bIns="1080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400" dirty="0">
                  <a:solidFill>
                    <a:srgbClr val="00006E"/>
                  </a:solidFill>
                  <a:latin typeface="Arial" pitchFamily="34" charset="0"/>
                  <a:cs typeface="Arial" pitchFamily="34" charset="0"/>
                </a:rPr>
                <a:t>Работники, непосредственно занятые в процессе производства материальных ценностей или оказания услуг (</a:t>
              </a:r>
              <a:r>
                <a:rPr lang="ru-RU" sz="1400" b="1" u="sng" dirty="0">
                  <a:solidFill>
                    <a:srgbClr val="00006E"/>
                  </a:solidFill>
                  <a:latin typeface="Arial" pitchFamily="34" charset="0"/>
                  <a:cs typeface="Arial" pitchFamily="34" charset="0"/>
                </a:rPr>
                <a:t>основные рабочие</a:t>
              </a:r>
              <a:r>
                <a:rPr lang="ru-RU" sz="1400" dirty="0">
                  <a:solidFill>
                    <a:srgbClr val="00006E"/>
                  </a:solidFill>
                  <a:latin typeface="Arial" pitchFamily="34" charset="0"/>
                  <a:cs typeface="Arial" pitchFamily="34" charset="0"/>
                </a:rPr>
                <a:t>), а также занятых обслуживанием этого производства (</a:t>
              </a:r>
              <a:r>
                <a:rPr lang="ru-RU" sz="1400" b="1" u="sng" dirty="0">
                  <a:solidFill>
                    <a:srgbClr val="00006E"/>
                  </a:solidFill>
                  <a:latin typeface="Arial" pitchFamily="34" charset="0"/>
                  <a:cs typeface="Arial" pitchFamily="34" charset="0"/>
                </a:rPr>
                <a:t>вспомогательные рабочие</a:t>
              </a:r>
              <a:r>
                <a:rPr lang="ru-RU" sz="1400" dirty="0">
                  <a:solidFill>
                    <a:srgbClr val="00006E"/>
                  </a:solidFill>
                  <a:latin typeface="Arial" pitchFamily="34" charset="0"/>
                  <a:cs typeface="Arial" pitchFamily="34" charset="0"/>
                </a:rPr>
                <a:t>)</a:t>
              </a:r>
            </a:p>
          </p:txBody>
        </p:sp>
        <p:sp>
          <p:nvSpPr>
            <p:cNvPr id="15" name="Rectangle 19"/>
            <p:cNvSpPr>
              <a:spLocks noChangeArrowheads="1"/>
            </p:cNvSpPr>
            <p:nvPr/>
          </p:nvSpPr>
          <p:spPr bwMode="auto">
            <a:xfrm>
              <a:off x="1403350" y="4045000"/>
              <a:ext cx="1865313" cy="1168400"/>
            </a:xfrm>
            <a:prstGeom prst="rect">
              <a:avLst/>
            </a:prstGeom>
            <a:solidFill>
              <a:srgbClr val="CCFFFF">
                <a:alpha val="55000"/>
              </a:srgbClr>
            </a:solidFill>
            <a:ln w="12700" cap="sq">
              <a:solidFill>
                <a:schemeClr val="tx1">
                  <a:lumMod val="75000"/>
                </a:schemeClr>
              </a:solidFill>
              <a:miter lim="800000"/>
              <a:headEnd type="none" w="sm" len="sm"/>
              <a:tailEnd type="none" w="sm" len="sm"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prst="angle"/>
              <a:bevelB/>
            </a:sp3d>
          </p:spPr>
          <p:txBody>
            <a:bodyPr lIns="18000" tIns="46800" rIns="18000" bIns="46800">
              <a:spAutoFit/>
            </a:bodyPr>
            <a:lstStyle/>
            <a:p>
              <a:pPr algn="ctr">
                <a:defRPr/>
              </a:pPr>
              <a:r>
                <a:rPr lang="ru-RU" sz="1400" b="1" i="1" u="sng">
                  <a:solidFill>
                    <a:srgbClr val="00006E"/>
                  </a:solidFill>
                  <a:latin typeface="Arial" pitchFamily="34" charset="0"/>
                  <a:cs typeface="Arial" pitchFamily="34" charset="0"/>
                </a:rPr>
                <a:t>линейные </a:t>
              </a:r>
              <a:r>
                <a:rPr lang="ru-RU" sz="1400">
                  <a:solidFill>
                    <a:srgbClr val="00006E"/>
                  </a:solidFill>
                  <a:latin typeface="Arial" pitchFamily="34" charset="0"/>
                  <a:cs typeface="Arial" pitchFamily="34" charset="0"/>
                </a:rPr>
                <a:t>- возглавляют коллективы производственных подразделений</a:t>
              </a:r>
            </a:p>
          </p:txBody>
        </p:sp>
        <p:sp>
          <p:nvSpPr>
            <p:cNvPr id="16" name="Line 20"/>
            <p:cNvSpPr>
              <a:spLocks noChangeShapeType="1"/>
            </p:cNvSpPr>
            <p:nvPr/>
          </p:nvSpPr>
          <p:spPr bwMode="auto">
            <a:xfrm>
              <a:off x="1081876" y="2994406"/>
              <a:ext cx="0" cy="2740655"/>
            </a:xfrm>
            <a:prstGeom prst="line">
              <a:avLst/>
            </a:prstGeom>
            <a:noFill/>
            <a:ln w="19050" cap="sq">
              <a:solidFill>
                <a:schemeClr val="tx1">
                  <a:lumMod val="75000"/>
                </a:schemeClr>
              </a:solidFill>
              <a:round/>
              <a:headEnd type="none" w="sm" len="sm"/>
              <a:tailEnd type="none" w="sm" len="sm"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B/>
            </a:sp3d>
          </p:spPr>
          <p:txBody>
            <a:bodyPr wrap="square" lIns="90000" tIns="46800" rIns="90000" bIns="46800" anchor="ctr">
              <a:spAutoFit/>
            </a:bodyPr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Line 21"/>
            <p:cNvSpPr>
              <a:spLocks noChangeShapeType="1"/>
            </p:cNvSpPr>
            <p:nvPr/>
          </p:nvSpPr>
          <p:spPr bwMode="auto">
            <a:xfrm>
              <a:off x="1116013" y="3003910"/>
              <a:ext cx="215900" cy="0"/>
            </a:xfrm>
            <a:prstGeom prst="line">
              <a:avLst/>
            </a:prstGeom>
            <a:noFill/>
            <a:ln w="19050" cap="sq">
              <a:solidFill>
                <a:schemeClr val="tx1">
                  <a:lumMod val="75000"/>
                </a:schemeClr>
              </a:solidFill>
              <a:round/>
              <a:headEnd type="none" w="sm" len="sm"/>
              <a:tailEnd type="none" w="sm" len="sm"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B/>
            </a:sp3d>
          </p:spPr>
          <p:txBody>
            <a:bodyPr lIns="90000" tIns="46800" rIns="90000" bIns="46800" anchor="ctr">
              <a:spAutoFit/>
            </a:bodyPr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Line 22"/>
            <p:cNvSpPr>
              <a:spLocks noChangeShapeType="1"/>
            </p:cNvSpPr>
            <p:nvPr/>
          </p:nvSpPr>
          <p:spPr bwMode="auto">
            <a:xfrm>
              <a:off x="1116013" y="4509622"/>
              <a:ext cx="287337" cy="0"/>
            </a:xfrm>
            <a:prstGeom prst="line">
              <a:avLst/>
            </a:prstGeom>
            <a:noFill/>
            <a:ln w="19050" cap="sq">
              <a:solidFill>
                <a:schemeClr val="tx1">
                  <a:lumMod val="75000"/>
                </a:schemeClr>
              </a:solidFill>
              <a:round/>
              <a:headEnd type="none" w="sm" len="sm"/>
              <a:tailEnd type="triangle" w="med" len="lg"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B/>
            </a:sp3d>
          </p:spPr>
          <p:txBody>
            <a:bodyPr lIns="90000" tIns="46800" rIns="90000" bIns="46800" anchor="ctr">
              <a:spAutoFit/>
            </a:bodyPr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23"/>
            <p:cNvSpPr>
              <a:spLocks noChangeArrowheads="1"/>
            </p:cNvSpPr>
            <p:nvPr/>
          </p:nvSpPr>
          <p:spPr bwMode="auto">
            <a:xfrm>
              <a:off x="1403350" y="5268963"/>
              <a:ext cx="1865313" cy="1168400"/>
            </a:xfrm>
            <a:prstGeom prst="rect">
              <a:avLst/>
            </a:prstGeom>
            <a:solidFill>
              <a:srgbClr val="CCFFFF">
                <a:alpha val="55000"/>
              </a:srgbClr>
            </a:solidFill>
            <a:ln w="12700" cap="sq">
              <a:solidFill>
                <a:schemeClr val="tx1">
                  <a:lumMod val="75000"/>
                </a:schemeClr>
              </a:solidFill>
              <a:miter lim="800000"/>
              <a:headEnd type="none" w="sm" len="sm"/>
              <a:tailEnd type="none" w="sm" len="sm"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prst="angle"/>
              <a:bevelB/>
            </a:sp3d>
          </p:spPr>
          <p:txBody>
            <a:bodyPr lIns="18000" tIns="46800" rIns="18000" bIns="46800">
              <a:spAutoFit/>
            </a:bodyPr>
            <a:lstStyle/>
            <a:p>
              <a:pPr algn="ctr">
                <a:defRPr/>
              </a:pPr>
              <a:r>
                <a:rPr lang="ru-RU" sz="1400" b="1" i="1" u="sng" dirty="0">
                  <a:solidFill>
                    <a:srgbClr val="00006E"/>
                  </a:solidFill>
                  <a:latin typeface="Arial" pitchFamily="34" charset="0"/>
                  <a:cs typeface="Arial" pitchFamily="34" charset="0"/>
                </a:rPr>
                <a:t>функциональные</a:t>
              </a:r>
              <a:r>
                <a:rPr lang="ru-RU" sz="1400" dirty="0">
                  <a:solidFill>
                    <a:srgbClr val="00006E"/>
                  </a:solidFill>
                  <a:latin typeface="Arial" pitchFamily="34" charset="0"/>
                  <a:cs typeface="Arial" pitchFamily="34" charset="0"/>
                </a:rPr>
                <a:t> - возглавляют коллективы функциональных отделов и служб</a:t>
              </a:r>
            </a:p>
          </p:txBody>
        </p:sp>
        <p:sp>
          <p:nvSpPr>
            <p:cNvPr id="20" name="Line 24"/>
            <p:cNvSpPr>
              <a:spLocks noChangeShapeType="1"/>
            </p:cNvSpPr>
            <p:nvPr/>
          </p:nvSpPr>
          <p:spPr bwMode="auto">
            <a:xfrm>
              <a:off x="1116013" y="5734918"/>
              <a:ext cx="287337" cy="0"/>
            </a:xfrm>
            <a:prstGeom prst="line">
              <a:avLst/>
            </a:prstGeom>
            <a:noFill/>
            <a:ln w="19050" cap="sq">
              <a:solidFill>
                <a:schemeClr val="tx1">
                  <a:lumMod val="75000"/>
                </a:schemeClr>
              </a:solidFill>
              <a:round/>
              <a:headEnd type="none" w="sm" len="sm"/>
              <a:tailEnd type="triangle" w="med" len="lg"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B/>
            </a:sp3d>
          </p:spPr>
          <p:txBody>
            <a:bodyPr lIns="90000" tIns="46800" rIns="90000" bIns="46800" anchor="ctr">
              <a:spAutoFit/>
            </a:bodyPr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AutoShape 6"/>
            <p:cNvSpPr>
              <a:spLocks noChangeArrowheads="1"/>
            </p:cNvSpPr>
            <p:nvPr/>
          </p:nvSpPr>
          <p:spPr bwMode="auto">
            <a:xfrm rot="2453174">
              <a:off x="7908542" y="1645849"/>
              <a:ext cx="583591" cy="371513"/>
            </a:xfrm>
            <a:prstGeom prst="curvedDownArrow">
              <a:avLst>
                <a:gd name="adj1" fmla="val 55947"/>
                <a:gd name="adj2" fmla="val 111894"/>
                <a:gd name="adj3" fmla="val 33333"/>
              </a:avLst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1"/>
            </a:gradFill>
            <a:ln w="12700" cap="sq">
              <a:solidFill>
                <a:schemeClr val="tx1">
                  <a:lumMod val="75000"/>
                </a:schemeClr>
              </a:solidFill>
              <a:miter lim="800000"/>
              <a:headEnd type="none" w="sm" len="sm"/>
              <a:tailEnd type="none" w="sm" len="sm"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AutoShape 9" descr="Букет"/>
            <p:cNvSpPr>
              <a:spLocks noChangeArrowheads="1"/>
            </p:cNvSpPr>
            <p:nvPr/>
          </p:nvSpPr>
          <p:spPr bwMode="auto">
            <a:xfrm>
              <a:off x="1928813" y="1292252"/>
              <a:ext cx="5929313" cy="493714"/>
            </a:xfrm>
            <a:prstGeom prst="bevel">
              <a:avLst>
                <a:gd name="adj" fmla="val 12500"/>
              </a:avLst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12700" cap="sq">
              <a:solidFill>
                <a:schemeClr val="tx1">
                  <a:lumMod val="75000"/>
                </a:schemeClr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 Box 10" descr="design3"/>
            <p:cNvSpPr txBox="1">
              <a:spLocks noChangeArrowheads="1"/>
            </p:cNvSpPr>
            <p:nvPr/>
          </p:nvSpPr>
          <p:spPr bwMode="auto">
            <a:xfrm>
              <a:off x="2071688" y="1370039"/>
              <a:ext cx="5759450" cy="341315"/>
            </a:xfrm>
            <a:prstGeom prst="rect">
              <a:avLst/>
            </a:prstGeom>
            <a:noFill/>
            <a:ln w="12700" cap="sq">
              <a:solidFill>
                <a:schemeClr val="tx1">
                  <a:lumMod val="75000"/>
                </a:schemeClr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1600" b="1" i="1" dirty="0">
                  <a:solidFill>
                    <a:srgbClr val="000046"/>
                  </a:solidFill>
                  <a:latin typeface="Arial" pitchFamily="34" charset="0"/>
                  <a:cs typeface="Arial" pitchFamily="34" charset="0"/>
                </a:rPr>
                <a:t>Промышленно-производственный персонал (</a:t>
              </a:r>
              <a:r>
                <a:rPr lang="ru-RU" sz="1600" b="1" i="1" dirty="0" err="1">
                  <a:solidFill>
                    <a:srgbClr val="000046"/>
                  </a:solidFill>
                  <a:latin typeface="Arial" pitchFamily="34" charset="0"/>
                  <a:cs typeface="Arial" pitchFamily="34" charset="0"/>
                </a:rPr>
                <a:t>ППП</a:t>
              </a:r>
              <a:r>
                <a:rPr lang="ru-RU" sz="1600" b="1" i="1" dirty="0">
                  <a:solidFill>
                    <a:srgbClr val="000046"/>
                  </a:solidFill>
                  <a:latin typeface="Arial" pitchFamily="34" charset="0"/>
                  <a:cs typeface="Arial" pitchFamily="34" charset="0"/>
                </a:rPr>
                <a:t>)</a:t>
              </a:r>
            </a:p>
          </p:txBody>
        </p:sp>
      </p:grp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db2004c031gl">
  <a:themeElements>
    <a:clrScheme name="sample 1">
      <a:dk1>
        <a:srgbClr val="1D528D"/>
      </a:dk1>
      <a:lt1>
        <a:srgbClr val="FFFFFF"/>
      </a:lt1>
      <a:dk2>
        <a:srgbClr val="000000"/>
      </a:dk2>
      <a:lt2>
        <a:srgbClr val="C0C0C0"/>
      </a:lt2>
      <a:accent1>
        <a:srgbClr val="1B9AD9"/>
      </a:accent1>
      <a:accent2>
        <a:srgbClr val="1DB3AC"/>
      </a:accent2>
      <a:accent3>
        <a:srgbClr val="FFFFFF"/>
      </a:accent3>
      <a:accent4>
        <a:srgbClr val="174578"/>
      </a:accent4>
      <a:accent5>
        <a:srgbClr val="ABCAE9"/>
      </a:accent5>
      <a:accent6>
        <a:srgbClr val="19A29B"/>
      </a:accent6>
      <a:hlink>
        <a:srgbClr val="9999FF"/>
      </a:hlink>
      <a:folHlink>
        <a:srgbClr val="969696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mple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1B9AD9"/>
        </a:accent1>
        <a:accent2>
          <a:srgbClr val="1DB3AC"/>
        </a:accent2>
        <a:accent3>
          <a:srgbClr val="FFFFFF"/>
        </a:accent3>
        <a:accent4>
          <a:srgbClr val="174578"/>
        </a:accent4>
        <a:accent5>
          <a:srgbClr val="ABCAE9"/>
        </a:accent5>
        <a:accent6>
          <a:srgbClr val="19A29B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3366"/>
        </a:dk1>
        <a:lt1>
          <a:srgbClr val="FFFFFF"/>
        </a:lt1>
        <a:dk2>
          <a:srgbClr val="000000"/>
        </a:dk2>
        <a:lt2>
          <a:srgbClr val="C0C0C0"/>
        </a:lt2>
        <a:accent1>
          <a:srgbClr val="3556A7"/>
        </a:accent1>
        <a:accent2>
          <a:srgbClr val="C78DD7"/>
        </a:accent2>
        <a:accent3>
          <a:srgbClr val="FFFFFF"/>
        </a:accent3>
        <a:accent4>
          <a:srgbClr val="002A56"/>
        </a:accent4>
        <a:accent5>
          <a:srgbClr val="AEB4D0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399D72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ECCBC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cdb2004c031gl</Template>
  <TotalTime>329</TotalTime>
  <Words>421</Words>
  <Application>Microsoft Office PowerPoint</Application>
  <PresentationFormat>Экран (4:3)</PresentationFormat>
  <Paragraphs>88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cdb2004c031gl</vt:lpstr>
      <vt:lpstr>Image</vt:lpstr>
      <vt:lpstr>Тема: Трудовые ресурсы</vt:lpstr>
      <vt:lpstr>Презентация PowerPoint</vt:lpstr>
      <vt:lpstr>Тема: Трудовые ресурсы</vt:lpstr>
      <vt:lpstr>Тема: Трудовые ресурсы</vt:lpstr>
      <vt:lpstr>Тема: Трудовые ресурсы</vt:lpstr>
      <vt:lpstr>Тема: Трудовые ресурсы</vt:lpstr>
      <vt:lpstr>Презентация PowerPoint</vt:lpstr>
      <vt:lpstr>Тема: Трудовые ресурсы</vt:lpstr>
      <vt:lpstr>Тема: Трудовые ресурсы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4: Производственный и технологический процессы</dc:title>
  <dc:creator>Admin</dc:creator>
  <cp:lastModifiedBy>Татьяна</cp:lastModifiedBy>
  <cp:revision>42</cp:revision>
  <dcterms:created xsi:type="dcterms:W3CDTF">2010-09-06T10:50:05Z</dcterms:created>
  <dcterms:modified xsi:type="dcterms:W3CDTF">2014-12-14T10:37:23Z</dcterms:modified>
</cp:coreProperties>
</file>