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6" r:id="rId4"/>
    <p:sldId id="257" r:id="rId5"/>
    <p:sldId id="258" r:id="rId6"/>
    <p:sldId id="272" r:id="rId7"/>
    <p:sldId id="262" r:id="rId8"/>
    <p:sldId id="267" r:id="rId9"/>
    <p:sldId id="265" r:id="rId10"/>
    <p:sldId id="264" r:id="rId11"/>
    <p:sldId id="268" r:id="rId12"/>
    <p:sldId id="269" r:id="rId13"/>
    <p:sldId id="270" r:id="rId14"/>
    <p:sldId id="263" r:id="rId15"/>
    <p:sldId id="25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demoscope.ru/weekly/app/popclock/popclock.ph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emoscope.ru/weekly/2008/0347/barom03.php" TargetMode="External"/><Relationship Id="rId2" Type="http://schemas.openxmlformats.org/officeDocument/2006/relationships/hyperlink" Target="http://demoscope.ru/weekly/ssp/rus_age_pir.php?god=200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http://demoscope.ru/weekly/app/popclock/popclock.php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980728"/>
            <a:ext cx="2783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Счетчик населения России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Приверженцы различных религий</a:t>
            </a:r>
            <a:endParaRPr lang="ru-RU" dirty="0"/>
          </a:p>
        </p:txBody>
      </p:sp>
      <p:pic>
        <p:nvPicPr>
          <p:cNvPr id="4" name="Содержимое 3" descr="приверженцы религий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1644586"/>
            <a:ext cx="8229600" cy="4437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xx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xxx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0_66c8_31f85277_X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17.08.08-0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</p:spPr>
      </p:pic>
      <p:pic>
        <p:nvPicPr>
          <p:cNvPr id="9" name="Рисунок 8" descr="17.08.08-1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79476"/>
            <a:ext cx="9144000" cy="6478524"/>
          </a:xfrm>
          <a:prstGeom prst="rect">
            <a:avLst/>
          </a:prstGeom>
        </p:spPr>
      </p:pic>
      <p:pic>
        <p:nvPicPr>
          <p:cNvPr id="10" name="Рисунок 9" descr="19.08.08-195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643710"/>
          </a:xfrm>
          <a:prstGeom prst="rect">
            <a:avLst/>
          </a:prstGeom>
        </p:spPr>
      </p:pic>
      <p:pic>
        <p:nvPicPr>
          <p:cNvPr id="11" name="Рисунок 10" descr="20.08.08-201_filtere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7584" y="548680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Назовите основную религию страны,  в которой находится данный архитектурный</a:t>
            </a:r>
          </a:p>
          <a:p>
            <a:r>
              <a:rPr lang="ru-RU" dirty="0" smtClean="0"/>
              <a:t>памятник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ath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12608" cy="6858000"/>
          </a:xfrm>
        </p:spPr>
      </p:pic>
      <p:pic>
        <p:nvPicPr>
          <p:cNvPr id="5" name="Рисунок 4" descr="Италия.Миланский соб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957391"/>
          </a:xfrm>
          <a:prstGeom prst="rect">
            <a:avLst/>
          </a:prstGeom>
        </p:spPr>
      </p:pic>
      <p:pic>
        <p:nvPicPr>
          <p:cNvPr id="6" name="Рисунок 5" descr="Вватикаг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pic>
        <p:nvPicPr>
          <p:cNvPr id="8" name="Рисунок 7" descr="IMG_11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215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nightcitylights.com/Blog/201104/22/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ezdili-znaem.com/wp-content/uploads/2013/03/cveteniye-sakury-v-yaponii-fuji-7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559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1143000"/>
          </a:xfrm>
        </p:spPr>
        <p:txBody>
          <a:bodyPr/>
          <a:lstStyle/>
          <a:p>
            <a:r>
              <a:rPr lang="ru-RU" dirty="0" smtClean="0"/>
              <a:t>Что вы узнали на уроке?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Параграф 2,стр.66</a:t>
            </a:r>
          </a:p>
          <a:p>
            <a:r>
              <a:rPr lang="ru-RU" dirty="0" smtClean="0"/>
              <a:t>Узнать, чем отличается православие от католицизма  и сунниты от шиитов.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/>
              <a:t>Состав и структура населения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740352" y="260648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09.10.13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924944"/>
            <a:ext cx="799288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Вы узнаете 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О соотношении мужчин  и женщин в различных странах;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О возрастном составе населения;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О классификации народов по языку и численности населения;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О религиозном составе населения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848872" cy="993353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Задание</a:t>
            </a:r>
            <a:r>
              <a:rPr lang="ru-RU" sz="2400" dirty="0" smtClean="0"/>
              <a:t>: прочитайте текст учебника, расскажите по плану о чем вы узнали, будьте готовы ответить на вопросы или привести примеры из текста, связанные с вашей темой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1772816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 ряд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1772816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 ряд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36296" y="1844824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 ряд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2276872"/>
            <a:ext cx="21270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Половой состав:</a:t>
            </a:r>
          </a:p>
          <a:p>
            <a:r>
              <a:rPr lang="ru-RU" b="1" dirty="0" smtClean="0"/>
              <a:t> соотношение</a:t>
            </a:r>
          </a:p>
          <a:p>
            <a:r>
              <a:rPr lang="ru-RU" b="1" dirty="0" smtClean="0"/>
              <a:t>мужчин и женщин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03848" y="18864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Параграф 2, страница 66</a:t>
            </a:r>
            <a:endParaRPr lang="ru-RU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3059832" y="2204864"/>
            <a:ext cx="2340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Возрастной состав:</a:t>
            </a:r>
          </a:p>
          <a:p>
            <a:r>
              <a:rPr lang="ru-RU" b="1" dirty="0" smtClean="0"/>
              <a:t>влияние на трудовые</a:t>
            </a:r>
          </a:p>
          <a:p>
            <a:r>
              <a:rPr lang="ru-RU" b="1" dirty="0" smtClean="0"/>
              <a:t>ресурсы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40152" y="2276872"/>
            <a:ext cx="2958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Этнолингвистический</a:t>
            </a:r>
          </a:p>
          <a:p>
            <a:r>
              <a:rPr lang="ru-RU" b="1" dirty="0" smtClean="0"/>
              <a:t>состав: сложные проблемы</a:t>
            </a:r>
            <a:endParaRPr lang="ru-RU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771800" y="2105472"/>
            <a:ext cx="0" cy="4752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868144" y="1844824"/>
            <a:ext cx="0" cy="5013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15616" y="31409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План:</a:t>
            </a:r>
            <a:endParaRPr lang="ru-RU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3491880" y="31409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План:</a:t>
            </a:r>
            <a:endParaRPr lang="ru-RU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6876256" y="2996952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План:</a:t>
            </a:r>
            <a:endParaRPr lang="ru-RU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3861048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Соотношение мальчиков и</a:t>
            </a:r>
          </a:p>
          <a:p>
            <a:r>
              <a:rPr lang="ru-RU" dirty="0" smtClean="0"/>
              <a:t>девочек при рождении</a:t>
            </a:r>
          </a:p>
          <a:p>
            <a:endParaRPr lang="ru-RU" dirty="0" smtClean="0"/>
          </a:p>
          <a:p>
            <a:r>
              <a:rPr lang="ru-RU" dirty="0" smtClean="0"/>
              <a:t>Причины различия стран по преобладанию</a:t>
            </a:r>
          </a:p>
          <a:p>
            <a:r>
              <a:rPr lang="ru-RU" dirty="0" smtClean="0"/>
              <a:t>мужского или женского пола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15816" y="3441680"/>
            <a:ext cx="2880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Основные типы возрастного</a:t>
            </a:r>
          </a:p>
          <a:p>
            <a:r>
              <a:rPr lang="ru-RU" dirty="0" smtClean="0"/>
              <a:t>состава населения</a:t>
            </a:r>
          </a:p>
          <a:p>
            <a:endParaRPr lang="ru-RU" i="1" dirty="0" smtClean="0"/>
          </a:p>
          <a:p>
            <a:r>
              <a:rPr lang="ru-RU" i="1" dirty="0" smtClean="0"/>
              <a:t>Возрастно-половая пирамида (см.рис.12,стр.62 – что показано на пирамиде?)</a:t>
            </a:r>
          </a:p>
          <a:p>
            <a:endParaRPr lang="ru-RU" dirty="0" smtClean="0"/>
          </a:p>
          <a:p>
            <a:r>
              <a:rPr lang="ru-RU" dirty="0" smtClean="0"/>
              <a:t>Различия стран по показателю  экономически активного населения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68144" y="3441680"/>
            <a:ext cx="3059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Этнос. Что это такое. Количество этносов</a:t>
            </a:r>
          </a:p>
          <a:p>
            <a:endParaRPr lang="ru-RU" dirty="0" smtClean="0"/>
          </a:p>
          <a:p>
            <a:r>
              <a:rPr lang="ru-RU" dirty="0" smtClean="0"/>
              <a:t>Классификация народов</a:t>
            </a:r>
          </a:p>
          <a:p>
            <a:r>
              <a:rPr lang="ru-RU" dirty="0" smtClean="0"/>
              <a:t>по численности </a:t>
            </a:r>
          </a:p>
          <a:p>
            <a:r>
              <a:rPr lang="ru-RU" dirty="0" smtClean="0"/>
              <a:t>Классификация народов</a:t>
            </a:r>
          </a:p>
          <a:p>
            <a:r>
              <a:rPr lang="ru-RU" dirty="0" smtClean="0"/>
              <a:t>по языку</a:t>
            </a:r>
          </a:p>
          <a:p>
            <a:r>
              <a:rPr lang="ru-RU" dirty="0" err="1" smtClean="0"/>
              <a:t>Однонациональные</a:t>
            </a:r>
            <a:r>
              <a:rPr lang="ru-RU" dirty="0" smtClean="0"/>
              <a:t> и </a:t>
            </a:r>
          </a:p>
          <a:p>
            <a:r>
              <a:rPr lang="ru-RU" dirty="0" smtClean="0"/>
              <a:t>многонациональные государства</a:t>
            </a:r>
          </a:p>
          <a:p>
            <a:r>
              <a:rPr lang="ru-RU" dirty="0" smtClean="0"/>
              <a:t>Примеры национальных </a:t>
            </a:r>
          </a:p>
          <a:p>
            <a:r>
              <a:rPr lang="ru-RU" dirty="0" smtClean="0"/>
              <a:t>конфликтов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084168" y="5445224"/>
            <a:ext cx="2736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406298" y="3573016"/>
            <a:ext cx="737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1 и2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парта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en-US" dirty="0" smtClean="0">
                <a:hlinkClick r:id="rId2"/>
              </a:rPr>
              <a:t>http://demoscope.ru/weekly/ssp/rus_age_pir.php?god=2009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357301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hlinkClick r:id="rId3"/>
              </a:rPr>
              <a:t>http://demoscope.ru/weekly/2008/0347/barom03.php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620688"/>
            <a:ext cx="385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Возрастно-половая пирамида России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3212976"/>
            <a:ext cx="3827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Возрастно-половые пирамиды Китая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Согласно  Международной организации труда в категорию ЭАН включают людей в возрасте от 15 до 72 лет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3212976"/>
            <a:ext cx="7740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странах Африки из-за высокого распространения детского труда</a:t>
            </a:r>
          </a:p>
          <a:p>
            <a:r>
              <a:rPr lang="ru-RU" dirty="0" smtClean="0"/>
              <a:t>а в экономически активное население включают начиная с 10 лет.</a:t>
            </a:r>
          </a:p>
          <a:p>
            <a:r>
              <a:rPr lang="ru-RU" dirty="0" smtClean="0"/>
              <a:t> В России нижняя граница возраста, с которого человек включается в экономически активное население- 15 лет, в США – 16 лет.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332656"/>
            <a:ext cx="7952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Экономически активное население = Рабочая сила = Занятые + Безработные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Трудовые ресурсы</a:t>
            </a:r>
            <a:r>
              <a:rPr lang="ru-RU" dirty="0" smtClean="0"/>
              <a:t> — часть населения страны, которая по физическому развитию, приобретенному образованию, профессионально-квалификационному уровню способна заниматься общественно полезной деятельностью.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Крупнейшие народы мира  (млн.чел)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Китайцы 1294</a:t>
            </a:r>
          </a:p>
          <a:p>
            <a:r>
              <a:rPr lang="ru-RU" dirty="0" smtClean="0"/>
              <a:t>Хиндустанцы 1041  (Северная Индия)</a:t>
            </a:r>
          </a:p>
          <a:p>
            <a:r>
              <a:rPr lang="ru-RU" dirty="0" smtClean="0"/>
              <a:t>Бенгальцы 288 (Бангладеш)</a:t>
            </a:r>
          </a:p>
          <a:p>
            <a:r>
              <a:rPr lang="ru-RU" dirty="0" smtClean="0"/>
              <a:t>Американцы США 217 </a:t>
            </a:r>
          </a:p>
          <a:p>
            <a:r>
              <a:rPr lang="ru-RU" dirty="0" smtClean="0"/>
              <a:t>Бразильцы 175</a:t>
            </a:r>
          </a:p>
          <a:p>
            <a:r>
              <a:rPr lang="ru-RU" dirty="0" smtClean="0"/>
              <a:t>Русские 150 </a:t>
            </a:r>
          </a:p>
          <a:p>
            <a:r>
              <a:rPr lang="ru-RU" dirty="0" smtClean="0"/>
              <a:t>Японцы 125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57084" y="692696"/>
          <a:ext cx="9201084" cy="5340249"/>
        </p:xfrm>
        <a:graphic>
          <a:graphicData uri="http://schemas.openxmlformats.org/presentationml/2006/ole">
            <p:oleObj spid="_x0000_s2050" name="Документ" r:id="rId3" imgW="5662655" imgH="328295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Религии мира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267744" y="1268760"/>
            <a:ext cx="180020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5536" y="2708920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Христианство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708920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Ислам </a:t>
            </a:r>
            <a:endParaRPr lang="ru-RU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940152" y="1268760"/>
            <a:ext cx="100811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91880" y="2708920"/>
            <a:ext cx="1074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Буддизм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19672" y="2060848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МИРОВЫЕ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2276872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НАЦИОНАЛЬНЫЕ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683568" y="3140968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3528" y="4005064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Православие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331640" y="3212976"/>
            <a:ext cx="86409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1720" y="4221088"/>
            <a:ext cx="1368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Католицизм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763688" y="3212976"/>
            <a:ext cx="2448272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51920" y="4653136"/>
            <a:ext cx="16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Протестантизм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732240" y="2996952"/>
            <a:ext cx="2011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(перечислите,</a:t>
            </a:r>
          </a:p>
          <a:p>
            <a:r>
              <a:rPr lang="ru-RU" dirty="0" smtClean="0"/>
              <a:t>пользуясь атласом</a:t>
            </a:r>
          </a:p>
          <a:p>
            <a:r>
              <a:rPr lang="ru-RU" dirty="0" smtClean="0"/>
              <a:t>и учебником)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335</Words>
  <Application>Microsoft Office PowerPoint</Application>
  <PresentationFormat>Экран (4:3)</PresentationFormat>
  <Paragraphs>86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Документ</vt:lpstr>
      <vt:lpstr>http://demoscope.ru/weekly/app/popclock/popclock.php  </vt:lpstr>
      <vt:lpstr>Тема урока:</vt:lpstr>
      <vt:lpstr>Задание: прочитайте текст учебника, расскажите по плану о чем вы узнали, будьте готовы ответить на вопросы или привести примеры из текста, связанные с вашей темой </vt:lpstr>
      <vt:lpstr>   http://demoscope.ru/weekly/ssp/rus_age_pir.php?god=2009 </vt:lpstr>
      <vt:lpstr>Слайд 5</vt:lpstr>
      <vt:lpstr>Слайд 6</vt:lpstr>
      <vt:lpstr>Крупнейшие народы мира  (млн.чел)</vt:lpstr>
      <vt:lpstr>Слайд 8</vt:lpstr>
      <vt:lpstr>Религии мира</vt:lpstr>
      <vt:lpstr>Приверженцы различных религий</vt:lpstr>
      <vt:lpstr>Слайд 11</vt:lpstr>
      <vt:lpstr>Слайд 12</vt:lpstr>
      <vt:lpstr>Слайд 13</vt:lpstr>
      <vt:lpstr>Слайд 14</vt:lpstr>
      <vt:lpstr>Что вы узнали на уроке?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Катерина</dc:creator>
  <cp:lastModifiedBy>Екатерина</cp:lastModifiedBy>
  <cp:revision>5</cp:revision>
  <dcterms:created xsi:type="dcterms:W3CDTF">2013-10-08T15:37:50Z</dcterms:created>
  <dcterms:modified xsi:type="dcterms:W3CDTF">2013-10-09T04:18:09Z</dcterms:modified>
</cp:coreProperties>
</file>