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45"/>
  </p:notesMasterIdLst>
  <p:sldIdLst>
    <p:sldId id="256" r:id="rId2"/>
    <p:sldId id="257" r:id="rId3"/>
    <p:sldId id="281" r:id="rId4"/>
    <p:sldId id="323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47" r:id="rId14"/>
    <p:sldId id="261" r:id="rId15"/>
    <p:sldId id="336" r:id="rId16"/>
    <p:sldId id="282" r:id="rId17"/>
    <p:sldId id="292" r:id="rId18"/>
    <p:sldId id="337" r:id="rId19"/>
    <p:sldId id="264" r:id="rId20"/>
    <p:sldId id="308" r:id="rId21"/>
    <p:sldId id="285" r:id="rId22"/>
    <p:sldId id="265" r:id="rId23"/>
    <p:sldId id="287" r:id="rId24"/>
    <p:sldId id="266" r:id="rId25"/>
    <p:sldId id="327" r:id="rId26"/>
    <p:sldId id="268" r:id="rId27"/>
    <p:sldId id="269" r:id="rId28"/>
    <p:sldId id="290" r:id="rId29"/>
    <p:sldId id="291" r:id="rId30"/>
    <p:sldId id="271" r:id="rId31"/>
    <p:sldId id="320" r:id="rId32"/>
    <p:sldId id="300" r:id="rId33"/>
    <p:sldId id="345" r:id="rId34"/>
    <p:sldId id="339" r:id="rId35"/>
    <p:sldId id="340" r:id="rId36"/>
    <p:sldId id="348" r:id="rId37"/>
    <p:sldId id="342" r:id="rId38"/>
    <p:sldId id="310" r:id="rId39"/>
    <p:sldId id="311" r:id="rId40"/>
    <p:sldId id="312" r:id="rId41"/>
    <p:sldId id="321" r:id="rId42"/>
    <p:sldId id="314" r:id="rId43"/>
    <p:sldId id="32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8CB"/>
    <a:srgbClr val="4374BB"/>
    <a:srgbClr val="3366CC"/>
    <a:srgbClr val="CCFF33"/>
    <a:srgbClr val="4A7FB4"/>
    <a:srgbClr val="FF3300"/>
    <a:srgbClr val="000066"/>
    <a:srgbClr val="A40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D0FC5D-B4D4-4C22-B4BC-DEEF5AB00044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3CC874-E625-4D9A-B8F8-7753B370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9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07A242-B3F8-41AA-971F-BF4C399B0504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2B4C3-3185-4095-9BEE-95FD1CCCBBC7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5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ADCF9C-3E8B-4327-945C-A1F82E50E02B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F1CA-6837-4B70-B2AB-8EC3AC5B6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itmap_128.bmp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6" name="Picture 8" descr="liam_ball_1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77225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13" r:id="rId12"/>
  </p:sldLayoutIdLst>
  <p:transition spd="slow">
    <p:wedge/>
    <p:sndAc>
      <p:stSnd>
        <p:snd r:embed="rId14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Tycho_Brahe.JPG" TargetMode="External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05488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ВСЕМИРНОГО ТЯГОТЕНИЯ.</a:t>
            </a:r>
            <a:endParaRPr lang="en-US" sz="8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68413"/>
            <a:ext cx="9144000" cy="20574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6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z="400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000066"/>
                </a:solidFill>
                <a:effectLst/>
                <a:latin typeface="Cambria" pitchFamily="18" charset="0"/>
              </a:rPr>
              <a:t>Парашютист спускается вертикально с постоянной скоростью 2 м/с. Систему отсчета, связанную с Землей, считать инерциальной. В этом случае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76375" y="3284538"/>
            <a:ext cx="6907213" cy="2995612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400" b="1" smtClean="0">
                <a:latin typeface="Arial" charset="0"/>
              </a:rPr>
              <a:t>1. </a:t>
            </a:r>
            <a:r>
              <a:rPr lang="ru-RU" sz="2400" b="1" smtClean="0">
                <a:latin typeface="Calibri" pitchFamily="34" charset="0"/>
              </a:rPr>
              <a:t>вес парашютиста равен нулю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400" b="1" smtClean="0">
                <a:latin typeface="Arial" charset="0"/>
              </a:rPr>
              <a:t>2. </a:t>
            </a:r>
            <a:r>
              <a:rPr lang="ru-RU" sz="2400" b="1" smtClean="0">
                <a:latin typeface="Calibri" pitchFamily="34" charset="0"/>
              </a:rPr>
              <a:t>сила тяжести, действующая на парашютиста, равна нулю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400" b="1" smtClean="0">
                <a:latin typeface="Arial" charset="0"/>
              </a:rPr>
              <a:t>3. </a:t>
            </a:r>
            <a:r>
              <a:rPr lang="ru-RU" sz="2400" b="1" smtClean="0">
                <a:latin typeface="Calibri" pitchFamily="34" charset="0"/>
              </a:rPr>
              <a:t>сумма всех сил, приложенных к парашютисту, равна нулю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400" b="1" smtClean="0">
                <a:latin typeface="Arial" charset="0"/>
              </a:rPr>
              <a:t>4.</a:t>
            </a:r>
            <a:r>
              <a:rPr lang="ru-RU" sz="2400" b="1" smtClean="0">
                <a:latin typeface="Calibri" pitchFamily="34" charset="0"/>
              </a:rPr>
              <a:t>сумма всех сил, действующих на парашютиста, постоянна и не равна нулю</a:t>
            </a:r>
          </a:p>
        </p:txBody>
      </p:sp>
      <p:pic>
        <p:nvPicPr>
          <p:cNvPr id="24579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76250"/>
            <a:ext cx="8229600" cy="31242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7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 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Полосовой магнит массой m поднесли к массивной стальной плите массой M. Сравните силу действия магнита на плиту F</a:t>
            </a:r>
            <a:r>
              <a:rPr lang="ru-RU" sz="2800" b="1" baseline="-25000" smtClean="0">
                <a:solidFill>
                  <a:srgbClr val="190496"/>
                </a:solidFill>
                <a:effectLst/>
                <a:latin typeface="Cambria" pitchFamily="18" charset="0"/>
              </a:rPr>
              <a:t>1</a:t>
            </a:r>
            <a:r>
              <a:rPr lang="ru-RU" sz="2800" b="1" baseline="30000" smtClean="0">
                <a:solidFill>
                  <a:srgbClr val="190496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с силой действия плиты на магнит F</a:t>
            </a:r>
            <a:r>
              <a:rPr lang="ru-RU" sz="2800" b="1" baseline="-25000" smtClean="0">
                <a:solidFill>
                  <a:srgbClr val="190496"/>
                </a:solidFill>
                <a:effectLst/>
                <a:latin typeface="Cambria" pitchFamily="18" charset="0"/>
              </a:rPr>
              <a:t>2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.</a:t>
            </a:r>
            <a:r>
              <a:rPr lang="ru-RU" i="1" smtClean="0">
                <a:effectLst/>
                <a:latin typeface="Cambria" pitchFamily="18" charset="0"/>
              </a:rPr>
              <a:t> </a:t>
            </a:r>
            <a:endParaRPr lang="ru-RU" smtClean="0"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43213" y="3644900"/>
            <a:ext cx="3455987" cy="2574925"/>
          </a:xfrm>
        </p:spPr>
        <p:txBody>
          <a:bodyPr/>
          <a:lstStyle/>
          <a:p>
            <a:pPr marL="273050" indent="-273050" eaLnBrk="1" hangingPunct="1"/>
            <a:endParaRPr lang="ru-RU" sz="3000" smtClean="0">
              <a:latin typeface="Calibri" pitchFamily="34" charset="0"/>
            </a:endParaRPr>
          </a:p>
          <a:p>
            <a:pPr marL="273050" indent="-2730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1.  </a:t>
            </a:r>
            <a:r>
              <a:rPr lang="en-US" sz="3000" b="1" smtClean="0"/>
              <a:t>F</a:t>
            </a:r>
            <a:r>
              <a:rPr lang="en-US" sz="3000" b="1" baseline="-25000" smtClean="0"/>
              <a:t>1</a:t>
            </a:r>
            <a:r>
              <a:rPr lang="en-US" sz="3000" b="1" baseline="30000" smtClean="0"/>
              <a:t> </a:t>
            </a:r>
            <a:r>
              <a:rPr lang="en-US" sz="3000" b="1" smtClean="0"/>
              <a:t>= F</a:t>
            </a:r>
            <a:r>
              <a:rPr lang="en-US" sz="3000" b="1" baseline="-25000" smtClean="0"/>
              <a:t>2</a:t>
            </a:r>
            <a:r>
              <a:rPr lang="en-US" sz="3000" b="1" smtClean="0"/>
              <a:t>	</a:t>
            </a:r>
          </a:p>
          <a:p>
            <a:pPr marL="273050" indent="-2730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2.  </a:t>
            </a:r>
            <a:r>
              <a:rPr lang="en-US" sz="3000" b="1" smtClean="0"/>
              <a:t>F</a:t>
            </a:r>
            <a:r>
              <a:rPr lang="en-US" sz="3000" b="1" baseline="-25000" smtClean="0"/>
              <a:t>1</a:t>
            </a:r>
            <a:r>
              <a:rPr lang="en-US" sz="3000" b="1" baseline="30000" smtClean="0"/>
              <a:t> </a:t>
            </a:r>
            <a:r>
              <a:rPr lang="en-US" sz="3000" b="1" smtClean="0"/>
              <a:t>&gt; F</a:t>
            </a:r>
            <a:r>
              <a:rPr lang="en-US" sz="3000" b="1" baseline="-25000" smtClean="0"/>
              <a:t>2</a:t>
            </a:r>
            <a:r>
              <a:rPr lang="en-US" sz="3000" b="1" smtClean="0"/>
              <a:t>	</a:t>
            </a:r>
          </a:p>
          <a:p>
            <a:pPr marL="273050" indent="-2730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3.  </a:t>
            </a:r>
            <a:r>
              <a:rPr lang="en-US" sz="3000" b="1" smtClean="0"/>
              <a:t>F</a:t>
            </a:r>
            <a:r>
              <a:rPr lang="en-US" sz="3000" b="1" baseline="-25000" smtClean="0"/>
              <a:t>1</a:t>
            </a:r>
            <a:r>
              <a:rPr lang="en-US" sz="3000" b="1" baseline="30000" smtClean="0"/>
              <a:t> </a:t>
            </a:r>
            <a:r>
              <a:rPr lang="en-US" sz="3000" b="1" smtClean="0"/>
              <a:t>&lt; F</a:t>
            </a:r>
            <a:r>
              <a:rPr lang="en-US" sz="3000" b="1" baseline="-25000" smtClean="0"/>
              <a:t>2</a:t>
            </a:r>
          </a:p>
          <a:p>
            <a:pPr marL="273050" indent="-273050" eaLnBrk="1" hangingPunct="1">
              <a:buFont typeface="Bookman Old Style" pitchFamily="18" charset="0"/>
              <a:buNone/>
            </a:pPr>
            <a:r>
              <a:rPr lang="ru-RU" sz="3000" b="1" baseline="-25000" smtClean="0">
                <a:latin typeface="Arial" charset="0"/>
              </a:rPr>
              <a:t>4.</a:t>
            </a:r>
            <a:r>
              <a:rPr lang="en-US" sz="3000" b="1" baseline="-25000" smtClean="0"/>
              <a:t> </a:t>
            </a:r>
            <a:endParaRPr lang="en-US" sz="3000" b="1" smtClean="0"/>
          </a:p>
          <a:p>
            <a:pPr marL="273050" indent="-273050" eaLnBrk="1" hangingPunct="1">
              <a:buFont typeface="Bookman Old Style" pitchFamily="18" charset="0"/>
              <a:buChar char="l"/>
            </a:pPr>
            <a:endParaRPr lang="ru-RU" sz="3000" b="1" smtClean="0">
              <a:latin typeface="Calibri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864225"/>
            <a:ext cx="1447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9144000" cy="26670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8 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z="280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Самолет летит по прямой с постоянной скоростью на высоте 9 000 м. Систему отсчета, связанную с Землей, считать инерциальной. Какое из следующих утверждений о силах, действующих на самолёт в этом случае, верно?</a:t>
            </a:r>
            <a:r>
              <a:rPr lang="ru-RU" sz="4000" smtClean="0">
                <a:effectLst/>
                <a:latin typeface="Cambria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63713" y="3933825"/>
            <a:ext cx="5943600" cy="3068638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None/>
            </a:pPr>
            <a:r>
              <a:rPr lang="en-US" sz="2400" b="1" smtClean="0">
                <a:latin typeface="Calibri" pitchFamily="34" charset="0"/>
              </a:rPr>
              <a:t>1 </a:t>
            </a:r>
            <a:r>
              <a:rPr lang="ru-RU" sz="2400" b="1" smtClean="0">
                <a:latin typeface="Calibri" pitchFamily="34" charset="0"/>
              </a:rPr>
              <a:t>На самолет не действует сила тяжести.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en-US" sz="2400" b="1" smtClean="0">
                <a:latin typeface="Calibri" pitchFamily="34" charset="0"/>
              </a:rPr>
              <a:t>2. </a:t>
            </a:r>
            <a:r>
              <a:rPr lang="ru-RU" sz="2400" b="1" smtClean="0">
                <a:latin typeface="Calibri" pitchFamily="34" charset="0"/>
              </a:rPr>
              <a:t>Сумма всех сил, действующих на самолет, равна нулю.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en-US" sz="2400" b="1" smtClean="0">
                <a:latin typeface="Calibri" pitchFamily="34" charset="0"/>
              </a:rPr>
              <a:t>3. </a:t>
            </a:r>
            <a:r>
              <a:rPr lang="ru-RU" sz="2400" b="1" smtClean="0">
                <a:latin typeface="Calibri" pitchFamily="34" charset="0"/>
              </a:rPr>
              <a:t>На самолет не действуют никакие силы.</a:t>
            </a:r>
            <a:endParaRPr lang="en-US" sz="2400" b="1" smtClean="0"/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en-US" sz="2400" b="1" smtClean="0">
                <a:latin typeface="Calibri" pitchFamily="34" charset="0"/>
              </a:rPr>
              <a:t>4. </a:t>
            </a:r>
            <a:r>
              <a:rPr lang="ru-RU" sz="2400" b="1" smtClean="0">
                <a:latin typeface="Calibri" pitchFamily="34" charset="0"/>
              </a:rPr>
              <a:t>Сила тяжести равна силе Архимеда, действующей на самолет 	</a:t>
            </a:r>
          </a:p>
        </p:txBody>
      </p:sp>
      <p:pic>
        <p:nvPicPr>
          <p:cNvPr id="26627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Вспомним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341438"/>
            <a:ext cx="8713787" cy="4516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6100"/>
                </a:solidFill>
              </a:rPr>
              <a:t> </a:t>
            </a:r>
            <a:r>
              <a:rPr lang="ru-RU" sz="2800" b="1" smtClean="0">
                <a:solidFill>
                  <a:srgbClr val="00610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Что называется свободным падением?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   2. Что такое ускорение свободного падения?</a:t>
            </a:r>
            <a:b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3. Почему в воздухе кусочек ваты падает с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       меньшим ускорением, чем железный шарик?</a:t>
            </a:r>
            <a:b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4. Кто первым пришел к выводу о том, что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       свободное падение является равноускоренным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       движением?</a:t>
            </a:r>
            <a:b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5. Действует ли сила тяжести на подброшенное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       вверх тело во время его подъема.</a:t>
            </a:r>
            <a:b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6. А почему все тела падают на Землю?</a:t>
            </a:r>
            <a:endParaRPr lang="ru-RU" sz="2800" b="1" smtClean="0">
              <a:solidFill>
                <a:srgbClr val="060258"/>
              </a:solidFill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60258"/>
                </a:solidFill>
              </a:rPr>
              <a:t>  </a:t>
            </a:r>
            <a:endParaRPr lang="ru-RU" sz="2800" b="1" smtClean="0">
              <a:solidFill>
                <a:srgbClr val="060258"/>
              </a:solidFill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60258"/>
              </a:solidFill>
            </a:endParaRPr>
          </a:p>
        </p:txBody>
      </p:sp>
      <p:pic>
        <p:nvPicPr>
          <p:cNvPr id="27651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85725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</a:t>
            </a:r>
            <a:r>
              <a:rPr lang="ru-RU" sz="3600" smtClean="0"/>
              <a:t> </a:t>
            </a:r>
          </a:p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Как определить массу Земли?	</a:t>
            </a:r>
            <a:r>
              <a:rPr lang="ru-RU" sz="3600" b="1" smtClean="0">
                <a:solidFill>
                  <a:srgbClr val="060258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sz="3600" smtClean="0"/>
              <a:t>	</a:t>
            </a:r>
          </a:p>
        </p:txBody>
      </p:sp>
      <p:grpSp>
        <p:nvGrpSpPr>
          <p:cNvPr id="172034" name="Группа 116"/>
          <p:cNvGrpSpPr>
            <a:grpSpLocks/>
          </p:cNvGrpSpPr>
          <p:nvPr/>
        </p:nvGrpSpPr>
        <p:grpSpPr bwMode="auto">
          <a:xfrm>
            <a:off x="3571875" y="1785938"/>
            <a:ext cx="4929188" cy="4000500"/>
            <a:chOff x="3571875" y="1785938"/>
            <a:chExt cx="4429125" cy="3505200"/>
          </a:xfrm>
        </p:grpSpPr>
        <p:pic>
          <p:nvPicPr>
            <p:cNvPr id="172036" name="Picture 0" descr="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25" y="2857500"/>
              <a:ext cx="588963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2037" name="Группа 115"/>
            <p:cNvGrpSpPr>
              <a:grpSpLocks/>
            </p:cNvGrpSpPr>
            <p:nvPr/>
          </p:nvGrpSpPr>
          <p:grpSpPr bwMode="auto">
            <a:xfrm>
              <a:off x="3571875" y="1785938"/>
              <a:ext cx="4429125" cy="3505200"/>
              <a:chOff x="3571875" y="1785938"/>
              <a:chExt cx="4429125" cy="3505200"/>
            </a:xfrm>
          </p:grpSpPr>
          <p:grpSp>
            <p:nvGrpSpPr>
              <p:cNvPr id="172038" name="Group 11"/>
              <p:cNvGrpSpPr>
                <a:grpSpLocks noChangeAspect="1"/>
              </p:cNvGrpSpPr>
              <p:nvPr/>
            </p:nvGrpSpPr>
            <p:grpSpPr bwMode="auto">
              <a:xfrm>
                <a:off x="3571875" y="1785938"/>
                <a:ext cx="4429125" cy="3505200"/>
                <a:chOff x="180" y="1440"/>
                <a:chExt cx="2790" cy="2208"/>
              </a:xfrm>
            </p:grpSpPr>
            <p:sp>
              <p:nvSpPr>
                <p:cNvPr id="172040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0" y="1845"/>
                  <a:ext cx="2145" cy="1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2041" name="Group 212"/>
                <p:cNvGrpSpPr>
                  <a:grpSpLocks/>
                </p:cNvGrpSpPr>
                <p:nvPr/>
              </p:nvGrpSpPr>
              <p:grpSpPr bwMode="auto">
                <a:xfrm>
                  <a:off x="810" y="1440"/>
                  <a:ext cx="2160" cy="1803"/>
                  <a:chOff x="810" y="1440"/>
                  <a:chExt cx="2160" cy="1803"/>
                </a:xfrm>
              </p:grpSpPr>
              <p:sp>
                <p:nvSpPr>
                  <p:cNvPr id="172047" name="Freeform 21"/>
                  <p:cNvSpPr>
                    <a:spLocks/>
                  </p:cNvSpPr>
                  <p:nvPr/>
                </p:nvSpPr>
                <p:spPr bwMode="auto">
                  <a:xfrm>
                    <a:off x="2463" y="2531"/>
                    <a:ext cx="7" cy="17"/>
                  </a:xfrm>
                  <a:custGeom>
                    <a:avLst/>
                    <a:gdLst>
                      <a:gd name="T0" fmla="*/ 1 w 7"/>
                      <a:gd name="T1" fmla="*/ 2 h 17"/>
                      <a:gd name="T2" fmla="*/ 0 w 7"/>
                      <a:gd name="T3" fmla="*/ 4 h 17"/>
                      <a:gd name="T4" fmla="*/ 0 w 7"/>
                      <a:gd name="T5" fmla="*/ 7 h 17"/>
                      <a:gd name="T6" fmla="*/ 0 w 7"/>
                      <a:gd name="T7" fmla="*/ 9 h 17"/>
                      <a:gd name="T8" fmla="*/ 0 w 7"/>
                      <a:gd name="T9" fmla="*/ 11 h 17"/>
                      <a:gd name="T10" fmla="*/ 1 w 7"/>
                      <a:gd name="T11" fmla="*/ 13 h 17"/>
                      <a:gd name="T12" fmla="*/ 2 w 7"/>
                      <a:gd name="T13" fmla="*/ 15 h 17"/>
                      <a:gd name="T14" fmla="*/ 3 w 7"/>
                      <a:gd name="T15" fmla="*/ 16 h 17"/>
                      <a:gd name="T16" fmla="*/ 4 w 7"/>
                      <a:gd name="T17" fmla="*/ 17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2 h 17"/>
                      <a:gd name="T34" fmla="*/ 1 w 7"/>
                      <a:gd name="T35" fmla="*/ 2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2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48" name="Freeform 25"/>
                  <p:cNvSpPr>
                    <a:spLocks/>
                  </p:cNvSpPr>
                  <p:nvPr/>
                </p:nvSpPr>
                <p:spPr bwMode="auto">
                  <a:xfrm>
                    <a:off x="2740" y="2451"/>
                    <a:ext cx="7" cy="17"/>
                  </a:xfrm>
                  <a:custGeom>
                    <a:avLst/>
                    <a:gdLst>
                      <a:gd name="T0" fmla="*/ 1 w 7"/>
                      <a:gd name="T1" fmla="*/ 3 h 17"/>
                      <a:gd name="T2" fmla="*/ 0 w 7"/>
                      <a:gd name="T3" fmla="*/ 5 h 17"/>
                      <a:gd name="T4" fmla="*/ 0 w 7"/>
                      <a:gd name="T5" fmla="*/ 6 h 17"/>
                      <a:gd name="T6" fmla="*/ 0 w 7"/>
                      <a:gd name="T7" fmla="*/ 8 h 17"/>
                      <a:gd name="T8" fmla="*/ 0 w 7"/>
                      <a:gd name="T9" fmla="*/ 10 h 17"/>
                      <a:gd name="T10" fmla="*/ 1 w 7"/>
                      <a:gd name="T11" fmla="*/ 12 h 17"/>
                      <a:gd name="T12" fmla="*/ 3 w 7"/>
                      <a:gd name="T13" fmla="*/ 14 h 17"/>
                      <a:gd name="T14" fmla="*/ 4 w 7"/>
                      <a:gd name="T15" fmla="*/ 15 h 17"/>
                      <a:gd name="T16" fmla="*/ 5 w 7"/>
                      <a:gd name="T17" fmla="*/ 15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1 h 17"/>
                      <a:gd name="T34" fmla="*/ 1 w 7"/>
                      <a:gd name="T35" fmla="*/ 3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3"/>
                        </a:move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5" y="15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2446"/>
                    <a:ext cx="7" cy="17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0" name="Freeform 35"/>
                  <p:cNvSpPr>
                    <a:spLocks/>
                  </p:cNvSpPr>
                  <p:nvPr/>
                </p:nvSpPr>
                <p:spPr bwMode="auto">
                  <a:xfrm>
                    <a:off x="2841" y="2455"/>
                    <a:ext cx="17" cy="20"/>
                  </a:xfrm>
                  <a:custGeom>
                    <a:avLst/>
                    <a:gdLst>
                      <a:gd name="T0" fmla="*/ 6 w 17"/>
                      <a:gd name="T1" fmla="*/ 20 h 20"/>
                      <a:gd name="T2" fmla="*/ 17 w 17"/>
                      <a:gd name="T3" fmla="*/ 4 h 20"/>
                      <a:gd name="T4" fmla="*/ 9 w 17"/>
                      <a:gd name="T5" fmla="*/ 0 h 20"/>
                      <a:gd name="T6" fmla="*/ 0 w 17"/>
                      <a:gd name="T7" fmla="*/ 16 h 20"/>
                      <a:gd name="T8" fmla="*/ 6 w 17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0"/>
                      <a:gd name="T17" fmla="*/ 17 w 17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0">
                        <a:moveTo>
                          <a:pt x="6" y="20"/>
                        </a:moveTo>
                        <a:lnTo>
                          <a:pt x="17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1" name="Freeform 36"/>
                  <p:cNvSpPr>
                    <a:spLocks/>
                  </p:cNvSpPr>
                  <p:nvPr/>
                </p:nvSpPr>
                <p:spPr bwMode="auto">
                  <a:xfrm>
                    <a:off x="2853" y="2475"/>
                    <a:ext cx="20" cy="16"/>
                  </a:xfrm>
                  <a:custGeom>
                    <a:avLst/>
                    <a:gdLst>
                      <a:gd name="T0" fmla="*/ 4 w 20"/>
                      <a:gd name="T1" fmla="*/ 16 h 16"/>
                      <a:gd name="T2" fmla="*/ 20 w 20"/>
                      <a:gd name="T3" fmla="*/ 7 h 16"/>
                      <a:gd name="T4" fmla="*/ 16 w 20"/>
                      <a:gd name="T5" fmla="*/ 0 h 16"/>
                      <a:gd name="T6" fmla="*/ 0 w 20"/>
                      <a:gd name="T7" fmla="*/ 10 h 16"/>
                      <a:gd name="T8" fmla="*/ 4 w 20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6"/>
                      <a:gd name="T17" fmla="*/ 20 w 20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6">
                        <a:moveTo>
                          <a:pt x="4" y="16"/>
                        </a:moveTo>
                        <a:lnTo>
                          <a:pt x="20" y="7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2" name="Freeform 39"/>
                  <p:cNvSpPr>
                    <a:spLocks/>
                  </p:cNvSpPr>
                  <p:nvPr/>
                </p:nvSpPr>
                <p:spPr bwMode="auto">
                  <a:xfrm>
                    <a:off x="2824" y="2487"/>
                    <a:ext cx="7" cy="14"/>
                  </a:xfrm>
                  <a:custGeom>
                    <a:avLst/>
                    <a:gdLst>
                      <a:gd name="T0" fmla="*/ 2 w 7"/>
                      <a:gd name="T1" fmla="*/ 2 h 14"/>
                      <a:gd name="T2" fmla="*/ 3 w 7"/>
                      <a:gd name="T3" fmla="*/ 1 h 14"/>
                      <a:gd name="T4" fmla="*/ 4 w 7"/>
                      <a:gd name="T5" fmla="*/ 0 h 14"/>
                      <a:gd name="T6" fmla="*/ 6 w 7"/>
                      <a:gd name="T7" fmla="*/ 0 h 14"/>
                      <a:gd name="T8" fmla="*/ 7 w 7"/>
                      <a:gd name="T9" fmla="*/ 0 h 14"/>
                      <a:gd name="T10" fmla="*/ 7 w 7"/>
                      <a:gd name="T11" fmla="*/ 14 h 14"/>
                      <a:gd name="T12" fmla="*/ 6 w 7"/>
                      <a:gd name="T13" fmla="*/ 14 h 14"/>
                      <a:gd name="T14" fmla="*/ 4 w 7"/>
                      <a:gd name="T15" fmla="*/ 13 h 14"/>
                      <a:gd name="T16" fmla="*/ 3 w 7"/>
                      <a:gd name="T17" fmla="*/ 13 h 14"/>
                      <a:gd name="T18" fmla="*/ 2 w 7"/>
                      <a:gd name="T19" fmla="*/ 12 h 14"/>
                      <a:gd name="T20" fmla="*/ 1 w 7"/>
                      <a:gd name="T21" fmla="*/ 11 h 14"/>
                      <a:gd name="T22" fmla="*/ 1 w 7"/>
                      <a:gd name="T23" fmla="*/ 10 h 14"/>
                      <a:gd name="T24" fmla="*/ 0 w 7"/>
                      <a:gd name="T25" fmla="*/ 7 h 14"/>
                      <a:gd name="T26" fmla="*/ 0 w 7"/>
                      <a:gd name="T27" fmla="*/ 6 h 14"/>
                      <a:gd name="T28" fmla="*/ 0 w 7"/>
                      <a:gd name="T29" fmla="*/ 5 h 14"/>
                      <a:gd name="T30" fmla="*/ 1 w 7"/>
                      <a:gd name="T31" fmla="*/ 4 h 14"/>
                      <a:gd name="T32" fmla="*/ 1 w 7"/>
                      <a:gd name="T33" fmla="*/ 3 h 14"/>
                      <a:gd name="T34" fmla="*/ 2 w 7"/>
                      <a:gd name="T35" fmla="*/ 2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4"/>
                      <a:gd name="T56" fmla="*/ 7 w 7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4">
                        <a:moveTo>
                          <a:pt x="2" y="2"/>
                        </a:move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4"/>
                        </a:lnTo>
                        <a:lnTo>
                          <a:pt x="6" y="14"/>
                        </a:lnTo>
                        <a:lnTo>
                          <a:pt x="4" y="13"/>
                        </a:lnTo>
                        <a:lnTo>
                          <a:pt x="3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3" name="Freeform 46"/>
                  <p:cNvSpPr>
                    <a:spLocks/>
                  </p:cNvSpPr>
                  <p:nvPr/>
                </p:nvSpPr>
                <p:spPr bwMode="auto">
                  <a:xfrm>
                    <a:off x="2840" y="2454"/>
                    <a:ext cx="16" cy="18"/>
                  </a:xfrm>
                  <a:custGeom>
                    <a:avLst/>
                    <a:gdLst>
                      <a:gd name="T0" fmla="*/ 6 w 16"/>
                      <a:gd name="T1" fmla="*/ 18 h 18"/>
                      <a:gd name="T2" fmla="*/ 16 w 16"/>
                      <a:gd name="T3" fmla="*/ 3 h 18"/>
                      <a:gd name="T4" fmla="*/ 9 w 16"/>
                      <a:gd name="T5" fmla="*/ 0 h 18"/>
                      <a:gd name="T6" fmla="*/ 0 w 16"/>
                      <a:gd name="T7" fmla="*/ 14 h 18"/>
                      <a:gd name="T8" fmla="*/ 6 w 16"/>
                      <a:gd name="T9" fmla="*/ 18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"/>
                      <a:gd name="T17" fmla="*/ 16 w 1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">
                        <a:moveTo>
                          <a:pt x="6" y="18"/>
                        </a:moveTo>
                        <a:lnTo>
                          <a:pt x="16" y="3"/>
                        </a:lnTo>
                        <a:lnTo>
                          <a:pt x="9" y="0"/>
                        </a:lnTo>
                        <a:lnTo>
                          <a:pt x="0" y="14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4" name="Freeform 48"/>
                  <p:cNvSpPr>
                    <a:spLocks/>
                  </p:cNvSpPr>
                  <p:nvPr/>
                </p:nvSpPr>
                <p:spPr bwMode="auto">
                  <a:xfrm>
                    <a:off x="2831" y="2505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5 h 16"/>
                      <a:gd name="T14" fmla="*/ 8 w 8"/>
                      <a:gd name="T15" fmla="*/ 7 h 16"/>
                      <a:gd name="T16" fmla="*/ 8 w 8"/>
                      <a:gd name="T17" fmla="*/ 9 h 16"/>
                      <a:gd name="T18" fmla="*/ 8 w 8"/>
                      <a:gd name="T19" fmla="*/ 10 h 16"/>
                      <a:gd name="T20" fmla="*/ 8 w 8"/>
                      <a:gd name="T21" fmla="*/ 11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7" y="3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5" name="Freeform 49"/>
                  <p:cNvSpPr>
                    <a:spLocks/>
                  </p:cNvSpPr>
                  <p:nvPr/>
                </p:nvSpPr>
                <p:spPr bwMode="auto">
                  <a:xfrm>
                    <a:off x="2820" y="2484"/>
                    <a:ext cx="8" cy="15"/>
                  </a:xfrm>
                  <a:custGeom>
                    <a:avLst/>
                    <a:gdLst>
                      <a:gd name="T0" fmla="*/ 1 w 8"/>
                      <a:gd name="T1" fmla="*/ 3 h 15"/>
                      <a:gd name="T2" fmla="*/ 2 w 8"/>
                      <a:gd name="T3" fmla="*/ 2 h 15"/>
                      <a:gd name="T4" fmla="*/ 4 w 8"/>
                      <a:gd name="T5" fmla="*/ 1 h 15"/>
                      <a:gd name="T6" fmla="*/ 6 w 8"/>
                      <a:gd name="T7" fmla="*/ 0 h 15"/>
                      <a:gd name="T8" fmla="*/ 8 w 8"/>
                      <a:gd name="T9" fmla="*/ 0 h 15"/>
                      <a:gd name="T10" fmla="*/ 8 w 8"/>
                      <a:gd name="T11" fmla="*/ 15 h 15"/>
                      <a:gd name="T12" fmla="*/ 7 w 8"/>
                      <a:gd name="T13" fmla="*/ 15 h 15"/>
                      <a:gd name="T14" fmla="*/ 5 w 8"/>
                      <a:gd name="T15" fmla="*/ 14 h 15"/>
                      <a:gd name="T16" fmla="*/ 4 w 8"/>
                      <a:gd name="T17" fmla="*/ 14 h 15"/>
                      <a:gd name="T18" fmla="*/ 2 w 8"/>
                      <a:gd name="T19" fmla="*/ 13 h 15"/>
                      <a:gd name="T20" fmla="*/ 1 w 8"/>
                      <a:gd name="T21" fmla="*/ 12 h 15"/>
                      <a:gd name="T22" fmla="*/ 0 w 8"/>
                      <a:gd name="T23" fmla="*/ 10 h 15"/>
                      <a:gd name="T24" fmla="*/ 0 w 8"/>
                      <a:gd name="T25" fmla="*/ 8 h 15"/>
                      <a:gd name="T26" fmla="*/ 0 w 8"/>
                      <a:gd name="T27" fmla="*/ 7 h 15"/>
                      <a:gd name="T28" fmla="*/ 0 w 8"/>
                      <a:gd name="T29" fmla="*/ 6 h 15"/>
                      <a:gd name="T30" fmla="*/ 0 w 8"/>
                      <a:gd name="T31" fmla="*/ 5 h 15"/>
                      <a:gd name="T32" fmla="*/ 0 w 8"/>
                      <a:gd name="T33" fmla="*/ 4 h 15"/>
                      <a:gd name="T34" fmla="*/ 1 w 8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5"/>
                      <a:gd name="T56" fmla="*/ 8 w 8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6" name="Freeform 55"/>
                  <p:cNvSpPr>
                    <a:spLocks/>
                  </p:cNvSpPr>
                  <p:nvPr/>
                </p:nvSpPr>
                <p:spPr bwMode="auto">
                  <a:xfrm>
                    <a:off x="1046" y="2352"/>
                    <a:ext cx="53" cy="105"/>
                  </a:xfrm>
                  <a:custGeom>
                    <a:avLst/>
                    <a:gdLst>
                      <a:gd name="T0" fmla="*/ 33 w 53"/>
                      <a:gd name="T1" fmla="*/ 102 h 105"/>
                      <a:gd name="T2" fmla="*/ 1 w 53"/>
                      <a:gd name="T3" fmla="*/ 11 h 105"/>
                      <a:gd name="T4" fmla="*/ 0 w 53"/>
                      <a:gd name="T5" fmla="*/ 7 h 105"/>
                      <a:gd name="T6" fmla="*/ 4 w 53"/>
                      <a:gd name="T7" fmla="*/ 6 h 105"/>
                      <a:gd name="T8" fmla="*/ 15 w 53"/>
                      <a:gd name="T9" fmla="*/ 1 h 105"/>
                      <a:gd name="T10" fmla="*/ 18 w 53"/>
                      <a:gd name="T11" fmla="*/ 0 h 105"/>
                      <a:gd name="T12" fmla="*/ 20 w 53"/>
                      <a:gd name="T13" fmla="*/ 5 h 105"/>
                      <a:gd name="T14" fmla="*/ 52 w 53"/>
                      <a:gd name="T15" fmla="*/ 95 h 105"/>
                      <a:gd name="T16" fmla="*/ 53 w 53"/>
                      <a:gd name="T17" fmla="*/ 99 h 105"/>
                      <a:gd name="T18" fmla="*/ 49 w 53"/>
                      <a:gd name="T19" fmla="*/ 100 h 105"/>
                      <a:gd name="T20" fmla="*/ 39 w 53"/>
                      <a:gd name="T21" fmla="*/ 103 h 105"/>
                      <a:gd name="T22" fmla="*/ 34 w 53"/>
                      <a:gd name="T23" fmla="*/ 105 h 105"/>
                      <a:gd name="T24" fmla="*/ 33 w 53"/>
                      <a:gd name="T25" fmla="*/ 102 h 10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105"/>
                      <a:gd name="T41" fmla="*/ 53 w 53"/>
                      <a:gd name="T42" fmla="*/ 105 h 10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105">
                        <a:moveTo>
                          <a:pt x="33" y="102"/>
                        </a:moveTo>
                        <a:lnTo>
                          <a:pt x="1" y="11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0" y="5"/>
                        </a:lnTo>
                        <a:lnTo>
                          <a:pt x="52" y="95"/>
                        </a:lnTo>
                        <a:lnTo>
                          <a:pt x="53" y="99"/>
                        </a:lnTo>
                        <a:lnTo>
                          <a:pt x="49" y="100"/>
                        </a:lnTo>
                        <a:lnTo>
                          <a:pt x="39" y="103"/>
                        </a:lnTo>
                        <a:lnTo>
                          <a:pt x="34" y="105"/>
                        </a:lnTo>
                        <a:lnTo>
                          <a:pt x="33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7" name="Freeform 56"/>
                  <p:cNvSpPr>
                    <a:spLocks/>
                  </p:cNvSpPr>
                  <p:nvPr/>
                </p:nvSpPr>
                <p:spPr bwMode="auto">
                  <a:xfrm>
                    <a:off x="1051" y="2358"/>
                    <a:ext cx="42" cy="94"/>
                  </a:xfrm>
                  <a:custGeom>
                    <a:avLst/>
                    <a:gdLst>
                      <a:gd name="T0" fmla="*/ 42 w 42"/>
                      <a:gd name="T1" fmla="*/ 90 h 94"/>
                      <a:gd name="T2" fmla="*/ 11 w 42"/>
                      <a:gd name="T3" fmla="*/ 0 h 94"/>
                      <a:gd name="T4" fmla="*/ 0 w 42"/>
                      <a:gd name="T5" fmla="*/ 3 h 94"/>
                      <a:gd name="T6" fmla="*/ 33 w 42"/>
                      <a:gd name="T7" fmla="*/ 94 h 94"/>
                      <a:gd name="T8" fmla="*/ 42 w 42"/>
                      <a:gd name="T9" fmla="*/ 9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94"/>
                      <a:gd name="T17" fmla="*/ 42 w 42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94">
                        <a:moveTo>
                          <a:pt x="42" y="90"/>
                        </a:move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33" y="94"/>
                        </a:lnTo>
                        <a:lnTo>
                          <a:pt x="42" y="9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8" name="Freeform 57"/>
                  <p:cNvSpPr>
                    <a:spLocks/>
                  </p:cNvSpPr>
                  <p:nvPr/>
                </p:nvSpPr>
                <p:spPr bwMode="auto">
                  <a:xfrm>
                    <a:off x="1130" y="2484"/>
                    <a:ext cx="46" cy="44"/>
                  </a:xfrm>
                  <a:custGeom>
                    <a:avLst/>
                    <a:gdLst>
                      <a:gd name="T0" fmla="*/ 5 w 46"/>
                      <a:gd name="T1" fmla="*/ 31 h 44"/>
                      <a:gd name="T2" fmla="*/ 28 w 46"/>
                      <a:gd name="T3" fmla="*/ 6 h 44"/>
                      <a:gd name="T4" fmla="*/ 32 w 46"/>
                      <a:gd name="T5" fmla="*/ 0 h 44"/>
                      <a:gd name="T6" fmla="*/ 34 w 46"/>
                      <a:gd name="T7" fmla="*/ 7 h 44"/>
                      <a:gd name="T8" fmla="*/ 44 w 46"/>
                      <a:gd name="T9" fmla="*/ 37 h 44"/>
                      <a:gd name="T10" fmla="*/ 46 w 46"/>
                      <a:gd name="T11" fmla="*/ 44 h 44"/>
                      <a:gd name="T12" fmla="*/ 39 w 46"/>
                      <a:gd name="T13" fmla="*/ 43 h 44"/>
                      <a:gd name="T14" fmla="*/ 8 w 46"/>
                      <a:gd name="T15" fmla="*/ 37 h 44"/>
                      <a:gd name="T16" fmla="*/ 0 w 46"/>
                      <a:gd name="T17" fmla="*/ 36 h 44"/>
                      <a:gd name="T18" fmla="*/ 5 w 46"/>
                      <a:gd name="T19" fmla="*/ 31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6"/>
                      <a:gd name="T31" fmla="*/ 0 h 44"/>
                      <a:gd name="T32" fmla="*/ 46 w 46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6" h="44">
                        <a:moveTo>
                          <a:pt x="5" y="31"/>
                        </a:moveTo>
                        <a:lnTo>
                          <a:pt x="28" y="6"/>
                        </a:lnTo>
                        <a:lnTo>
                          <a:pt x="32" y="0"/>
                        </a:lnTo>
                        <a:lnTo>
                          <a:pt x="34" y="7"/>
                        </a:lnTo>
                        <a:lnTo>
                          <a:pt x="44" y="37"/>
                        </a:lnTo>
                        <a:lnTo>
                          <a:pt x="46" y="44"/>
                        </a:lnTo>
                        <a:lnTo>
                          <a:pt x="39" y="43"/>
                        </a:lnTo>
                        <a:lnTo>
                          <a:pt x="8" y="37"/>
                        </a:lnTo>
                        <a:lnTo>
                          <a:pt x="0" y="36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59" name="Freeform 58"/>
                  <p:cNvSpPr>
                    <a:spLocks/>
                  </p:cNvSpPr>
                  <p:nvPr/>
                </p:nvSpPr>
                <p:spPr bwMode="auto">
                  <a:xfrm>
                    <a:off x="1076" y="2440"/>
                    <a:ext cx="91" cy="82"/>
                  </a:xfrm>
                  <a:custGeom>
                    <a:avLst/>
                    <a:gdLst>
                      <a:gd name="T0" fmla="*/ 16 w 91"/>
                      <a:gd name="T1" fmla="*/ 2 h 82"/>
                      <a:gd name="T2" fmla="*/ 87 w 91"/>
                      <a:gd name="T3" fmla="*/ 65 h 82"/>
                      <a:gd name="T4" fmla="*/ 91 w 91"/>
                      <a:gd name="T5" fmla="*/ 67 h 82"/>
                      <a:gd name="T6" fmla="*/ 88 w 91"/>
                      <a:gd name="T7" fmla="*/ 71 h 82"/>
                      <a:gd name="T8" fmla="*/ 81 w 91"/>
                      <a:gd name="T9" fmla="*/ 79 h 82"/>
                      <a:gd name="T10" fmla="*/ 78 w 91"/>
                      <a:gd name="T11" fmla="*/ 82 h 82"/>
                      <a:gd name="T12" fmla="*/ 74 w 91"/>
                      <a:gd name="T13" fmla="*/ 79 h 82"/>
                      <a:gd name="T14" fmla="*/ 3 w 91"/>
                      <a:gd name="T15" fmla="*/ 16 h 82"/>
                      <a:gd name="T16" fmla="*/ 0 w 91"/>
                      <a:gd name="T17" fmla="*/ 14 h 82"/>
                      <a:gd name="T18" fmla="*/ 2 w 91"/>
                      <a:gd name="T19" fmla="*/ 10 h 82"/>
                      <a:gd name="T20" fmla="*/ 10 w 91"/>
                      <a:gd name="T21" fmla="*/ 3 h 82"/>
                      <a:gd name="T22" fmla="*/ 13 w 91"/>
                      <a:gd name="T23" fmla="*/ 0 h 82"/>
                      <a:gd name="T24" fmla="*/ 16 w 91"/>
                      <a:gd name="T25" fmla="*/ 2 h 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1"/>
                      <a:gd name="T40" fmla="*/ 0 h 82"/>
                      <a:gd name="T41" fmla="*/ 91 w 91"/>
                      <a:gd name="T42" fmla="*/ 82 h 8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1" h="82">
                        <a:moveTo>
                          <a:pt x="16" y="2"/>
                        </a:moveTo>
                        <a:lnTo>
                          <a:pt x="87" y="65"/>
                        </a:lnTo>
                        <a:lnTo>
                          <a:pt x="91" y="67"/>
                        </a:lnTo>
                        <a:lnTo>
                          <a:pt x="88" y="71"/>
                        </a:lnTo>
                        <a:lnTo>
                          <a:pt x="81" y="79"/>
                        </a:lnTo>
                        <a:lnTo>
                          <a:pt x="78" y="82"/>
                        </a:lnTo>
                        <a:lnTo>
                          <a:pt x="74" y="79"/>
                        </a:lnTo>
                        <a:lnTo>
                          <a:pt x="3" y="16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10" y="3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0" name="Freeform 59"/>
                  <p:cNvSpPr>
                    <a:spLocks/>
                  </p:cNvSpPr>
                  <p:nvPr/>
                </p:nvSpPr>
                <p:spPr bwMode="auto">
                  <a:xfrm>
                    <a:off x="1081" y="2445"/>
                    <a:ext cx="80" cy="71"/>
                  </a:xfrm>
                  <a:custGeom>
                    <a:avLst/>
                    <a:gdLst>
                      <a:gd name="T0" fmla="*/ 0 w 80"/>
                      <a:gd name="T1" fmla="*/ 9 h 71"/>
                      <a:gd name="T2" fmla="*/ 73 w 80"/>
                      <a:gd name="T3" fmla="*/ 71 h 71"/>
                      <a:gd name="T4" fmla="*/ 80 w 80"/>
                      <a:gd name="T5" fmla="*/ 62 h 71"/>
                      <a:gd name="T6" fmla="*/ 8 w 80"/>
                      <a:gd name="T7" fmla="*/ 0 h 71"/>
                      <a:gd name="T8" fmla="*/ 0 w 80"/>
                      <a:gd name="T9" fmla="*/ 9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71"/>
                      <a:gd name="T17" fmla="*/ 80 w 80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71">
                        <a:moveTo>
                          <a:pt x="0" y="9"/>
                        </a:moveTo>
                        <a:lnTo>
                          <a:pt x="73" y="71"/>
                        </a:lnTo>
                        <a:lnTo>
                          <a:pt x="80" y="62"/>
                        </a:lnTo>
                        <a:lnTo>
                          <a:pt x="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1" name="Freeform 61"/>
                  <p:cNvSpPr>
                    <a:spLocks/>
                  </p:cNvSpPr>
                  <p:nvPr/>
                </p:nvSpPr>
                <p:spPr bwMode="auto">
                  <a:xfrm>
                    <a:off x="1019" y="2297"/>
                    <a:ext cx="18" cy="29"/>
                  </a:xfrm>
                  <a:custGeom>
                    <a:avLst/>
                    <a:gdLst>
                      <a:gd name="T0" fmla="*/ 8 w 18"/>
                      <a:gd name="T1" fmla="*/ 10 h 29"/>
                      <a:gd name="T2" fmla="*/ 1 w 18"/>
                      <a:gd name="T3" fmla="*/ 12 h 29"/>
                      <a:gd name="T4" fmla="*/ 0 w 18"/>
                      <a:gd name="T5" fmla="*/ 9 h 29"/>
                      <a:gd name="T6" fmla="*/ 1 w 18"/>
                      <a:gd name="T7" fmla="*/ 8 h 29"/>
                      <a:gd name="T8" fmla="*/ 3 w 18"/>
                      <a:gd name="T9" fmla="*/ 7 h 29"/>
                      <a:gd name="T10" fmla="*/ 4 w 18"/>
                      <a:gd name="T11" fmla="*/ 7 h 29"/>
                      <a:gd name="T12" fmla="*/ 4 w 18"/>
                      <a:gd name="T13" fmla="*/ 6 h 29"/>
                      <a:gd name="T14" fmla="*/ 5 w 18"/>
                      <a:gd name="T15" fmla="*/ 6 h 29"/>
                      <a:gd name="T16" fmla="*/ 5 w 18"/>
                      <a:gd name="T17" fmla="*/ 5 h 29"/>
                      <a:gd name="T18" fmla="*/ 5 w 18"/>
                      <a:gd name="T19" fmla="*/ 2 h 29"/>
                      <a:gd name="T20" fmla="*/ 5 w 18"/>
                      <a:gd name="T21" fmla="*/ 1 h 29"/>
                      <a:gd name="T22" fmla="*/ 9 w 18"/>
                      <a:gd name="T23" fmla="*/ 0 h 29"/>
                      <a:gd name="T24" fmla="*/ 18 w 18"/>
                      <a:gd name="T25" fmla="*/ 28 h 29"/>
                      <a:gd name="T26" fmla="*/ 14 w 18"/>
                      <a:gd name="T27" fmla="*/ 29 h 29"/>
                      <a:gd name="T28" fmla="*/ 8 w 18"/>
                      <a:gd name="T29" fmla="*/ 10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29"/>
                      <a:gd name="T47" fmla="*/ 18 w 18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29">
                        <a:moveTo>
                          <a:pt x="8" y="10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8"/>
                        </a:lnTo>
                        <a:lnTo>
                          <a:pt x="14" y="29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2" name="Freeform 62"/>
                  <p:cNvSpPr>
                    <a:spLocks/>
                  </p:cNvSpPr>
                  <p:nvPr/>
                </p:nvSpPr>
                <p:spPr bwMode="auto">
                  <a:xfrm>
                    <a:off x="1034" y="2289"/>
                    <a:ext cx="31" cy="37"/>
                  </a:xfrm>
                  <a:custGeom>
                    <a:avLst/>
                    <a:gdLst>
                      <a:gd name="T0" fmla="*/ 5 w 31"/>
                      <a:gd name="T1" fmla="*/ 33 h 37"/>
                      <a:gd name="T2" fmla="*/ 5 w 31"/>
                      <a:gd name="T3" fmla="*/ 30 h 37"/>
                      <a:gd name="T4" fmla="*/ 7 w 31"/>
                      <a:gd name="T5" fmla="*/ 26 h 37"/>
                      <a:gd name="T6" fmla="*/ 9 w 31"/>
                      <a:gd name="T7" fmla="*/ 21 h 37"/>
                      <a:gd name="T8" fmla="*/ 10 w 31"/>
                      <a:gd name="T9" fmla="*/ 19 h 37"/>
                      <a:gd name="T10" fmla="*/ 13 w 31"/>
                      <a:gd name="T11" fmla="*/ 16 h 37"/>
                      <a:gd name="T12" fmla="*/ 14 w 31"/>
                      <a:gd name="T13" fmla="*/ 15 h 37"/>
                      <a:gd name="T14" fmla="*/ 15 w 31"/>
                      <a:gd name="T15" fmla="*/ 14 h 37"/>
                      <a:gd name="T16" fmla="*/ 15 w 31"/>
                      <a:gd name="T17" fmla="*/ 12 h 37"/>
                      <a:gd name="T18" fmla="*/ 15 w 31"/>
                      <a:gd name="T19" fmla="*/ 10 h 37"/>
                      <a:gd name="T20" fmla="*/ 15 w 31"/>
                      <a:gd name="T21" fmla="*/ 9 h 37"/>
                      <a:gd name="T22" fmla="*/ 14 w 31"/>
                      <a:gd name="T23" fmla="*/ 8 h 37"/>
                      <a:gd name="T24" fmla="*/ 13 w 31"/>
                      <a:gd name="T25" fmla="*/ 7 h 37"/>
                      <a:gd name="T26" fmla="*/ 12 w 31"/>
                      <a:gd name="T27" fmla="*/ 7 h 37"/>
                      <a:gd name="T28" fmla="*/ 10 w 31"/>
                      <a:gd name="T29" fmla="*/ 8 h 37"/>
                      <a:gd name="T30" fmla="*/ 9 w 31"/>
                      <a:gd name="T31" fmla="*/ 9 h 37"/>
                      <a:gd name="T32" fmla="*/ 8 w 31"/>
                      <a:gd name="T33" fmla="*/ 12 h 37"/>
                      <a:gd name="T34" fmla="*/ 8 w 31"/>
                      <a:gd name="T35" fmla="*/ 13 h 37"/>
                      <a:gd name="T36" fmla="*/ 10 w 31"/>
                      <a:gd name="T37" fmla="*/ 16 h 37"/>
                      <a:gd name="T38" fmla="*/ 3 w 31"/>
                      <a:gd name="T39" fmla="*/ 18 h 37"/>
                      <a:gd name="T40" fmla="*/ 1 w 31"/>
                      <a:gd name="T41" fmla="*/ 17 h 37"/>
                      <a:gd name="T42" fmla="*/ 0 w 31"/>
                      <a:gd name="T43" fmla="*/ 13 h 37"/>
                      <a:gd name="T44" fmla="*/ 0 w 31"/>
                      <a:gd name="T45" fmla="*/ 9 h 37"/>
                      <a:gd name="T46" fmla="*/ 3 w 31"/>
                      <a:gd name="T47" fmla="*/ 4 h 37"/>
                      <a:gd name="T48" fmla="*/ 9 w 31"/>
                      <a:gd name="T49" fmla="*/ 1 h 37"/>
                      <a:gd name="T50" fmla="*/ 14 w 31"/>
                      <a:gd name="T51" fmla="*/ 0 h 37"/>
                      <a:gd name="T52" fmla="*/ 18 w 31"/>
                      <a:gd name="T53" fmla="*/ 1 h 37"/>
                      <a:gd name="T54" fmla="*/ 22 w 31"/>
                      <a:gd name="T55" fmla="*/ 3 h 37"/>
                      <a:gd name="T56" fmla="*/ 24 w 31"/>
                      <a:gd name="T57" fmla="*/ 7 h 37"/>
                      <a:gd name="T58" fmla="*/ 24 w 31"/>
                      <a:gd name="T59" fmla="*/ 12 h 37"/>
                      <a:gd name="T60" fmla="*/ 23 w 31"/>
                      <a:gd name="T61" fmla="*/ 16 h 37"/>
                      <a:gd name="T62" fmla="*/ 22 w 31"/>
                      <a:gd name="T63" fmla="*/ 18 h 37"/>
                      <a:gd name="T64" fmla="*/ 18 w 31"/>
                      <a:gd name="T65" fmla="*/ 21 h 37"/>
                      <a:gd name="T66" fmla="*/ 17 w 31"/>
                      <a:gd name="T67" fmla="*/ 22 h 37"/>
                      <a:gd name="T68" fmla="*/ 16 w 31"/>
                      <a:gd name="T69" fmla="*/ 23 h 37"/>
                      <a:gd name="T70" fmla="*/ 15 w 31"/>
                      <a:gd name="T71" fmla="*/ 24 h 37"/>
                      <a:gd name="T72" fmla="*/ 14 w 31"/>
                      <a:gd name="T73" fmla="*/ 27 h 37"/>
                      <a:gd name="T74" fmla="*/ 14 w 31"/>
                      <a:gd name="T75" fmla="*/ 28 h 37"/>
                      <a:gd name="T76" fmla="*/ 14 w 31"/>
                      <a:gd name="T77" fmla="*/ 30 h 37"/>
                      <a:gd name="T78" fmla="*/ 26 w 31"/>
                      <a:gd name="T79" fmla="*/ 22 h 37"/>
                      <a:gd name="T80" fmla="*/ 29 w 31"/>
                      <a:gd name="T81" fmla="*/ 23 h 37"/>
                      <a:gd name="T82" fmla="*/ 31 w 31"/>
                      <a:gd name="T83" fmla="*/ 29 h 37"/>
                      <a:gd name="T84" fmla="*/ 10 w 31"/>
                      <a:gd name="T85" fmla="*/ 36 h 37"/>
                      <a:gd name="T86" fmla="*/ 7 w 31"/>
                      <a:gd name="T87" fmla="*/ 35 h 3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1"/>
                      <a:gd name="T133" fmla="*/ 0 h 37"/>
                      <a:gd name="T134" fmla="*/ 31 w 31"/>
                      <a:gd name="T135" fmla="*/ 37 h 3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1" h="37">
                        <a:moveTo>
                          <a:pt x="7" y="35"/>
                        </a:moveTo>
                        <a:lnTo>
                          <a:pt x="5" y="33"/>
                        </a:lnTo>
                        <a:lnTo>
                          <a:pt x="5" y="31"/>
                        </a:lnTo>
                        <a:lnTo>
                          <a:pt x="5" y="30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8" y="23"/>
                        </a:lnTo>
                        <a:lnTo>
                          <a:pt x="9" y="21"/>
                        </a:lnTo>
                        <a:lnTo>
                          <a:pt x="10" y="19"/>
                        </a:lnTo>
                        <a:lnTo>
                          <a:pt x="12" y="17"/>
                        </a:lnTo>
                        <a:lnTo>
                          <a:pt x="13" y="16"/>
                        </a:lnTo>
                        <a:lnTo>
                          <a:pt x="14" y="15"/>
                        </a:lnTo>
                        <a:lnTo>
                          <a:pt x="14" y="14"/>
                        </a:lnTo>
                        <a:lnTo>
                          <a:pt x="15" y="14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3" y="7"/>
                        </a:lnTo>
                        <a:lnTo>
                          <a:pt x="12" y="7"/>
                        </a:lnTo>
                        <a:lnTo>
                          <a:pt x="11" y="8"/>
                        </a:lnTo>
                        <a:lnTo>
                          <a:pt x="10" y="8"/>
                        </a:lnTo>
                        <a:lnTo>
                          <a:pt x="9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8" y="17"/>
                        </a:lnTo>
                        <a:lnTo>
                          <a:pt x="3" y="18"/>
                        </a:lnTo>
                        <a:lnTo>
                          <a:pt x="1" y="19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19" y="2"/>
                        </a:lnTo>
                        <a:lnTo>
                          <a:pt x="22" y="3"/>
                        </a:lnTo>
                        <a:lnTo>
                          <a:pt x="23" y="5"/>
                        </a:lnTo>
                        <a:lnTo>
                          <a:pt x="24" y="7"/>
                        </a:lnTo>
                        <a:lnTo>
                          <a:pt x="24" y="9"/>
                        </a:lnTo>
                        <a:lnTo>
                          <a:pt x="24" y="12"/>
                        </a:lnTo>
                        <a:lnTo>
                          <a:pt x="24" y="14"/>
                        </a:lnTo>
                        <a:lnTo>
                          <a:pt x="23" y="16"/>
                        </a:lnTo>
                        <a:lnTo>
                          <a:pt x="23" y="17"/>
                        </a:lnTo>
                        <a:lnTo>
                          <a:pt x="22" y="18"/>
                        </a:lnTo>
                        <a:lnTo>
                          <a:pt x="19" y="20"/>
                        </a:lnTo>
                        <a:lnTo>
                          <a:pt x="18" y="21"/>
                        </a:lnTo>
                        <a:lnTo>
                          <a:pt x="17" y="22"/>
                        </a:lnTo>
                        <a:lnTo>
                          <a:pt x="16" y="23"/>
                        </a:lnTo>
                        <a:lnTo>
                          <a:pt x="15" y="24"/>
                        </a:lnTo>
                        <a:lnTo>
                          <a:pt x="15" y="26"/>
                        </a:lnTo>
                        <a:lnTo>
                          <a:pt x="14" y="27"/>
                        </a:lnTo>
                        <a:lnTo>
                          <a:pt x="14" y="28"/>
                        </a:lnTo>
                        <a:lnTo>
                          <a:pt x="14" y="29"/>
                        </a:lnTo>
                        <a:lnTo>
                          <a:pt x="14" y="30"/>
                        </a:lnTo>
                        <a:lnTo>
                          <a:pt x="11" y="28"/>
                        </a:lnTo>
                        <a:lnTo>
                          <a:pt x="26" y="22"/>
                        </a:lnTo>
                        <a:lnTo>
                          <a:pt x="28" y="21"/>
                        </a:lnTo>
                        <a:lnTo>
                          <a:pt x="29" y="23"/>
                        </a:lnTo>
                        <a:lnTo>
                          <a:pt x="30" y="27"/>
                        </a:lnTo>
                        <a:lnTo>
                          <a:pt x="31" y="29"/>
                        </a:lnTo>
                        <a:lnTo>
                          <a:pt x="29" y="30"/>
                        </a:lnTo>
                        <a:lnTo>
                          <a:pt x="10" y="36"/>
                        </a:lnTo>
                        <a:lnTo>
                          <a:pt x="8" y="37"/>
                        </a:lnTo>
                        <a:lnTo>
                          <a:pt x="7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3" name="Freeform 63"/>
                  <p:cNvSpPr>
                    <a:spLocks/>
                  </p:cNvSpPr>
                  <p:nvPr/>
                </p:nvSpPr>
                <p:spPr bwMode="auto">
                  <a:xfrm>
                    <a:off x="1036" y="2291"/>
                    <a:ext cx="26" cy="32"/>
                  </a:xfrm>
                  <a:custGeom>
                    <a:avLst/>
                    <a:gdLst>
                      <a:gd name="T0" fmla="*/ 6 w 26"/>
                      <a:gd name="T1" fmla="*/ 30 h 32"/>
                      <a:gd name="T2" fmla="*/ 6 w 26"/>
                      <a:gd name="T3" fmla="*/ 27 h 32"/>
                      <a:gd name="T4" fmla="*/ 7 w 26"/>
                      <a:gd name="T5" fmla="*/ 24 h 32"/>
                      <a:gd name="T6" fmla="*/ 8 w 26"/>
                      <a:gd name="T7" fmla="*/ 20 h 32"/>
                      <a:gd name="T8" fmla="*/ 12 w 26"/>
                      <a:gd name="T9" fmla="*/ 16 h 32"/>
                      <a:gd name="T10" fmla="*/ 14 w 26"/>
                      <a:gd name="T11" fmla="*/ 14 h 32"/>
                      <a:gd name="T12" fmla="*/ 15 w 26"/>
                      <a:gd name="T13" fmla="*/ 12 h 32"/>
                      <a:gd name="T14" fmla="*/ 15 w 26"/>
                      <a:gd name="T15" fmla="*/ 10 h 32"/>
                      <a:gd name="T16" fmla="*/ 15 w 26"/>
                      <a:gd name="T17" fmla="*/ 7 h 32"/>
                      <a:gd name="T18" fmla="*/ 14 w 26"/>
                      <a:gd name="T19" fmla="*/ 5 h 32"/>
                      <a:gd name="T20" fmla="*/ 12 w 26"/>
                      <a:gd name="T21" fmla="*/ 4 h 32"/>
                      <a:gd name="T22" fmla="*/ 10 w 26"/>
                      <a:gd name="T23" fmla="*/ 3 h 32"/>
                      <a:gd name="T24" fmla="*/ 8 w 26"/>
                      <a:gd name="T25" fmla="*/ 4 h 32"/>
                      <a:gd name="T26" fmla="*/ 6 w 26"/>
                      <a:gd name="T27" fmla="*/ 6 h 32"/>
                      <a:gd name="T28" fmla="*/ 3 w 26"/>
                      <a:gd name="T29" fmla="*/ 8 h 32"/>
                      <a:gd name="T30" fmla="*/ 5 w 26"/>
                      <a:gd name="T31" fmla="*/ 11 h 32"/>
                      <a:gd name="T32" fmla="*/ 5 w 26"/>
                      <a:gd name="T33" fmla="*/ 13 h 32"/>
                      <a:gd name="T34" fmla="*/ 0 w 26"/>
                      <a:gd name="T35" fmla="*/ 12 h 32"/>
                      <a:gd name="T36" fmla="*/ 0 w 26"/>
                      <a:gd name="T37" fmla="*/ 8 h 32"/>
                      <a:gd name="T38" fmla="*/ 1 w 26"/>
                      <a:gd name="T39" fmla="*/ 5 h 32"/>
                      <a:gd name="T40" fmla="*/ 5 w 26"/>
                      <a:gd name="T41" fmla="*/ 2 h 32"/>
                      <a:gd name="T42" fmla="*/ 9 w 26"/>
                      <a:gd name="T43" fmla="*/ 0 h 32"/>
                      <a:gd name="T44" fmla="*/ 13 w 26"/>
                      <a:gd name="T45" fmla="*/ 0 h 32"/>
                      <a:gd name="T46" fmla="*/ 16 w 26"/>
                      <a:gd name="T47" fmla="*/ 2 h 32"/>
                      <a:gd name="T48" fmla="*/ 19 w 26"/>
                      <a:gd name="T49" fmla="*/ 5 h 32"/>
                      <a:gd name="T50" fmla="*/ 20 w 26"/>
                      <a:gd name="T51" fmla="*/ 7 h 32"/>
                      <a:gd name="T52" fmla="*/ 20 w 26"/>
                      <a:gd name="T53" fmla="*/ 11 h 32"/>
                      <a:gd name="T54" fmla="*/ 19 w 26"/>
                      <a:gd name="T55" fmla="*/ 14 h 32"/>
                      <a:gd name="T56" fmla="*/ 16 w 26"/>
                      <a:gd name="T57" fmla="*/ 16 h 32"/>
                      <a:gd name="T58" fmla="*/ 13 w 26"/>
                      <a:gd name="T59" fmla="*/ 20 h 32"/>
                      <a:gd name="T60" fmla="*/ 12 w 26"/>
                      <a:gd name="T61" fmla="*/ 21 h 32"/>
                      <a:gd name="T62" fmla="*/ 11 w 26"/>
                      <a:gd name="T63" fmla="*/ 24 h 32"/>
                      <a:gd name="T64" fmla="*/ 10 w 26"/>
                      <a:gd name="T65" fmla="*/ 26 h 32"/>
                      <a:gd name="T66" fmla="*/ 10 w 26"/>
                      <a:gd name="T67" fmla="*/ 28 h 32"/>
                      <a:gd name="T68" fmla="*/ 26 w 26"/>
                      <a:gd name="T69" fmla="*/ 26 h 3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2"/>
                      <a:gd name="T107" fmla="*/ 26 w 26"/>
                      <a:gd name="T108" fmla="*/ 32 h 3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2">
                        <a:moveTo>
                          <a:pt x="7" y="32"/>
                        </a:moveTo>
                        <a:lnTo>
                          <a:pt x="6" y="30"/>
                        </a:lnTo>
                        <a:lnTo>
                          <a:pt x="6" y="29"/>
                        </a:lnTo>
                        <a:lnTo>
                          <a:pt x="6" y="27"/>
                        </a:lnTo>
                        <a:lnTo>
                          <a:pt x="6" y="26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9" y="19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4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8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4" y="5"/>
                        </a:lnTo>
                        <a:lnTo>
                          <a:pt x="13" y="4"/>
                        </a:lnTo>
                        <a:lnTo>
                          <a:pt x="12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5" y="11"/>
                        </a:lnTo>
                        <a:lnTo>
                          <a:pt x="5" y="12"/>
                        </a:lnTo>
                        <a:lnTo>
                          <a:pt x="5" y="1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9" y="5"/>
                        </a:lnTo>
                        <a:lnTo>
                          <a:pt x="20" y="6"/>
                        </a:lnTo>
                        <a:lnTo>
                          <a:pt x="20" y="7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9" y="14"/>
                        </a:lnTo>
                        <a:lnTo>
                          <a:pt x="17" y="15"/>
                        </a:lnTo>
                        <a:lnTo>
                          <a:pt x="16" y="16"/>
                        </a:lnTo>
                        <a:lnTo>
                          <a:pt x="15" y="18"/>
                        </a:lnTo>
                        <a:lnTo>
                          <a:pt x="13" y="20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4"/>
                        </a:lnTo>
                        <a:lnTo>
                          <a:pt x="10" y="25"/>
                        </a:lnTo>
                        <a:lnTo>
                          <a:pt x="10" y="26"/>
                        </a:lnTo>
                        <a:lnTo>
                          <a:pt x="10" y="27"/>
                        </a:lnTo>
                        <a:lnTo>
                          <a:pt x="10" y="28"/>
                        </a:lnTo>
                        <a:lnTo>
                          <a:pt x="25" y="22"/>
                        </a:lnTo>
                        <a:lnTo>
                          <a:pt x="26" y="26"/>
                        </a:lnTo>
                        <a:lnTo>
                          <a:pt x="7" y="32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4" name="Freeform 64"/>
                  <p:cNvSpPr>
                    <a:spLocks/>
                  </p:cNvSpPr>
                  <p:nvPr/>
                </p:nvSpPr>
                <p:spPr bwMode="auto">
                  <a:xfrm>
                    <a:off x="1128" y="2581"/>
                    <a:ext cx="27" cy="35"/>
                  </a:xfrm>
                  <a:custGeom>
                    <a:avLst/>
                    <a:gdLst>
                      <a:gd name="T0" fmla="*/ 19 w 27"/>
                      <a:gd name="T1" fmla="*/ 11 h 35"/>
                      <a:gd name="T2" fmla="*/ 19 w 27"/>
                      <a:gd name="T3" fmla="*/ 10 h 35"/>
                      <a:gd name="T4" fmla="*/ 18 w 27"/>
                      <a:gd name="T5" fmla="*/ 10 h 35"/>
                      <a:gd name="T6" fmla="*/ 18 w 27"/>
                      <a:gd name="T7" fmla="*/ 10 h 35"/>
                      <a:gd name="T8" fmla="*/ 17 w 27"/>
                      <a:gd name="T9" fmla="*/ 10 h 35"/>
                      <a:gd name="T10" fmla="*/ 20 w 27"/>
                      <a:gd name="T11" fmla="*/ 9 h 35"/>
                      <a:gd name="T12" fmla="*/ 22 w 27"/>
                      <a:gd name="T13" fmla="*/ 8 h 35"/>
                      <a:gd name="T14" fmla="*/ 21 w 27"/>
                      <a:gd name="T15" fmla="*/ 6 h 35"/>
                      <a:gd name="T16" fmla="*/ 20 w 27"/>
                      <a:gd name="T17" fmla="*/ 5 h 35"/>
                      <a:gd name="T18" fmla="*/ 19 w 27"/>
                      <a:gd name="T19" fmla="*/ 3 h 35"/>
                      <a:gd name="T20" fmla="*/ 18 w 27"/>
                      <a:gd name="T21" fmla="*/ 2 h 35"/>
                      <a:gd name="T22" fmla="*/ 17 w 27"/>
                      <a:gd name="T23" fmla="*/ 1 h 35"/>
                      <a:gd name="T24" fmla="*/ 15 w 27"/>
                      <a:gd name="T25" fmla="*/ 0 h 35"/>
                      <a:gd name="T26" fmla="*/ 13 w 27"/>
                      <a:gd name="T27" fmla="*/ 0 h 35"/>
                      <a:gd name="T28" fmla="*/ 11 w 27"/>
                      <a:gd name="T29" fmla="*/ 0 h 35"/>
                      <a:gd name="T30" fmla="*/ 7 w 27"/>
                      <a:gd name="T31" fmla="*/ 1 h 35"/>
                      <a:gd name="T32" fmla="*/ 5 w 27"/>
                      <a:gd name="T33" fmla="*/ 2 h 35"/>
                      <a:gd name="T34" fmla="*/ 2 w 27"/>
                      <a:gd name="T35" fmla="*/ 4 h 35"/>
                      <a:gd name="T36" fmla="*/ 1 w 27"/>
                      <a:gd name="T37" fmla="*/ 7 h 35"/>
                      <a:gd name="T38" fmla="*/ 0 w 27"/>
                      <a:gd name="T39" fmla="*/ 13 h 35"/>
                      <a:gd name="T40" fmla="*/ 0 w 27"/>
                      <a:gd name="T41" fmla="*/ 15 h 35"/>
                      <a:gd name="T42" fmla="*/ 0 w 27"/>
                      <a:gd name="T43" fmla="*/ 18 h 35"/>
                      <a:gd name="T44" fmla="*/ 0 w 27"/>
                      <a:gd name="T45" fmla="*/ 20 h 35"/>
                      <a:gd name="T46" fmla="*/ 1 w 27"/>
                      <a:gd name="T47" fmla="*/ 23 h 35"/>
                      <a:gd name="T48" fmla="*/ 3 w 27"/>
                      <a:gd name="T49" fmla="*/ 27 h 35"/>
                      <a:gd name="T50" fmla="*/ 4 w 27"/>
                      <a:gd name="T51" fmla="*/ 30 h 35"/>
                      <a:gd name="T52" fmla="*/ 6 w 27"/>
                      <a:gd name="T53" fmla="*/ 32 h 35"/>
                      <a:gd name="T54" fmla="*/ 8 w 27"/>
                      <a:gd name="T55" fmla="*/ 33 h 35"/>
                      <a:gd name="T56" fmla="*/ 11 w 27"/>
                      <a:gd name="T57" fmla="*/ 34 h 35"/>
                      <a:gd name="T58" fmla="*/ 14 w 27"/>
                      <a:gd name="T59" fmla="*/ 35 h 35"/>
                      <a:gd name="T60" fmla="*/ 16 w 27"/>
                      <a:gd name="T61" fmla="*/ 35 h 35"/>
                      <a:gd name="T62" fmla="*/ 18 w 27"/>
                      <a:gd name="T63" fmla="*/ 34 h 35"/>
                      <a:gd name="T64" fmla="*/ 21 w 27"/>
                      <a:gd name="T65" fmla="*/ 33 h 35"/>
                      <a:gd name="T66" fmla="*/ 24 w 27"/>
                      <a:gd name="T67" fmla="*/ 32 h 35"/>
                      <a:gd name="T68" fmla="*/ 25 w 27"/>
                      <a:gd name="T69" fmla="*/ 30 h 35"/>
                      <a:gd name="T70" fmla="*/ 26 w 27"/>
                      <a:gd name="T71" fmla="*/ 28 h 35"/>
                      <a:gd name="T72" fmla="*/ 27 w 27"/>
                      <a:gd name="T73" fmla="*/ 25 h 35"/>
                      <a:gd name="T74" fmla="*/ 27 w 27"/>
                      <a:gd name="T75" fmla="*/ 22 h 35"/>
                      <a:gd name="T76" fmla="*/ 27 w 27"/>
                      <a:gd name="T77" fmla="*/ 20 h 35"/>
                      <a:gd name="T78" fmla="*/ 26 w 27"/>
                      <a:gd name="T79" fmla="*/ 18 h 35"/>
                      <a:gd name="T80" fmla="*/ 25 w 27"/>
                      <a:gd name="T81" fmla="*/ 16 h 35"/>
                      <a:gd name="T82" fmla="*/ 24 w 27"/>
                      <a:gd name="T83" fmla="*/ 14 h 35"/>
                      <a:gd name="T84" fmla="*/ 21 w 27"/>
                      <a:gd name="T85" fmla="*/ 13 h 35"/>
                      <a:gd name="T86" fmla="*/ 19 w 27"/>
                      <a:gd name="T87" fmla="*/ 11 h 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7"/>
                      <a:gd name="T133" fmla="*/ 0 h 35"/>
                      <a:gd name="T134" fmla="*/ 27 w 27"/>
                      <a:gd name="T135" fmla="*/ 35 h 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7" h="35">
                        <a:moveTo>
                          <a:pt x="19" y="11"/>
                        </a:move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20" y="9"/>
                        </a:lnTo>
                        <a:lnTo>
                          <a:pt x="22" y="8"/>
                        </a:lnTo>
                        <a:lnTo>
                          <a:pt x="21" y="6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2"/>
                        </a:lnTo>
                        <a:lnTo>
                          <a:pt x="8" y="33"/>
                        </a:lnTo>
                        <a:lnTo>
                          <a:pt x="11" y="34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8" y="34"/>
                        </a:lnTo>
                        <a:lnTo>
                          <a:pt x="21" y="33"/>
                        </a:lnTo>
                        <a:lnTo>
                          <a:pt x="24" y="32"/>
                        </a:lnTo>
                        <a:lnTo>
                          <a:pt x="25" y="30"/>
                        </a:lnTo>
                        <a:lnTo>
                          <a:pt x="26" y="28"/>
                        </a:lnTo>
                        <a:lnTo>
                          <a:pt x="27" y="25"/>
                        </a:lnTo>
                        <a:lnTo>
                          <a:pt x="27" y="22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4" y="14"/>
                        </a:lnTo>
                        <a:lnTo>
                          <a:pt x="21" y="13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5" name="Freeform 65"/>
                  <p:cNvSpPr>
                    <a:spLocks/>
                  </p:cNvSpPr>
                  <p:nvPr/>
                </p:nvSpPr>
                <p:spPr bwMode="auto">
                  <a:xfrm>
                    <a:off x="1135" y="2588"/>
                    <a:ext cx="7" cy="7"/>
                  </a:xfrm>
                  <a:custGeom>
                    <a:avLst/>
                    <a:gdLst>
                      <a:gd name="T0" fmla="*/ 3 w 7"/>
                      <a:gd name="T1" fmla="*/ 1 h 7"/>
                      <a:gd name="T2" fmla="*/ 4 w 7"/>
                      <a:gd name="T3" fmla="*/ 0 h 7"/>
                      <a:gd name="T4" fmla="*/ 5 w 7"/>
                      <a:gd name="T5" fmla="*/ 0 h 7"/>
                      <a:gd name="T6" fmla="*/ 5 w 7"/>
                      <a:gd name="T7" fmla="*/ 0 h 7"/>
                      <a:gd name="T8" fmla="*/ 6 w 7"/>
                      <a:gd name="T9" fmla="*/ 1 h 7"/>
                      <a:gd name="T10" fmla="*/ 6 w 7"/>
                      <a:gd name="T11" fmla="*/ 1 h 7"/>
                      <a:gd name="T12" fmla="*/ 6 w 7"/>
                      <a:gd name="T13" fmla="*/ 1 h 7"/>
                      <a:gd name="T14" fmla="*/ 6 w 7"/>
                      <a:gd name="T15" fmla="*/ 1 h 7"/>
                      <a:gd name="T16" fmla="*/ 7 w 7"/>
                      <a:gd name="T17" fmla="*/ 2 h 7"/>
                      <a:gd name="T18" fmla="*/ 7 w 7"/>
                      <a:gd name="T19" fmla="*/ 3 h 7"/>
                      <a:gd name="T20" fmla="*/ 6 w 7"/>
                      <a:gd name="T21" fmla="*/ 3 h 7"/>
                      <a:gd name="T22" fmla="*/ 6 w 7"/>
                      <a:gd name="T23" fmla="*/ 3 h 7"/>
                      <a:gd name="T24" fmla="*/ 5 w 7"/>
                      <a:gd name="T25" fmla="*/ 3 h 7"/>
                      <a:gd name="T26" fmla="*/ 5 w 7"/>
                      <a:gd name="T27" fmla="*/ 3 h 7"/>
                      <a:gd name="T28" fmla="*/ 4 w 7"/>
                      <a:gd name="T29" fmla="*/ 4 h 7"/>
                      <a:gd name="T30" fmla="*/ 3 w 7"/>
                      <a:gd name="T31" fmla="*/ 4 h 7"/>
                      <a:gd name="T32" fmla="*/ 1 w 7"/>
                      <a:gd name="T33" fmla="*/ 6 h 7"/>
                      <a:gd name="T34" fmla="*/ 0 w 7"/>
                      <a:gd name="T35" fmla="*/ 7 h 7"/>
                      <a:gd name="T36" fmla="*/ 0 w 7"/>
                      <a:gd name="T37" fmla="*/ 6 h 7"/>
                      <a:gd name="T38" fmla="*/ 0 w 7"/>
                      <a:gd name="T39" fmla="*/ 4 h 7"/>
                      <a:gd name="T40" fmla="*/ 0 w 7"/>
                      <a:gd name="T41" fmla="*/ 4 h 7"/>
                      <a:gd name="T42" fmla="*/ 0 w 7"/>
                      <a:gd name="T43" fmla="*/ 3 h 7"/>
                      <a:gd name="T44" fmla="*/ 0 w 7"/>
                      <a:gd name="T45" fmla="*/ 2 h 7"/>
                      <a:gd name="T46" fmla="*/ 1 w 7"/>
                      <a:gd name="T47" fmla="*/ 2 h 7"/>
                      <a:gd name="T48" fmla="*/ 1 w 7"/>
                      <a:gd name="T49" fmla="*/ 1 h 7"/>
                      <a:gd name="T50" fmla="*/ 3 w 7"/>
                      <a:gd name="T51" fmla="*/ 1 h 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7"/>
                      <a:gd name="T80" fmla="*/ 7 w 7"/>
                      <a:gd name="T81" fmla="*/ 7 h 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7">
                        <a:moveTo>
                          <a:pt x="3" y="1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6" name="Freeform 66"/>
                  <p:cNvSpPr>
                    <a:spLocks/>
                  </p:cNvSpPr>
                  <p:nvPr/>
                </p:nvSpPr>
                <p:spPr bwMode="auto">
                  <a:xfrm>
                    <a:off x="1130" y="2583"/>
                    <a:ext cx="23" cy="31"/>
                  </a:xfrm>
                  <a:custGeom>
                    <a:avLst/>
                    <a:gdLst>
                      <a:gd name="T0" fmla="*/ 0 w 23"/>
                      <a:gd name="T1" fmla="*/ 13 h 31"/>
                      <a:gd name="T2" fmla="*/ 0 w 23"/>
                      <a:gd name="T3" fmla="*/ 18 h 31"/>
                      <a:gd name="T4" fmla="*/ 3 w 23"/>
                      <a:gd name="T5" fmla="*/ 23 h 31"/>
                      <a:gd name="T6" fmla="*/ 6 w 23"/>
                      <a:gd name="T7" fmla="*/ 28 h 31"/>
                      <a:gd name="T8" fmla="*/ 10 w 23"/>
                      <a:gd name="T9" fmla="*/ 31 h 31"/>
                      <a:gd name="T10" fmla="*/ 14 w 23"/>
                      <a:gd name="T11" fmla="*/ 31 h 31"/>
                      <a:gd name="T12" fmla="*/ 17 w 23"/>
                      <a:gd name="T13" fmla="*/ 29 h 31"/>
                      <a:gd name="T14" fmla="*/ 20 w 23"/>
                      <a:gd name="T15" fmla="*/ 26 h 31"/>
                      <a:gd name="T16" fmla="*/ 23 w 23"/>
                      <a:gd name="T17" fmla="*/ 22 h 31"/>
                      <a:gd name="T18" fmla="*/ 23 w 23"/>
                      <a:gd name="T19" fmla="*/ 19 h 31"/>
                      <a:gd name="T20" fmla="*/ 20 w 23"/>
                      <a:gd name="T21" fmla="*/ 15 h 31"/>
                      <a:gd name="T22" fmla="*/ 18 w 23"/>
                      <a:gd name="T23" fmla="*/ 12 h 31"/>
                      <a:gd name="T24" fmla="*/ 15 w 23"/>
                      <a:gd name="T25" fmla="*/ 11 h 31"/>
                      <a:gd name="T26" fmla="*/ 12 w 23"/>
                      <a:gd name="T27" fmla="*/ 11 h 31"/>
                      <a:gd name="T28" fmla="*/ 9 w 23"/>
                      <a:gd name="T29" fmla="*/ 12 h 31"/>
                      <a:gd name="T30" fmla="*/ 8 w 23"/>
                      <a:gd name="T31" fmla="*/ 12 h 31"/>
                      <a:gd name="T32" fmla="*/ 5 w 23"/>
                      <a:gd name="T33" fmla="*/ 14 h 31"/>
                      <a:gd name="T34" fmla="*/ 4 w 23"/>
                      <a:gd name="T35" fmla="*/ 16 h 31"/>
                      <a:gd name="T36" fmla="*/ 3 w 23"/>
                      <a:gd name="T37" fmla="*/ 15 h 31"/>
                      <a:gd name="T38" fmla="*/ 3 w 23"/>
                      <a:gd name="T39" fmla="*/ 11 h 31"/>
                      <a:gd name="T40" fmla="*/ 4 w 23"/>
                      <a:gd name="T41" fmla="*/ 7 h 31"/>
                      <a:gd name="T42" fmla="*/ 6 w 23"/>
                      <a:gd name="T43" fmla="*/ 4 h 31"/>
                      <a:gd name="T44" fmla="*/ 9 w 23"/>
                      <a:gd name="T45" fmla="*/ 3 h 31"/>
                      <a:gd name="T46" fmla="*/ 11 w 23"/>
                      <a:gd name="T47" fmla="*/ 3 h 31"/>
                      <a:gd name="T48" fmla="*/ 13 w 23"/>
                      <a:gd name="T49" fmla="*/ 5 h 31"/>
                      <a:gd name="T50" fmla="*/ 13 w 23"/>
                      <a:gd name="T51" fmla="*/ 5 h 31"/>
                      <a:gd name="T52" fmla="*/ 17 w 23"/>
                      <a:gd name="T53" fmla="*/ 5 h 31"/>
                      <a:gd name="T54" fmla="*/ 16 w 23"/>
                      <a:gd name="T55" fmla="*/ 3 h 31"/>
                      <a:gd name="T56" fmla="*/ 14 w 23"/>
                      <a:gd name="T57" fmla="*/ 1 h 31"/>
                      <a:gd name="T58" fmla="*/ 11 w 23"/>
                      <a:gd name="T59" fmla="*/ 0 h 31"/>
                      <a:gd name="T60" fmla="*/ 6 w 23"/>
                      <a:gd name="T61" fmla="*/ 1 h 31"/>
                      <a:gd name="T62" fmla="*/ 2 w 23"/>
                      <a:gd name="T63" fmla="*/ 4 h 31"/>
                      <a:gd name="T64" fmla="*/ 0 w 23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3" y="23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8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7" y="29"/>
                        </a:lnTo>
                        <a:lnTo>
                          <a:pt x="19" y="28"/>
                        </a:lnTo>
                        <a:lnTo>
                          <a:pt x="20" y="26"/>
                        </a:lnTo>
                        <a:lnTo>
                          <a:pt x="22" y="25"/>
                        </a:lnTo>
                        <a:lnTo>
                          <a:pt x="23" y="22"/>
                        </a:lnTo>
                        <a:lnTo>
                          <a:pt x="23" y="20"/>
                        </a:lnTo>
                        <a:lnTo>
                          <a:pt x="23" y="19"/>
                        </a:lnTo>
                        <a:lnTo>
                          <a:pt x="22" y="17"/>
                        </a:lnTo>
                        <a:lnTo>
                          <a:pt x="20" y="15"/>
                        </a:lnTo>
                        <a:lnTo>
                          <a:pt x="19" y="13"/>
                        </a:lnTo>
                        <a:lnTo>
                          <a:pt x="18" y="12"/>
                        </a:lnTo>
                        <a:lnTo>
                          <a:pt x="17" y="11"/>
                        </a:lnTo>
                        <a:lnTo>
                          <a:pt x="15" y="11"/>
                        </a:lnTo>
                        <a:lnTo>
                          <a:pt x="14" y="11"/>
                        </a:lnTo>
                        <a:lnTo>
                          <a:pt x="12" y="11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2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3" y="15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7" name="Freeform 67"/>
                  <p:cNvSpPr>
                    <a:spLocks/>
                  </p:cNvSpPr>
                  <p:nvPr/>
                </p:nvSpPr>
                <p:spPr bwMode="auto">
                  <a:xfrm>
                    <a:off x="1136" y="2597"/>
                    <a:ext cx="13" cy="14"/>
                  </a:xfrm>
                  <a:custGeom>
                    <a:avLst/>
                    <a:gdLst>
                      <a:gd name="T0" fmla="*/ 4 w 13"/>
                      <a:gd name="T1" fmla="*/ 13 h 14"/>
                      <a:gd name="T2" fmla="*/ 3 w 13"/>
                      <a:gd name="T3" fmla="*/ 12 h 14"/>
                      <a:gd name="T4" fmla="*/ 3 w 13"/>
                      <a:gd name="T5" fmla="*/ 11 h 14"/>
                      <a:gd name="T6" fmla="*/ 2 w 13"/>
                      <a:gd name="T7" fmla="*/ 9 h 14"/>
                      <a:gd name="T8" fmla="*/ 0 w 13"/>
                      <a:gd name="T9" fmla="*/ 8 h 14"/>
                      <a:gd name="T10" fmla="*/ 0 w 13"/>
                      <a:gd name="T11" fmla="*/ 7 h 14"/>
                      <a:gd name="T12" fmla="*/ 0 w 13"/>
                      <a:gd name="T13" fmla="*/ 5 h 14"/>
                      <a:gd name="T14" fmla="*/ 0 w 13"/>
                      <a:gd name="T15" fmla="*/ 4 h 14"/>
                      <a:gd name="T16" fmla="*/ 0 w 13"/>
                      <a:gd name="T17" fmla="*/ 3 h 14"/>
                      <a:gd name="T18" fmla="*/ 2 w 13"/>
                      <a:gd name="T19" fmla="*/ 2 h 14"/>
                      <a:gd name="T20" fmla="*/ 3 w 13"/>
                      <a:gd name="T21" fmla="*/ 2 h 14"/>
                      <a:gd name="T22" fmla="*/ 4 w 13"/>
                      <a:gd name="T23" fmla="*/ 1 h 14"/>
                      <a:gd name="T24" fmla="*/ 5 w 13"/>
                      <a:gd name="T25" fmla="*/ 1 h 14"/>
                      <a:gd name="T26" fmla="*/ 6 w 13"/>
                      <a:gd name="T27" fmla="*/ 0 h 14"/>
                      <a:gd name="T28" fmla="*/ 7 w 13"/>
                      <a:gd name="T29" fmla="*/ 0 h 14"/>
                      <a:gd name="T30" fmla="*/ 8 w 13"/>
                      <a:gd name="T31" fmla="*/ 0 h 14"/>
                      <a:gd name="T32" fmla="*/ 9 w 13"/>
                      <a:gd name="T33" fmla="*/ 1 h 14"/>
                      <a:gd name="T34" fmla="*/ 10 w 13"/>
                      <a:gd name="T35" fmla="*/ 2 h 14"/>
                      <a:gd name="T36" fmla="*/ 11 w 13"/>
                      <a:gd name="T37" fmla="*/ 2 h 14"/>
                      <a:gd name="T38" fmla="*/ 12 w 13"/>
                      <a:gd name="T39" fmla="*/ 3 h 14"/>
                      <a:gd name="T40" fmla="*/ 12 w 13"/>
                      <a:gd name="T41" fmla="*/ 4 h 14"/>
                      <a:gd name="T42" fmla="*/ 13 w 13"/>
                      <a:gd name="T43" fmla="*/ 5 h 14"/>
                      <a:gd name="T44" fmla="*/ 13 w 13"/>
                      <a:gd name="T45" fmla="*/ 7 h 14"/>
                      <a:gd name="T46" fmla="*/ 13 w 13"/>
                      <a:gd name="T47" fmla="*/ 8 h 14"/>
                      <a:gd name="T48" fmla="*/ 12 w 13"/>
                      <a:gd name="T49" fmla="*/ 9 h 14"/>
                      <a:gd name="T50" fmla="*/ 12 w 13"/>
                      <a:gd name="T51" fmla="*/ 11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9 w 13"/>
                      <a:gd name="T57" fmla="*/ 13 h 14"/>
                      <a:gd name="T58" fmla="*/ 8 w 13"/>
                      <a:gd name="T59" fmla="*/ 14 h 14"/>
                      <a:gd name="T60" fmla="*/ 7 w 13"/>
                      <a:gd name="T61" fmla="*/ 14 h 14"/>
                      <a:gd name="T62" fmla="*/ 5 w 13"/>
                      <a:gd name="T63" fmla="*/ 14 h 14"/>
                      <a:gd name="T64" fmla="*/ 4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4" y="13"/>
                        </a:move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2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2" y="9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8" name="Freeform 68"/>
                  <p:cNvSpPr>
                    <a:spLocks/>
                  </p:cNvSpPr>
                  <p:nvPr/>
                </p:nvSpPr>
                <p:spPr bwMode="auto">
                  <a:xfrm>
                    <a:off x="1224" y="2386"/>
                    <a:ext cx="28" cy="35"/>
                  </a:xfrm>
                  <a:custGeom>
                    <a:avLst/>
                    <a:gdLst>
                      <a:gd name="T0" fmla="*/ 23 w 28"/>
                      <a:gd name="T1" fmla="*/ 14 h 35"/>
                      <a:gd name="T2" fmla="*/ 22 w 28"/>
                      <a:gd name="T3" fmla="*/ 14 h 35"/>
                      <a:gd name="T4" fmla="*/ 22 w 28"/>
                      <a:gd name="T5" fmla="*/ 13 h 35"/>
                      <a:gd name="T6" fmla="*/ 22 w 28"/>
                      <a:gd name="T7" fmla="*/ 13 h 35"/>
                      <a:gd name="T8" fmla="*/ 22 w 28"/>
                      <a:gd name="T9" fmla="*/ 12 h 35"/>
                      <a:gd name="T10" fmla="*/ 22 w 28"/>
                      <a:gd name="T11" fmla="*/ 8 h 35"/>
                      <a:gd name="T12" fmla="*/ 21 w 28"/>
                      <a:gd name="T13" fmla="*/ 5 h 35"/>
                      <a:gd name="T14" fmla="*/ 18 w 28"/>
                      <a:gd name="T15" fmla="*/ 2 h 35"/>
                      <a:gd name="T16" fmla="*/ 14 w 28"/>
                      <a:gd name="T17" fmla="*/ 0 h 35"/>
                      <a:gd name="T18" fmla="*/ 9 w 28"/>
                      <a:gd name="T19" fmla="*/ 0 h 35"/>
                      <a:gd name="T20" fmla="*/ 4 w 28"/>
                      <a:gd name="T21" fmla="*/ 3 h 35"/>
                      <a:gd name="T22" fmla="*/ 0 w 28"/>
                      <a:gd name="T23" fmla="*/ 7 h 35"/>
                      <a:gd name="T24" fmla="*/ 0 w 28"/>
                      <a:gd name="T25" fmla="*/ 10 h 35"/>
                      <a:gd name="T26" fmla="*/ 0 w 28"/>
                      <a:gd name="T27" fmla="*/ 14 h 35"/>
                      <a:gd name="T28" fmla="*/ 1 w 28"/>
                      <a:gd name="T29" fmla="*/ 18 h 35"/>
                      <a:gd name="T30" fmla="*/ 8 w 28"/>
                      <a:gd name="T31" fmla="*/ 14 h 35"/>
                      <a:gd name="T32" fmla="*/ 7 w 28"/>
                      <a:gd name="T33" fmla="*/ 12 h 35"/>
                      <a:gd name="T34" fmla="*/ 7 w 28"/>
                      <a:gd name="T35" fmla="*/ 10 h 35"/>
                      <a:gd name="T36" fmla="*/ 8 w 28"/>
                      <a:gd name="T37" fmla="*/ 9 h 35"/>
                      <a:gd name="T38" fmla="*/ 10 w 28"/>
                      <a:gd name="T39" fmla="*/ 8 h 35"/>
                      <a:gd name="T40" fmla="*/ 12 w 28"/>
                      <a:gd name="T41" fmla="*/ 8 h 35"/>
                      <a:gd name="T42" fmla="*/ 13 w 28"/>
                      <a:gd name="T43" fmla="*/ 8 h 35"/>
                      <a:gd name="T44" fmla="*/ 14 w 28"/>
                      <a:gd name="T45" fmla="*/ 8 h 35"/>
                      <a:gd name="T46" fmla="*/ 14 w 28"/>
                      <a:gd name="T47" fmla="*/ 9 h 35"/>
                      <a:gd name="T48" fmla="*/ 14 w 28"/>
                      <a:gd name="T49" fmla="*/ 12 h 35"/>
                      <a:gd name="T50" fmla="*/ 14 w 28"/>
                      <a:gd name="T51" fmla="*/ 13 h 35"/>
                      <a:gd name="T52" fmla="*/ 13 w 28"/>
                      <a:gd name="T53" fmla="*/ 13 h 35"/>
                      <a:gd name="T54" fmla="*/ 12 w 28"/>
                      <a:gd name="T55" fmla="*/ 14 h 35"/>
                      <a:gd name="T56" fmla="*/ 12 w 28"/>
                      <a:gd name="T57" fmla="*/ 14 h 35"/>
                      <a:gd name="T58" fmla="*/ 10 w 28"/>
                      <a:gd name="T59" fmla="*/ 14 h 35"/>
                      <a:gd name="T60" fmla="*/ 10 w 28"/>
                      <a:gd name="T61" fmla="*/ 14 h 35"/>
                      <a:gd name="T62" fmla="*/ 9 w 28"/>
                      <a:gd name="T63" fmla="*/ 14 h 35"/>
                      <a:gd name="T64" fmla="*/ 10 w 28"/>
                      <a:gd name="T65" fmla="*/ 17 h 35"/>
                      <a:gd name="T66" fmla="*/ 12 w 28"/>
                      <a:gd name="T67" fmla="*/ 21 h 35"/>
                      <a:gd name="T68" fmla="*/ 14 w 28"/>
                      <a:gd name="T69" fmla="*/ 21 h 35"/>
                      <a:gd name="T70" fmla="*/ 14 w 28"/>
                      <a:gd name="T71" fmla="*/ 20 h 35"/>
                      <a:gd name="T72" fmla="*/ 15 w 28"/>
                      <a:gd name="T73" fmla="*/ 20 h 35"/>
                      <a:gd name="T74" fmla="*/ 17 w 28"/>
                      <a:gd name="T75" fmla="*/ 20 h 35"/>
                      <a:gd name="T76" fmla="*/ 18 w 28"/>
                      <a:gd name="T77" fmla="*/ 20 h 35"/>
                      <a:gd name="T78" fmla="*/ 19 w 28"/>
                      <a:gd name="T79" fmla="*/ 21 h 35"/>
                      <a:gd name="T80" fmla="*/ 20 w 28"/>
                      <a:gd name="T81" fmla="*/ 23 h 35"/>
                      <a:gd name="T82" fmla="*/ 20 w 28"/>
                      <a:gd name="T83" fmla="*/ 24 h 35"/>
                      <a:gd name="T84" fmla="*/ 19 w 28"/>
                      <a:gd name="T85" fmla="*/ 26 h 35"/>
                      <a:gd name="T86" fmla="*/ 18 w 28"/>
                      <a:gd name="T87" fmla="*/ 27 h 35"/>
                      <a:gd name="T88" fmla="*/ 15 w 28"/>
                      <a:gd name="T89" fmla="*/ 27 h 35"/>
                      <a:gd name="T90" fmla="*/ 13 w 28"/>
                      <a:gd name="T91" fmla="*/ 27 h 35"/>
                      <a:gd name="T92" fmla="*/ 13 w 28"/>
                      <a:gd name="T93" fmla="*/ 27 h 35"/>
                      <a:gd name="T94" fmla="*/ 12 w 28"/>
                      <a:gd name="T95" fmla="*/ 26 h 35"/>
                      <a:gd name="T96" fmla="*/ 10 w 28"/>
                      <a:gd name="T97" fmla="*/ 22 h 35"/>
                      <a:gd name="T98" fmla="*/ 3 w 28"/>
                      <a:gd name="T99" fmla="*/ 27 h 35"/>
                      <a:gd name="T100" fmla="*/ 5 w 28"/>
                      <a:gd name="T101" fmla="*/ 31 h 35"/>
                      <a:gd name="T102" fmla="*/ 8 w 28"/>
                      <a:gd name="T103" fmla="*/ 34 h 35"/>
                      <a:gd name="T104" fmla="*/ 14 w 28"/>
                      <a:gd name="T105" fmla="*/ 35 h 35"/>
                      <a:gd name="T106" fmla="*/ 19 w 28"/>
                      <a:gd name="T107" fmla="*/ 34 h 35"/>
                      <a:gd name="T108" fmla="*/ 23 w 28"/>
                      <a:gd name="T109" fmla="*/ 32 h 35"/>
                      <a:gd name="T110" fmla="*/ 27 w 28"/>
                      <a:gd name="T111" fmla="*/ 28 h 35"/>
                      <a:gd name="T112" fmla="*/ 28 w 28"/>
                      <a:gd name="T113" fmla="*/ 23 h 35"/>
                      <a:gd name="T114" fmla="*/ 28 w 28"/>
                      <a:gd name="T115" fmla="*/ 19 h 35"/>
                      <a:gd name="T116" fmla="*/ 26 w 28"/>
                      <a:gd name="T117" fmla="*/ 16 h 35"/>
                      <a:gd name="T118" fmla="*/ 23 w 28"/>
                      <a:gd name="T119" fmla="*/ 14 h 3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8"/>
                      <a:gd name="T181" fmla="*/ 0 h 35"/>
                      <a:gd name="T182" fmla="*/ 28 w 28"/>
                      <a:gd name="T183" fmla="*/ 35 h 3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8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2" y="14"/>
                        </a:lnTo>
                        <a:lnTo>
                          <a:pt x="22" y="13"/>
                        </a:lnTo>
                        <a:lnTo>
                          <a:pt x="22" y="12"/>
                        </a:lnTo>
                        <a:lnTo>
                          <a:pt x="22" y="10"/>
                        </a:lnTo>
                        <a:lnTo>
                          <a:pt x="22" y="8"/>
                        </a:lnTo>
                        <a:lnTo>
                          <a:pt x="22" y="7"/>
                        </a:lnTo>
                        <a:lnTo>
                          <a:pt x="21" y="5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6" y="1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1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9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3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9" y="15"/>
                        </a:lnTo>
                        <a:lnTo>
                          <a:pt x="10" y="17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3" y="21"/>
                        </a:lnTo>
                        <a:lnTo>
                          <a:pt x="14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20"/>
                        </a:lnTo>
                        <a:lnTo>
                          <a:pt x="18" y="20"/>
                        </a:lnTo>
                        <a:lnTo>
                          <a:pt x="19" y="20"/>
                        </a:lnTo>
                        <a:lnTo>
                          <a:pt x="19" y="21"/>
                        </a:lnTo>
                        <a:lnTo>
                          <a:pt x="19" y="22"/>
                        </a:lnTo>
                        <a:lnTo>
                          <a:pt x="20" y="23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9" y="26"/>
                        </a:lnTo>
                        <a:lnTo>
                          <a:pt x="18" y="26"/>
                        </a:lnTo>
                        <a:lnTo>
                          <a:pt x="18" y="27"/>
                        </a:lnTo>
                        <a:lnTo>
                          <a:pt x="17" y="27"/>
                        </a:lnTo>
                        <a:lnTo>
                          <a:pt x="15" y="27"/>
                        </a:lnTo>
                        <a:lnTo>
                          <a:pt x="14" y="27"/>
                        </a:lnTo>
                        <a:lnTo>
                          <a:pt x="13" y="27"/>
                        </a:lnTo>
                        <a:lnTo>
                          <a:pt x="12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3" y="24"/>
                        </a:lnTo>
                        <a:lnTo>
                          <a:pt x="3" y="27"/>
                        </a:lnTo>
                        <a:lnTo>
                          <a:pt x="4" y="29"/>
                        </a:lnTo>
                        <a:lnTo>
                          <a:pt x="5" y="31"/>
                        </a:lnTo>
                        <a:lnTo>
                          <a:pt x="7" y="32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1" y="33"/>
                        </a:lnTo>
                        <a:lnTo>
                          <a:pt x="23" y="32"/>
                        </a:lnTo>
                        <a:lnTo>
                          <a:pt x="26" y="30"/>
                        </a:lnTo>
                        <a:lnTo>
                          <a:pt x="27" y="28"/>
                        </a:lnTo>
                        <a:lnTo>
                          <a:pt x="28" y="26"/>
                        </a:lnTo>
                        <a:lnTo>
                          <a:pt x="28" y="23"/>
                        </a:lnTo>
                        <a:lnTo>
                          <a:pt x="28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4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69" name="Freeform 69"/>
                  <p:cNvSpPr>
                    <a:spLocks/>
                  </p:cNvSpPr>
                  <p:nvPr/>
                </p:nvSpPr>
                <p:spPr bwMode="auto">
                  <a:xfrm>
                    <a:off x="1226" y="2388"/>
                    <a:ext cx="24" cy="31"/>
                  </a:xfrm>
                  <a:custGeom>
                    <a:avLst/>
                    <a:gdLst>
                      <a:gd name="T0" fmla="*/ 19 w 24"/>
                      <a:gd name="T1" fmla="*/ 13 h 31"/>
                      <a:gd name="T2" fmla="*/ 17 w 24"/>
                      <a:gd name="T3" fmla="*/ 13 h 31"/>
                      <a:gd name="T4" fmla="*/ 17 w 24"/>
                      <a:gd name="T5" fmla="*/ 12 h 31"/>
                      <a:gd name="T6" fmla="*/ 17 w 24"/>
                      <a:gd name="T7" fmla="*/ 11 h 31"/>
                      <a:gd name="T8" fmla="*/ 18 w 24"/>
                      <a:gd name="T9" fmla="*/ 10 h 31"/>
                      <a:gd name="T10" fmla="*/ 18 w 24"/>
                      <a:gd name="T11" fmla="*/ 6 h 31"/>
                      <a:gd name="T12" fmla="*/ 17 w 24"/>
                      <a:gd name="T13" fmla="*/ 4 h 31"/>
                      <a:gd name="T14" fmla="*/ 15 w 24"/>
                      <a:gd name="T15" fmla="*/ 1 h 31"/>
                      <a:gd name="T16" fmla="*/ 12 w 24"/>
                      <a:gd name="T17" fmla="*/ 0 h 31"/>
                      <a:gd name="T18" fmla="*/ 8 w 24"/>
                      <a:gd name="T19" fmla="*/ 0 h 31"/>
                      <a:gd name="T20" fmla="*/ 3 w 24"/>
                      <a:gd name="T21" fmla="*/ 2 h 31"/>
                      <a:gd name="T22" fmla="*/ 0 w 24"/>
                      <a:gd name="T23" fmla="*/ 5 h 31"/>
                      <a:gd name="T24" fmla="*/ 0 w 24"/>
                      <a:gd name="T25" fmla="*/ 8 h 31"/>
                      <a:gd name="T26" fmla="*/ 0 w 24"/>
                      <a:gd name="T27" fmla="*/ 12 h 31"/>
                      <a:gd name="T28" fmla="*/ 4 w 24"/>
                      <a:gd name="T29" fmla="*/ 13 h 31"/>
                      <a:gd name="T30" fmla="*/ 3 w 24"/>
                      <a:gd name="T31" fmla="*/ 11 h 31"/>
                      <a:gd name="T32" fmla="*/ 3 w 24"/>
                      <a:gd name="T33" fmla="*/ 8 h 31"/>
                      <a:gd name="T34" fmla="*/ 5 w 24"/>
                      <a:gd name="T35" fmla="*/ 6 h 31"/>
                      <a:gd name="T36" fmla="*/ 7 w 24"/>
                      <a:gd name="T37" fmla="*/ 4 h 31"/>
                      <a:gd name="T38" fmla="*/ 10 w 24"/>
                      <a:gd name="T39" fmla="*/ 4 h 31"/>
                      <a:gd name="T40" fmla="*/ 12 w 24"/>
                      <a:gd name="T41" fmla="*/ 4 h 31"/>
                      <a:gd name="T42" fmla="*/ 13 w 24"/>
                      <a:gd name="T43" fmla="*/ 5 h 31"/>
                      <a:gd name="T44" fmla="*/ 14 w 24"/>
                      <a:gd name="T45" fmla="*/ 7 h 31"/>
                      <a:gd name="T46" fmla="*/ 15 w 24"/>
                      <a:gd name="T47" fmla="*/ 10 h 31"/>
                      <a:gd name="T48" fmla="*/ 13 w 24"/>
                      <a:gd name="T49" fmla="*/ 12 h 31"/>
                      <a:gd name="T50" fmla="*/ 12 w 24"/>
                      <a:gd name="T51" fmla="*/ 13 h 31"/>
                      <a:gd name="T52" fmla="*/ 11 w 24"/>
                      <a:gd name="T53" fmla="*/ 14 h 31"/>
                      <a:gd name="T54" fmla="*/ 10 w 24"/>
                      <a:gd name="T55" fmla="*/ 14 h 31"/>
                      <a:gd name="T56" fmla="*/ 10 w 24"/>
                      <a:gd name="T57" fmla="*/ 14 h 31"/>
                      <a:gd name="T58" fmla="*/ 10 w 24"/>
                      <a:gd name="T59" fmla="*/ 15 h 31"/>
                      <a:gd name="T60" fmla="*/ 11 w 24"/>
                      <a:gd name="T61" fmla="*/ 17 h 31"/>
                      <a:gd name="T62" fmla="*/ 11 w 24"/>
                      <a:gd name="T63" fmla="*/ 17 h 31"/>
                      <a:gd name="T64" fmla="*/ 11 w 24"/>
                      <a:gd name="T65" fmla="*/ 17 h 31"/>
                      <a:gd name="T66" fmla="*/ 14 w 24"/>
                      <a:gd name="T67" fmla="*/ 16 h 31"/>
                      <a:gd name="T68" fmla="*/ 16 w 24"/>
                      <a:gd name="T69" fmla="*/ 16 h 31"/>
                      <a:gd name="T70" fmla="*/ 18 w 24"/>
                      <a:gd name="T71" fmla="*/ 17 h 31"/>
                      <a:gd name="T72" fmla="*/ 19 w 24"/>
                      <a:gd name="T73" fmla="*/ 19 h 31"/>
                      <a:gd name="T74" fmla="*/ 20 w 24"/>
                      <a:gd name="T75" fmla="*/ 21 h 31"/>
                      <a:gd name="T76" fmla="*/ 19 w 24"/>
                      <a:gd name="T77" fmla="*/ 24 h 31"/>
                      <a:gd name="T78" fmla="*/ 17 w 24"/>
                      <a:gd name="T79" fmla="*/ 26 h 31"/>
                      <a:gd name="T80" fmla="*/ 15 w 24"/>
                      <a:gd name="T81" fmla="*/ 27 h 31"/>
                      <a:gd name="T82" fmla="*/ 12 w 24"/>
                      <a:gd name="T83" fmla="*/ 28 h 31"/>
                      <a:gd name="T84" fmla="*/ 10 w 24"/>
                      <a:gd name="T85" fmla="*/ 27 h 31"/>
                      <a:gd name="T86" fmla="*/ 8 w 24"/>
                      <a:gd name="T87" fmla="*/ 25 h 31"/>
                      <a:gd name="T88" fmla="*/ 7 w 24"/>
                      <a:gd name="T89" fmla="*/ 22 h 31"/>
                      <a:gd name="T90" fmla="*/ 4 w 24"/>
                      <a:gd name="T91" fmla="*/ 26 h 31"/>
                      <a:gd name="T92" fmla="*/ 6 w 24"/>
                      <a:gd name="T93" fmla="*/ 29 h 31"/>
                      <a:gd name="T94" fmla="*/ 10 w 24"/>
                      <a:gd name="T95" fmla="*/ 31 h 31"/>
                      <a:gd name="T96" fmla="*/ 14 w 24"/>
                      <a:gd name="T97" fmla="*/ 31 h 31"/>
                      <a:gd name="T98" fmla="*/ 18 w 24"/>
                      <a:gd name="T99" fmla="*/ 29 h 31"/>
                      <a:gd name="T100" fmla="*/ 21 w 24"/>
                      <a:gd name="T101" fmla="*/ 27 h 31"/>
                      <a:gd name="T102" fmla="*/ 24 w 24"/>
                      <a:gd name="T103" fmla="*/ 22 h 31"/>
                      <a:gd name="T104" fmla="*/ 24 w 24"/>
                      <a:gd name="T105" fmla="*/ 19 h 31"/>
                      <a:gd name="T106" fmla="*/ 22 w 24"/>
                      <a:gd name="T107" fmla="*/ 16 h 31"/>
                      <a:gd name="T108" fmla="*/ 21 w 24"/>
                      <a:gd name="T109" fmla="*/ 15 h 3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4"/>
                      <a:gd name="T166" fmla="*/ 0 h 31"/>
                      <a:gd name="T167" fmla="*/ 24 w 24"/>
                      <a:gd name="T168" fmla="*/ 31 h 3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4" h="31">
                        <a:moveTo>
                          <a:pt x="20" y="14"/>
                        </a:moveTo>
                        <a:lnTo>
                          <a:pt x="19" y="13"/>
                        </a:lnTo>
                        <a:lnTo>
                          <a:pt x="18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8" y="11"/>
                        </a:lnTo>
                        <a:lnTo>
                          <a:pt x="18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7" y="4"/>
                        </a:lnTo>
                        <a:lnTo>
                          <a:pt x="16" y="2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7"/>
                        </a:lnTo>
                        <a:lnTo>
                          <a:pt x="15" y="8"/>
                        </a:lnTo>
                        <a:lnTo>
                          <a:pt x="15" y="10"/>
                        </a:lnTo>
                        <a:lnTo>
                          <a:pt x="14" y="11"/>
                        </a:lnTo>
                        <a:lnTo>
                          <a:pt x="13" y="12"/>
                        </a:lnTo>
                        <a:lnTo>
                          <a:pt x="13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10" y="15"/>
                        </a:lnTo>
                        <a:lnTo>
                          <a:pt x="10" y="17"/>
                        </a:lnTo>
                        <a:lnTo>
                          <a:pt x="11" y="17"/>
                        </a:lnTo>
                        <a:lnTo>
                          <a:pt x="12" y="16"/>
                        </a:lnTo>
                        <a:lnTo>
                          <a:pt x="14" y="16"/>
                        </a:lnTo>
                        <a:lnTo>
                          <a:pt x="15" y="16"/>
                        </a:lnTo>
                        <a:lnTo>
                          <a:pt x="16" y="16"/>
                        </a:lnTo>
                        <a:lnTo>
                          <a:pt x="17" y="16"/>
                        </a:lnTo>
                        <a:lnTo>
                          <a:pt x="18" y="17"/>
                        </a:lnTo>
                        <a:lnTo>
                          <a:pt x="19" y="18"/>
                        </a:lnTo>
                        <a:lnTo>
                          <a:pt x="19" y="19"/>
                        </a:lnTo>
                        <a:lnTo>
                          <a:pt x="20" y="20"/>
                        </a:lnTo>
                        <a:lnTo>
                          <a:pt x="20" y="21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7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8" y="26"/>
                        </a:lnTo>
                        <a:lnTo>
                          <a:pt x="8" y="25"/>
                        </a:lnTo>
                        <a:lnTo>
                          <a:pt x="7" y="24"/>
                        </a:lnTo>
                        <a:lnTo>
                          <a:pt x="7" y="22"/>
                        </a:lnTo>
                        <a:lnTo>
                          <a:pt x="3" y="25"/>
                        </a:lnTo>
                        <a:lnTo>
                          <a:pt x="4" y="26"/>
                        </a:lnTo>
                        <a:lnTo>
                          <a:pt x="5" y="28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8"/>
                        </a:lnTo>
                        <a:lnTo>
                          <a:pt x="21" y="27"/>
                        </a:lnTo>
                        <a:lnTo>
                          <a:pt x="22" y="25"/>
                        </a:lnTo>
                        <a:lnTo>
                          <a:pt x="24" y="22"/>
                        </a:lnTo>
                        <a:lnTo>
                          <a:pt x="24" y="21"/>
                        </a:ln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2" y="16"/>
                        </a:lnTo>
                        <a:lnTo>
                          <a:pt x="22" y="15"/>
                        </a:lnTo>
                        <a:lnTo>
                          <a:pt x="21" y="15"/>
                        </a:ln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0" name="Freeform 70"/>
                  <p:cNvSpPr>
                    <a:spLocks/>
                  </p:cNvSpPr>
                  <p:nvPr/>
                </p:nvSpPr>
                <p:spPr bwMode="auto">
                  <a:xfrm>
                    <a:off x="926" y="2488"/>
                    <a:ext cx="28" cy="36"/>
                  </a:xfrm>
                  <a:custGeom>
                    <a:avLst/>
                    <a:gdLst>
                      <a:gd name="T0" fmla="*/ 22 w 28"/>
                      <a:gd name="T1" fmla="*/ 4 h 36"/>
                      <a:gd name="T2" fmla="*/ 20 w 28"/>
                      <a:gd name="T3" fmla="*/ 2 h 36"/>
                      <a:gd name="T4" fmla="*/ 17 w 28"/>
                      <a:gd name="T5" fmla="*/ 0 h 36"/>
                      <a:gd name="T6" fmla="*/ 13 w 28"/>
                      <a:gd name="T7" fmla="*/ 0 h 36"/>
                      <a:gd name="T8" fmla="*/ 9 w 28"/>
                      <a:gd name="T9" fmla="*/ 1 h 36"/>
                      <a:gd name="T10" fmla="*/ 6 w 28"/>
                      <a:gd name="T11" fmla="*/ 2 h 36"/>
                      <a:gd name="T12" fmla="*/ 4 w 28"/>
                      <a:gd name="T13" fmla="*/ 3 h 36"/>
                      <a:gd name="T14" fmla="*/ 3 w 28"/>
                      <a:gd name="T15" fmla="*/ 5 h 36"/>
                      <a:gd name="T16" fmla="*/ 1 w 28"/>
                      <a:gd name="T17" fmla="*/ 8 h 36"/>
                      <a:gd name="T18" fmla="*/ 0 w 28"/>
                      <a:gd name="T19" fmla="*/ 10 h 36"/>
                      <a:gd name="T20" fmla="*/ 0 w 28"/>
                      <a:gd name="T21" fmla="*/ 12 h 36"/>
                      <a:gd name="T22" fmla="*/ 0 w 28"/>
                      <a:gd name="T23" fmla="*/ 15 h 36"/>
                      <a:gd name="T24" fmla="*/ 1 w 28"/>
                      <a:gd name="T25" fmla="*/ 17 h 36"/>
                      <a:gd name="T26" fmla="*/ 3 w 28"/>
                      <a:gd name="T27" fmla="*/ 19 h 36"/>
                      <a:gd name="T28" fmla="*/ 4 w 28"/>
                      <a:gd name="T29" fmla="*/ 22 h 36"/>
                      <a:gd name="T30" fmla="*/ 6 w 28"/>
                      <a:gd name="T31" fmla="*/ 23 h 36"/>
                      <a:gd name="T32" fmla="*/ 7 w 28"/>
                      <a:gd name="T33" fmla="*/ 24 h 36"/>
                      <a:gd name="T34" fmla="*/ 8 w 28"/>
                      <a:gd name="T35" fmla="*/ 25 h 36"/>
                      <a:gd name="T36" fmla="*/ 9 w 28"/>
                      <a:gd name="T37" fmla="*/ 25 h 36"/>
                      <a:gd name="T38" fmla="*/ 9 w 28"/>
                      <a:gd name="T39" fmla="*/ 25 h 36"/>
                      <a:gd name="T40" fmla="*/ 10 w 28"/>
                      <a:gd name="T41" fmla="*/ 25 h 36"/>
                      <a:gd name="T42" fmla="*/ 8 w 28"/>
                      <a:gd name="T43" fmla="*/ 26 h 36"/>
                      <a:gd name="T44" fmla="*/ 6 w 28"/>
                      <a:gd name="T45" fmla="*/ 27 h 36"/>
                      <a:gd name="T46" fmla="*/ 6 w 28"/>
                      <a:gd name="T47" fmla="*/ 29 h 36"/>
                      <a:gd name="T48" fmla="*/ 7 w 28"/>
                      <a:gd name="T49" fmla="*/ 30 h 36"/>
                      <a:gd name="T50" fmla="*/ 8 w 28"/>
                      <a:gd name="T51" fmla="*/ 32 h 36"/>
                      <a:gd name="T52" fmla="*/ 10 w 28"/>
                      <a:gd name="T53" fmla="*/ 33 h 36"/>
                      <a:gd name="T54" fmla="*/ 11 w 28"/>
                      <a:gd name="T55" fmla="*/ 34 h 36"/>
                      <a:gd name="T56" fmla="*/ 13 w 28"/>
                      <a:gd name="T57" fmla="*/ 36 h 36"/>
                      <a:gd name="T58" fmla="*/ 15 w 28"/>
                      <a:gd name="T59" fmla="*/ 36 h 36"/>
                      <a:gd name="T60" fmla="*/ 18 w 28"/>
                      <a:gd name="T61" fmla="*/ 36 h 36"/>
                      <a:gd name="T62" fmla="*/ 20 w 28"/>
                      <a:gd name="T63" fmla="*/ 34 h 36"/>
                      <a:gd name="T64" fmla="*/ 22 w 28"/>
                      <a:gd name="T65" fmla="*/ 33 h 36"/>
                      <a:gd name="T66" fmla="*/ 25 w 28"/>
                      <a:gd name="T67" fmla="*/ 31 h 36"/>
                      <a:gd name="T68" fmla="*/ 27 w 28"/>
                      <a:gd name="T69" fmla="*/ 28 h 36"/>
                      <a:gd name="T70" fmla="*/ 28 w 28"/>
                      <a:gd name="T71" fmla="*/ 23 h 36"/>
                      <a:gd name="T72" fmla="*/ 28 w 28"/>
                      <a:gd name="T73" fmla="*/ 20 h 36"/>
                      <a:gd name="T74" fmla="*/ 27 w 28"/>
                      <a:gd name="T75" fmla="*/ 17 h 36"/>
                      <a:gd name="T76" fmla="*/ 27 w 28"/>
                      <a:gd name="T77" fmla="*/ 15 h 36"/>
                      <a:gd name="T78" fmla="*/ 26 w 28"/>
                      <a:gd name="T79" fmla="*/ 12 h 36"/>
                      <a:gd name="T80" fmla="*/ 25 w 28"/>
                      <a:gd name="T81" fmla="*/ 10 h 36"/>
                      <a:gd name="T82" fmla="*/ 24 w 28"/>
                      <a:gd name="T83" fmla="*/ 8 h 36"/>
                      <a:gd name="T84" fmla="*/ 23 w 28"/>
                      <a:gd name="T85" fmla="*/ 6 h 36"/>
                      <a:gd name="T86" fmla="*/ 22 w 28"/>
                      <a:gd name="T87" fmla="*/ 4 h 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8"/>
                      <a:gd name="T133" fmla="*/ 0 h 36"/>
                      <a:gd name="T134" fmla="*/ 28 w 28"/>
                      <a:gd name="T135" fmla="*/ 36 h 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8" h="36">
                        <a:moveTo>
                          <a:pt x="22" y="4"/>
                        </a:move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1" y="17"/>
                        </a:lnTo>
                        <a:lnTo>
                          <a:pt x="3" y="19"/>
                        </a:lnTo>
                        <a:lnTo>
                          <a:pt x="4" y="22"/>
                        </a:lnTo>
                        <a:lnTo>
                          <a:pt x="6" y="23"/>
                        </a:lnTo>
                        <a:lnTo>
                          <a:pt x="7" y="24"/>
                        </a:lnTo>
                        <a:lnTo>
                          <a:pt x="8" y="25"/>
                        </a:lnTo>
                        <a:lnTo>
                          <a:pt x="9" y="25"/>
                        </a:lnTo>
                        <a:lnTo>
                          <a:pt x="10" y="25"/>
                        </a:lnTo>
                        <a:lnTo>
                          <a:pt x="8" y="26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3"/>
                        </a:lnTo>
                        <a:lnTo>
                          <a:pt x="11" y="34"/>
                        </a:lnTo>
                        <a:lnTo>
                          <a:pt x="13" y="36"/>
                        </a:lnTo>
                        <a:lnTo>
                          <a:pt x="15" y="36"/>
                        </a:lnTo>
                        <a:lnTo>
                          <a:pt x="18" y="36"/>
                        </a:lnTo>
                        <a:lnTo>
                          <a:pt x="20" y="34"/>
                        </a:lnTo>
                        <a:lnTo>
                          <a:pt x="22" y="33"/>
                        </a:lnTo>
                        <a:lnTo>
                          <a:pt x="25" y="31"/>
                        </a:lnTo>
                        <a:lnTo>
                          <a:pt x="27" y="28"/>
                        </a:lnTo>
                        <a:lnTo>
                          <a:pt x="28" y="23"/>
                        </a:lnTo>
                        <a:lnTo>
                          <a:pt x="28" y="20"/>
                        </a:lnTo>
                        <a:lnTo>
                          <a:pt x="27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5" y="10"/>
                        </a:lnTo>
                        <a:lnTo>
                          <a:pt x="24" y="8"/>
                        </a:lnTo>
                        <a:lnTo>
                          <a:pt x="23" y="6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1" name="Freeform 71"/>
                  <p:cNvSpPr>
                    <a:spLocks/>
                  </p:cNvSpPr>
                  <p:nvPr/>
                </p:nvSpPr>
                <p:spPr bwMode="auto">
                  <a:xfrm>
                    <a:off x="939" y="2511"/>
                    <a:ext cx="7" cy="5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4 w 7"/>
                      <a:gd name="T3" fmla="*/ 5 h 5"/>
                      <a:gd name="T4" fmla="*/ 4 w 7"/>
                      <a:gd name="T5" fmla="*/ 5 h 5"/>
                      <a:gd name="T6" fmla="*/ 4 w 7"/>
                      <a:gd name="T7" fmla="*/ 5 h 5"/>
                      <a:gd name="T8" fmla="*/ 2 w 7"/>
                      <a:gd name="T9" fmla="*/ 5 h 5"/>
                      <a:gd name="T10" fmla="*/ 2 w 7"/>
                      <a:gd name="T11" fmla="*/ 5 h 5"/>
                      <a:gd name="T12" fmla="*/ 1 w 7"/>
                      <a:gd name="T13" fmla="*/ 4 h 5"/>
                      <a:gd name="T14" fmla="*/ 1 w 7"/>
                      <a:gd name="T15" fmla="*/ 4 h 5"/>
                      <a:gd name="T16" fmla="*/ 0 w 7"/>
                      <a:gd name="T17" fmla="*/ 3 h 5"/>
                      <a:gd name="T18" fmla="*/ 0 w 7"/>
                      <a:gd name="T19" fmla="*/ 2 h 5"/>
                      <a:gd name="T20" fmla="*/ 1 w 7"/>
                      <a:gd name="T21" fmla="*/ 2 h 5"/>
                      <a:gd name="T22" fmla="*/ 2 w 7"/>
                      <a:gd name="T23" fmla="*/ 2 h 5"/>
                      <a:gd name="T24" fmla="*/ 2 w 7"/>
                      <a:gd name="T25" fmla="*/ 2 h 5"/>
                      <a:gd name="T26" fmla="*/ 4 w 7"/>
                      <a:gd name="T27" fmla="*/ 1 h 5"/>
                      <a:gd name="T28" fmla="*/ 5 w 7"/>
                      <a:gd name="T29" fmla="*/ 1 h 5"/>
                      <a:gd name="T30" fmla="*/ 6 w 7"/>
                      <a:gd name="T31" fmla="*/ 0 h 5"/>
                      <a:gd name="T32" fmla="*/ 6 w 7"/>
                      <a:gd name="T33" fmla="*/ 0 h 5"/>
                      <a:gd name="T34" fmla="*/ 7 w 7"/>
                      <a:gd name="T35" fmla="*/ 0 h 5"/>
                      <a:gd name="T36" fmla="*/ 7 w 7"/>
                      <a:gd name="T37" fmla="*/ 1 h 5"/>
                      <a:gd name="T38" fmla="*/ 7 w 7"/>
                      <a:gd name="T39" fmla="*/ 1 h 5"/>
                      <a:gd name="T40" fmla="*/ 7 w 7"/>
                      <a:gd name="T41" fmla="*/ 2 h 5"/>
                      <a:gd name="T42" fmla="*/ 7 w 7"/>
                      <a:gd name="T43" fmla="*/ 2 h 5"/>
                      <a:gd name="T44" fmla="*/ 7 w 7"/>
                      <a:gd name="T45" fmla="*/ 3 h 5"/>
                      <a:gd name="T46" fmla="*/ 6 w 7"/>
                      <a:gd name="T47" fmla="*/ 4 h 5"/>
                      <a:gd name="T48" fmla="*/ 6 w 7"/>
                      <a:gd name="T49" fmla="*/ 4 h 5"/>
                      <a:gd name="T50" fmla="*/ 5 w 7"/>
                      <a:gd name="T51" fmla="*/ 5 h 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5"/>
                      <a:gd name="T80" fmla="*/ 7 w 7"/>
                      <a:gd name="T81" fmla="*/ 5 h 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5">
                        <a:moveTo>
                          <a:pt x="5" y="5"/>
                        </a:move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2" name="Freeform 72"/>
                  <p:cNvSpPr>
                    <a:spLocks/>
                  </p:cNvSpPr>
                  <p:nvPr/>
                </p:nvSpPr>
                <p:spPr bwMode="auto">
                  <a:xfrm>
                    <a:off x="929" y="2490"/>
                    <a:ext cx="23" cy="31"/>
                  </a:xfrm>
                  <a:custGeom>
                    <a:avLst/>
                    <a:gdLst>
                      <a:gd name="T0" fmla="*/ 11 w 23"/>
                      <a:gd name="T1" fmla="*/ 31 h 31"/>
                      <a:gd name="T2" fmla="*/ 15 w 23"/>
                      <a:gd name="T3" fmla="*/ 31 h 31"/>
                      <a:gd name="T4" fmla="*/ 19 w 23"/>
                      <a:gd name="T5" fmla="*/ 29 h 31"/>
                      <a:gd name="T6" fmla="*/ 22 w 23"/>
                      <a:gd name="T7" fmla="*/ 24 h 31"/>
                      <a:gd name="T8" fmla="*/ 23 w 23"/>
                      <a:gd name="T9" fmla="*/ 18 h 31"/>
                      <a:gd name="T10" fmla="*/ 22 w 23"/>
                      <a:gd name="T11" fmla="*/ 13 h 31"/>
                      <a:gd name="T12" fmla="*/ 20 w 23"/>
                      <a:gd name="T13" fmla="*/ 9 h 31"/>
                      <a:gd name="T14" fmla="*/ 18 w 23"/>
                      <a:gd name="T15" fmla="*/ 6 h 31"/>
                      <a:gd name="T16" fmla="*/ 15 w 23"/>
                      <a:gd name="T17" fmla="*/ 1 h 31"/>
                      <a:gd name="T18" fmla="*/ 9 w 23"/>
                      <a:gd name="T19" fmla="*/ 0 h 31"/>
                      <a:gd name="T20" fmla="*/ 5 w 23"/>
                      <a:gd name="T21" fmla="*/ 2 h 31"/>
                      <a:gd name="T22" fmla="*/ 2 w 23"/>
                      <a:gd name="T23" fmla="*/ 6 h 31"/>
                      <a:gd name="T24" fmla="*/ 0 w 23"/>
                      <a:gd name="T25" fmla="*/ 9 h 31"/>
                      <a:gd name="T26" fmla="*/ 0 w 23"/>
                      <a:gd name="T27" fmla="*/ 12 h 31"/>
                      <a:gd name="T28" fmla="*/ 2 w 23"/>
                      <a:gd name="T29" fmla="*/ 15 h 31"/>
                      <a:gd name="T30" fmla="*/ 4 w 23"/>
                      <a:gd name="T31" fmla="*/ 18 h 31"/>
                      <a:gd name="T32" fmla="*/ 7 w 23"/>
                      <a:gd name="T33" fmla="*/ 21 h 31"/>
                      <a:gd name="T34" fmla="*/ 10 w 23"/>
                      <a:gd name="T35" fmla="*/ 21 h 31"/>
                      <a:gd name="T36" fmla="*/ 14 w 23"/>
                      <a:gd name="T37" fmla="*/ 20 h 31"/>
                      <a:gd name="T38" fmla="*/ 16 w 23"/>
                      <a:gd name="T39" fmla="*/ 20 h 31"/>
                      <a:gd name="T40" fmla="*/ 17 w 23"/>
                      <a:gd name="T41" fmla="*/ 17 h 31"/>
                      <a:gd name="T42" fmla="*/ 18 w 23"/>
                      <a:gd name="T43" fmla="*/ 15 h 31"/>
                      <a:gd name="T44" fmla="*/ 19 w 23"/>
                      <a:gd name="T45" fmla="*/ 17 h 31"/>
                      <a:gd name="T46" fmla="*/ 19 w 23"/>
                      <a:gd name="T47" fmla="*/ 22 h 31"/>
                      <a:gd name="T48" fmla="*/ 18 w 23"/>
                      <a:gd name="T49" fmla="*/ 25 h 31"/>
                      <a:gd name="T50" fmla="*/ 16 w 23"/>
                      <a:gd name="T51" fmla="*/ 27 h 31"/>
                      <a:gd name="T52" fmla="*/ 15 w 23"/>
                      <a:gd name="T53" fmla="*/ 28 h 31"/>
                      <a:gd name="T54" fmla="*/ 14 w 23"/>
                      <a:gd name="T55" fmla="*/ 28 h 31"/>
                      <a:gd name="T56" fmla="*/ 11 w 23"/>
                      <a:gd name="T57" fmla="*/ 28 h 31"/>
                      <a:gd name="T58" fmla="*/ 9 w 23"/>
                      <a:gd name="T59" fmla="*/ 26 h 31"/>
                      <a:gd name="T60" fmla="*/ 5 w 23"/>
                      <a:gd name="T61" fmla="*/ 26 h 31"/>
                      <a:gd name="T62" fmla="*/ 7 w 23"/>
                      <a:gd name="T63" fmla="*/ 28 h 31"/>
                      <a:gd name="T64" fmla="*/ 9 w 23"/>
                      <a:gd name="T65" fmla="*/ 30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9" y="30"/>
                        </a:moveTo>
                        <a:lnTo>
                          <a:pt x="11" y="31"/>
                        </a:lnTo>
                        <a:lnTo>
                          <a:pt x="12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19" y="29"/>
                        </a:lnTo>
                        <a:lnTo>
                          <a:pt x="21" y="27"/>
                        </a:lnTo>
                        <a:lnTo>
                          <a:pt x="22" y="24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2" y="15"/>
                        </a:lnTo>
                        <a:lnTo>
                          <a:pt x="22" y="13"/>
                        </a:lnTo>
                        <a:lnTo>
                          <a:pt x="21" y="11"/>
                        </a:lnTo>
                        <a:lnTo>
                          <a:pt x="20" y="9"/>
                        </a:lnTo>
                        <a:lnTo>
                          <a:pt x="19" y="7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20"/>
                        </a:lnTo>
                        <a:lnTo>
                          <a:pt x="7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18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5"/>
                        </a:lnTo>
                        <a:lnTo>
                          <a:pt x="18" y="14"/>
                        </a:lnTo>
                        <a:lnTo>
                          <a:pt x="19" y="17"/>
                        </a:lnTo>
                        <a:lnTo>
                          <a:pt x="19" y="20"/>
                        </a:lnTo>
                        <a:lnTo>
                          <a:pt x="19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5" y="26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9" y="3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3" name="Freeform 73"/>
                  <p:cNvSpPr>
                    <a:spLocks/>
                  </p:cNvSpPr>
                  <p:nvPr/>
                </p:nvSpPr>
                <p:spPr bwMode="auto">
                  <a:xfrm>
                    <a:off x="933" y="2493"/>
                    <a:ext cx="13" cy="14"/>
                  </a:xfrm>
                  <a:custGeom>
                    <a:avLst/>
                    <a:gdLst>
                      <a:gd name="T0" fmla="*/ 3 w 13"/>
                      <a:gd name="T1" fmla="*/ 13 h 14"/>
                      <a:gd name="T2" fmla="*/ 2 w 13"/>
                      <a:gd name="T3" fmla="*/ 13 h 14"/>
                      <a:gd name="T4" fmla="*/ 2 w 13"/>
                      <a:gd name="T5" fmla="*/ 12 h 14"/>
                      <a:gd name="T6" fmla="*/ 1 w 13"/>
                      <a:gd name="T7" fmla="*/ 11 h 14"/>
                      <a:gd name="T8" fmla="*/ 0 w 13"/>
                      <a:gd name="T9" fmla="*/ 10 h 14"/>
                      <a:gd name="T10" fmla="*/ 0 w 13"/>
                      <a:gd name="T11" fmla="*/ 9 h 14"/>
                      <a:gd name="T12" fmla="*/ 0 w 13"/>
                      <a:gd name="T13" fmla="*/ 7 h 14"/>
                      <a:gd name="T14" fmla="*/ 0 w 13"/>
                      <a:gd name="T15" fmla="*/ 6 h 14"/>
                      <a:gd name="T16" fmla="*/ 0 w 13"/>
                      <a:gd name="T17" fmla="*/ 5 h 14"/>
                      <a:gd name="T18" fmla="*/ 1 w 13"/>
                      <a:gd name="T19" fmla="*/ 4 h 14"/>
                      <a:gd name="T20" fmla="*/ 2 w 13"/>
                      <a:gd name="T21" fmla="*/ 3 h 14"/>
                      <a:gd name="T22" fmla="*/ 3 w 13"/>
                      <a:gd name="T23" fmla="*/ 1 h 14"/>
                      <a:gd name="T24" fmla="*/ 4 w 13"/>
                      <a:gd name="T25" fmla="*/ 1 h 14"/>
                      <a:gd name="T26" fmla="*/ 5 w 13"/>
                      <a:gd name="T27" fmla="*/ 0 h 14"/>
                      <a:gd name="T28" fmla="*/ 6 w 13"/>
                      <a:gd name="T29" fmla="*/ 0 h 14"/>
                      <a:gd name="T30" fmla="*/ 7 w 13"/>
                      <a:gd name="T31" fmla="*/ 0 h 14"/>
                      <a:gd name="T32" fmla="*/ 8 w 13"/>
                      <a:gd name="T33" fmla="*/ 1 h 14"/>
                      <a:gd name="T34" fmla="*/ 10 w 13"/>
                      <a:gd name="T35" fmla="*/ 3 h 14"/>
                      <a:gd name="T36" fmla="*/ 11 w 13"/>
                      <a:gd name="T37" fmla="*/ 4 h 14"/>
                      <a:gd name="T38" fmla="*/ 11 w 13"/>
                      <a:gd name="T39" fmla="*/ 5 h 14"/>
                      <a:gd name="T40" fmla="*/ 12 w 13"/>
                      <a:gd name="T41" fmla="*/ 6 h 14"/>
                      <a:gd name="T42" fmla="*/ 13 w 13"/>
                      <a:gd name="T43" fmla="*/ 7 h 14"/>
                      <a:gd name="T44" fmla="*/ 13 w 13"/>
                      <a:gd name="T45" fmla="*/ 9 h 14"/>
                      <a:gd name="T46" fmla="*/ 13 w 13"/>
                      <a:gd name="T47" fmla="*/ 10 h 14"/>
                      <a:gd name="T48" fmla="*/ 12 w 13"/>
                      <a:gd name="T49" fmla="*/ 11 h 14"/>
                      <a:gd name="T50" fmla="*/ 11 w 13"/>
                      <a:gd name="T51" fmla="*/ 12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8 w 13"/>
                      <a:gd name="T57" fmla="*/ 14 h 14"/>
                      <a:gd name="T58" fmla="*/ 7 w 13"/>
                      <a:gd name="T59" fmla="*/ 14 h 14"/>
                      <a:gd name="T60" fmla="*/ 5 w 13"/>
                      <a:gd name="T61" fmla="*/ 14 h 14"/>
                      <a:gd name="T62" fmla="*/ 4 w 13"/>
                      <a:gd name="T63" fmla="*/ 14 h 14"/>
                      <a:gd name="T64" fmla="*/ 3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3" y="13"/>
                        </a:move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2" y="6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4" name="Freeform 74"/>
                  <p:cNvSpPr>
                    <a:spLocks/>
                  </p:cNvSpPr>
                  <p:nvPr/>
                </p:nvSpPr>
                <p:spPr bwMode="auto">
                  <a:xfrm>
                    <a:off x="1103" y="2289"/>
                    <a:ext cx="24" cy="35"/>
                  </a:xfrm>
                  <a:custGeom>
                    <a:avLst/>
                    <a:gdLst>
                      <a:gd name="T0" fmla="*/ 11 w 24"/>
                      <a:gd name="T1" fmla="*/ 14 h 35"/>
                      <a:gd name="T2" fmla="*/ 4 w 24"/>
                      <a:gd name="T3" fmla="*/ 16 h 35"/>
                      <a:gd name="T4" fmla="*/ 2 w 24"/>
                      <a:gd name="T5" fmla="*/ 17 h 35"/>
                      <a:gd name="T6" fmla="*/ 1 w 24"/>
                      <a:gd name="T7" fmla="*/ 15 h 35"/>
                      <a:gd name="T8" fmla="*/ 0 w 24"/>
                      <a:gd name="T9" fmla="*/ 13 h 35"/>
                      <a:gd name="T10" fmla="*/ 0 w 24"/>
                      <a:gd name="T11" fmla="*/ 10 h 35"/>
                      <a:gd name="T12" fmla="*/ 1 w 24"/>
                      <a:gd name="T13" fmla="*/ 9 h 35"/>
                      <a:gd name="T14" fmla="*/ 3 w 24"/>
                      <a:gd name="T15" fmla="*/ 8 h 35"/>
                      <a:gd name="T16" fmla="*/ 4 w 24"/>
                      <a:gd name="T17" fmla="*/ 8 h 35"/>
                      <a:gd name="T18" fmla="*/ 5 w 24"/>
                      <a:gd name="T19" fmla="*/ 7 h 35"/>
                      <a:gd name="T20" fmla="*/ 5 w 24"/>
                      <a:gd name="T21" fmla="*/ 7 h 35"/>
                      <a:gd name="T22" fmla="*/ 5 w 24"/>
                      <a:gd name="T23" fmla="*/ 7 h 35"/>
                      <a:gd name="T24" fmla="*/ 5 w 24"/>
                      <a:gd name="T25" fmla="*/ 6 h 35"/>
                      <a:gd name="T26" fmla="*/ 5 w 24"/>
                      <a:gd name="T27" fmla="*/ 5 h 35"/>
                      <a:gd name="T28" fmla="*/ 5 w 24"/>
                      <a:gd name="T29" fmla="*/ 4 h 35"/>
                      <a:gd name="T30" fmla="*/ 5 w 24"/>
                      <a:gd name="T31" fmla="*/ 2 h 35"/>
                      <a:gd name="T32" fmla="*/ 8 w 24"/>
                      <a:gd name="T33" fmla="*/ 2 h 35"/>
                      <a:gd name="T34" fmla="*/ 10 w 24"/>
                      <a:gd name="T35" fmla="*/ 1 h 35"/>
                      <a:gd name="T36" fmla="*/ 12 w 24"/>
                      <a:gd name="T37" fmla="*/ 0 h 35"/>
                      <a:gd name="T38" fmla="*/ 13 w 24"/>
                      <a:gd name="T39" fmla="*/ 2 h 35"/>
                      <a:gd name="T40" fmla="*/ 23 w 24"/>
                      <a:gd name="T41" fmla="*/ 30 h 35"/>
                      <a:gd name="T42" fmla="*/ 24 w 24"/>
                      <a:gd name="T43" fmla="*/ 32 h 35"/>
                      <a:gd name="T44" fmla="*/ 22 w 24"/>
                      <a:gd name="T45" fmla="*/ 33 h 35"/>
                      <a:gd name="T46" fmla="*/ 17 w 24"/>
                      <a:gd name="T47" fmla="*/ 34 h 35"/>
                      <a:gd name="T48" fmla="*/ 15 w 24"/>
                      <a:gd name="T49" fmla="*/ 35 h 35"/>
                      <a:gd name="T50" fmla="*/ 15 w 24"/>
                      <a:gd name="T51" fmla="*/ 33 h 35"/>
                      <a:gd name="T52" fmla="*/ 8 w 24"/>
                      <a:gd name="T53" fmla="*/ 13 h 35"/>
                      <a:gd name="T54" fmla="*/ 11 w 24"/>
                      <a:gd name="T55" fmla="*/ 14 h 3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"/>
                      <a:gd name="T85" fmla="*/ 0 h 35"/>
                      <a:gd name="T86" fmla="*/ 24 w 24"/>
                      <a:gd name="T87" fmla="*/ 35 h 3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" h="35">
                        <a:moveTo>
                          <a:pt x="11" y="14"/>
                        </a:moveTo>
                        <a:lnTo>
                          <a:pt x="4" y="16"/>
                        </a:lnTo>
                        <a:lnTo>
                          <a:pt x="2" y="17"/>
                        </a:lnTo>
                        <a:lnTo>
                          <a:pt x="1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13" y="2"/>
                        </a:lnTo>
                        <a:lnTo>
                          <a:pt x="23" y="30"/>
                        </a:lnTo>
                        <a:lnTo>
                          <a:pt x="24" y="32"/>
                        </a:lnTo>
                        <a:lnTo>
                          <a:pt x="22" y="33"/>
                        </a:lnTo>
                        <a:lnTo>
                          <a:pt x="17" y="34"/>
                        </a:lnTo>
                        <a:lnTo>
                          <a:pt x="15" y="35"/>
                        </a:lnTo>
                        <a:lnTo>
                          <a:pt x="15" y="33"/>
                        </a:lnTo>
                        <a:lnTo>
                          <a:pt x="8" y="13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5" name="Freeform 75"/>
                  <p:cNvSpPr>
                    <a:spLocks/>
                  </p:cNvSpPr>
                  <p:nvPr/>
                </p:nvSpPr>
                <p:spPr bwMode="auto">
                  <a:xfrm>
                    <a:off x="1105" y="229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1 w 19"/>
                      <a:gd name="T3" fmla="*/ 12 h 29"/>
                      <a:gd name="T4" fmla="*/ 0 w 19"/>
                      <a:gd name="T5" fmla="*/ 9 h 29"/>
                      <a:gd name="T6" fmla="*/ 1 w 19"/>
                      <a:gd name="T7" fmla="*/ 7 h 29"/>
                      <a:gd name="T8" fmla="*/ 3 w 19"/>
                      <a:gd name="T9" fmla="*/ 6 h 29"/>
                      <a:gd name="T10" fmla="*/ 5 w 19"/>
                      <a:gd name="T11" fmla="*/ 6 h 29"/>
                      <a:gd name="T12" fmla="*/ 6 w 19"/>
                      <a:gd name="T13" fmla="*/ 5 h 29"/>
                      <a:gd name="T14" fmla="*/ 6 w 19"/>
                      <a:gd name="T15" fmla="*/ 4 h 29"/>
                      <a:gd name="T16" fmla="*/ 6 w 19"/>
                      <a:gd name="T17" fmla="*/ 3 h 29"/>
                      <a:gd name="T18" fmla="*/ 6 w 19"/>
                      <a:gd name="T19" fmla="*/ 2 h 29"/>
                      <a:gd name="T20" fmla="*/ 6 w 19"/>
                      <a:gd name="T21" fmla="*/ 0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5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5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6" name="Freeform 76"/>
                  <p:cNvSpPr>
                    <a:spLocks/>
                  </p:cNvSpPr>
                  <p:nvPr/>
                </p:nvSpPr>
                <p:spPr bwMode="auto">
                  <a:xfrm>
                    <a:off x="958" y="2339"/>
                    <a:ext cx="23" cy="35"/>
                  </a:xfrm>
                  <a:custGeom>
                    <a:avLst/>
                    <a:gdLst>
                      <a:gd name="T0" fmla="*/ 10 w 23"/>
                      <a:gd name="T1" fmla="*/ 1 h 35"/>
                      <a:gd name="T2" fmla="*/ 7 w 23"/>
                      <a:gd name="T3" fmla="*/ 1 h 35"/>
                      <a:gd name="T4" fmla="*/ 6 w 23"/>
                      <a:gd name="T5" fmla="*/ 3 h 35"/>
                      <a:gd name="T6" fmla="*/ 6 w 23"/>
                      <a:gd name="T7" fmla="*/ 5 h 35"/>
                      <a:gd name="T8" fmla="*/ 6 w 23"/>
                      <a:gd name="T9" fmla="*/ 6 h 35"/>
                      <a:gd name="T10" fmla="*/ 6 w 23"/>
                      <a:gd name="T11" fmla="*/ 7 h 35"/>
                      <a:gd name="T12" fmla="*/ 6 w 23"/>
                      <a:gd name="T13" fmla="*/ 7 h 35"/>
                      <a:gd name="T14" fmla="*/ 6 w 23"/>
                      <a:gd name="T15" fmla="*/ 8 h 35"/>
                      <a:gd name="T16" fmla="*/ 5 w 23"/>
                      <a:gd name="T17" fmla="*/ 8 h 35"/>
                      <a:gd name="T18" fmla="*/ 4 w 23"/>
                      <a:gd name="T19" fmla="*/ 9 h 35"/>
                      <a:gd name="T20" fmla="*/ 3 w 23"/>
                      <a:gd name="T21" fmla="*/ 9 h 35"/>
                      <a:gd name="T22" fmla="*/ 2 w 23"/>
                      <a:gd name="T23" fmla="*/ 10 h 35"/>
                      <a:gd name="T24" fmla="*/ 0 w 23"/>
                      <a:gd name="T25" fmla="*/ 11 h 35"/>
                      <a:gd name="T26" fmla="*/ 1 w 23"/>
                      <a:gd name="T27" fmla="*/ 12 h 35"/>
                      <a:gd name="T28" fmla="*/ 1 w 23"/>
                      <a:gd name="T29" fmla="*/ 15 h 35"/>
                      <a:gd name="T30" fmla="*/ 2 w 23"/>
                      <a:gd name="T31" fmla="*/ 18 h 35"/>
                      <a:gd name="T32" fmla="*/ 4 w 23"/>
                      <a:gd name="T33" fmla="*/ 17 h 35"/>
                      <a:gd name="T34" fmla="*/ 8 w 23"/>
                      <a:gd name="T35" fmla="*/ 15 h 35"/>
                      <a:gd name="T36" fmla="*/ 15 w 23"/>
                      <a:gd name="T37" fmla="*/ 34 h 35"/>
                      <a:gd name="T38" fmla="*/ 16 w 23"/>
                      <a:gd name="T39" fmla="*/ 35 h 35"/>
                      <a:gd name="T40" fmla="*/ 18 w 23"/>
                      <a:gd name="T41" fmla="*/ 35 h 35"/>
                      <a:gd name="T42" fmla="*/ 21 w 23"/>
                      <a:gd name="T43" fmla="*/ 34 h 35"/>
                      <a:gd name="T44" fmla="*/ 23 w 23"/>
                      <a:gd name="T45" fmla="*/ 33 h 35"/>
                      <a:gd name="T46" fmla="*/ 23 w 23"/>
                      <a:gd name="T47" fmla="*/ 31 h 35"/>
                      <a:gd name="T48" fmla="*/ 13 w 23"/>
                      <a:gd name="T49" fmla="*/ 3 h 35"/>
                      <a:gd name="T50" fmla="*/ 13 w 23"/>
                      <a:gd name="T51" fmla="*/ 0 h 35"/>
                      <a:gd name="T52" fmla="*/ 10 w 23"/>
                      <a:gd name="T53" fmla="*/ 1 h 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"/>
                      <a:gd name="T82" fmla="*/ 0 h 35"/>
                      <a:gd name="T83" fmla="*/ 23 w 23"/>
                      <a:gd name="T84" fmla="*/ 35 h 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" h="35">
                        <a:moveTo>
                          <a:pt x="10" y="1"/>
                        </a:moveTo>
                        <a:lnTo>
                          <a:pt x="7" y="1"/>
                        </a:lnTo>
                        <a:lnTo>
                          <a:pt x="6" y="3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5"/>
                        </a:lnTo>
                        <a:lnTo>
                          <a:pt x="2" y="18"/>
                        </a:lnTo>
                        <a:lnTo>
                          <a:pt x="4" y="17"/>
                        </a:ln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3" y="3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7" name="Freeform 77"/>
                  <p:cNvSpPr>
                    <a:spLocks/>
                  </p:cNvSpPr>
                  <p:nvPr/>
                </p:nvSpPr>
                <p:spPr bwMode="auto">
                  <a:xfrm>
                    <a:off x="960" y="2342"/>
                    <a:ext cx="19" cy="30"/>
                  </a:xfrm>
                  <a:custGeom>
                    <a:avLst/>
                    <a:gdLst>
                      <a:gd name="T0" fmla="*/ 8 w 19"/>
                      <a:gd name="T1" fmla="*/ 9 h 30"/>
                      <a:gd name="T2" fmla="*/ 1 w 19"/>
                      <a:gd name="T3" fmla="*/ 11 h 30"/>
                      <a:gd name="T4" fmla="*/ 0 w 19"/>
                      <a:gd name="T5" fmla="*/ 9 h 30"/>
                      <a:gd name="T6" fmla="*/ 2 w 19"/>
                      <a:gd name="T7" fmla="*/ 8 h 30"/>
                      <a:gd name="T8" fmla="*/ 3 w 19"/>
                      <a:gd name="T9" fmla="*/ 7 h 30"/>
                      <a:gd name="T10" fmla="*/ 4 w 19"/>
                      <a:gd name="T11" fmla="*/ 7 h 30"/>
                      <a:gd name="T12" fmla="*/ 5 w 19"/>
                      <a:gd name="T13" fmla="*/ 6 h 30"/>
                      <a:gd name="T14" fmla="*/ 6 w 19"/>
                      <a:gd name="T15" fmla="*/ 5 h 30"/>
                      <a:gd name="T16" fmla="*/ 6 w 19"/>
                      <a:gd name="T17" fmla="*/ 4 h 30"/>
                      <a:gd name="T18" fmla="*/ 6 w 19"/>
                      <a:gd name="T19" fmla="*/ 2 h 30"/>
                      <a:gd name="T20" fmla="*/ 6 w 19"/>
                      <a:gd name="T21" fmla="*/ 1 h 30"/>
                      <a:gd name="T22" fmla="*/ 8 w 19"/>
                      <a:gd name="T23" fmla="*/ 0 h 30"/>
                      <a:gd name="T24" fmla="*/ 19 w 19"/>
                      <a:gd name="T25" fmla="*/ 29 h 30"/>
                      <a:gd name="T26" fmla="*/ 15 w 19"/>
                      <a:gd name="T27" fmla="*/ 30 h 30"/>
                      <a:gd name="T28" fmla="*/ 8 w 19"/>
                      <a:gd name="T29" fmla="*/ 9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30"/>
                      <a:gd name="T47" fmla="*/ 19 w 19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30">
                        <a:moveTo>
                          <a:pt x="8" y="9"/>
                        </a:move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9" y="29"/>
                        </a:lnTo>
                        <a:lnTo>
                          <a:pt x="15" y="30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8" name="Freeform 78"/>
                  <p:cNvSpPr>
                    <a:spLocks/>
                  </p:cNvSpPr>
                  <p:nvPr/>
                </p:nvSpPr>
                <p:spPr bwMode="auto">
                  <a:xfrm>
                    <a:off x="973" y="2334"/>
                    <a:ext cx="24" cy="34"/>
                  </a:xfrm>
                  <a:custGeom>
                    <a:avLst/>
                    <a:gdLst>
                      <a:gd name="T0" fmla="*/ 10 w 24"/>
                      <a:gd name="T1" fmla="*/ 0 h 34"/>
                      <a:gd name="T2" fmla="*/ 8 w 24"/>
                      <a:gd name="T3" fmla="*/ 1 h 34"/>
                      <a:gd name="T4" fmla="*/ 6 w 24"/>
                      <a:gd name="T5" fmla="*/ 2 h 34"/>
                      <a:gd name="T6" fmla="*/ 6 w 24"/>
                      <a:gd name="T7" fmla="*/ 4 h 34"/>
                      <a:gd name="T8" fmla="*/ 6 w 24"/>
                      <a:gd name="T9" fmla="*/ 5 h 34"/>
                      <a:gd name="T10" fmla="*/ 6 w 24"/>
                      <a:gd name="T11" fmla="*/ 6 h 34"/>
                      <a:gd name="T12" fmla="*/ 6 w 24"/>
                      <a:gd name="T13" fmla="*/ 6 h 34"/>
                      <a:gd name="T14" fmla="*/ 6 w 24"/>
                      <a:gd name="T15" fmla="*/ 8 h 34"/>
                      <a:gd name="T16" fmla="*/ 6 w 24"/>
                      <a:gd name="T17" fmla="*/ 8 h 34"/>
                      <a:gd name="T18" fmla="*/ 5 w 24"/>
                      <a:gd name="T19" fmla="*/ 9 h 34"/>
                      <a:gd name="T20" fmla="*/ 4 w 24"/>
                      <a:gd name="T21" fmla="*/ 9 h 34"/>
                      <a:gd name="T22" fmla="*/ 2 w 24"/>
                      <a:gd name="T23" fmla="*/ 10 h 34"/>
                      <a:gd name="T24" fmla="*/ 0 w 24"/>
                      <a:gd name="T25" fmla="*/ 11 h 34"/>
                      <a:gd name="T26" fmla="*/ 1 w 24"/>
                      <a:gd name="T27" fmla="*/ 12 h 34"/>
                      <a:gd name="T28" fmla="*/ 2 w 24"/>
                      <a:gd name="T29" fmla="*/ 15 h 34"/>
                      <a:gd name="T30" fmla="*/ 3 w 24"/>
                      <a:gd name="T31" fmla="*/ 17 h 34"/>
                      <a:gd name="T32" fmla="*/ 4 w 24"/>
                      <a:gd name="T33" fmla="*/ 16 h 34"/>
                      <a:gd name="T34" fmla="*/ 9 w 24"/>
                      <a:gd name="T35" fmla="*/ 15 h 34"/>
                      <a:gd name="T36" fmla="*/ 16 w 24"/>
                      <a:gd name="T37" fmla="*/ 33 h 34"/>
                      <a:gd name="T38" fmla="*/ 16 w 24"/>
                      <a:gd name="T39" fmla="*/ 34 h 34"/>
                      <a:gd name="T40" fmla="*/ 18 w 24"/>
                      <a:gd name="T41" fmla="*/ 34 h 34"/>
                      <a:gd name="T42" fmla="*/ 22 w 24"/>
                      <a:gd name="T43" fmla="*/ 33 h 34"/>
                      <a:gd name="T44" fmla="*/ 24 w 24"/>
                      <a:gd name="T45" fmla="*/ 32 h 34"/>
                      <a:gd name="T46" fmla="*/ 23 w 24"/>
                      <a:gd name="T47" fmla="*/ 30 h 34"/>
                      <a:gd name="T48" fmla="*/ 14 w 24"/>
                      <a:gd name="T49" fmla="*/ 2 h 34"/>
                      <a:gd name="T50" fmla="*/ 13 w 24"/>
                      <a:gd name="T51" fmla="*/ 0 h 34"/>
                      <a:gd name="T52" fmla="*/ 10 w 24"/>
                      <a:gd name="T53" fmla="*/ 0 h 3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4"/>
                      <a:gd name="T83" fmla="*/ 24 w 24"/>
                      <a:gd name="T84" fmla="*/ 34 h 3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4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9" y="15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8" y="34"/>
                        </a:lnTo>
                        <a:lnTo>
                          <a:pt x="22" y="33"/>
                        </a:lnTo>
                        <a:lnTo>
                          <a:pt x="24" y="32"/>
                        </a:lnTo>
                        <a:lnTo>
                          <a:pt x="23" y="30"/>
                        </a:lnTo>
                        <a:lnTo>
                          <a:pt x="14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79" name="Freeform 79"/>
                  <p:cNvSpPr>
                    <a:spLocks/>
                  </p:cNvSpPr>
                  <p:nvPr/>
                </p:nvSpPr>
                <p:spPr bwMode="auto">
                  <a:xfrm>
                    <a:off x="976" y="2336"/>
                    <a:ext cx="18" cy="30"/>
                  </a:xfrm>
                  <a:custGeom>
                    <a:avLst/>
                    <a:gdLst>
                      <a:gd name="T0" fmla="*/ 7 w 18"/>
                      <a:gd name="T1" fmla="*/ 10 h 30"/>
                      <a:gd name="T2" fmla="*/ 1 w 18"/>
                      <a:gd name="T3" fmla="*/ 12 h 30"/>
                      <a:gd name="T4" fmla="*/ 0 w 18"/>
                      <a:gd name="T5" fmla="*/ 10 h 30"/>
                      <a:gd name="T6" fmla="*/ 1 w 18"/>
                      <a:gd name="T7" fmla="*/ 9 h 30"/>
                      <a:gd name="T8" fmla="*/ 3 w 18"/>
                      <a:gd name="T9" fmla="*/ 8 h 30"/>
                      <a:gd name="T10" fmla="*/ 4 w 18"/>
                      <a:gd name="T11" fmla="*/ 8 h 30"/>
                      <a:gd name="T12" fmla="*/ 4 w 18"/>
                      <a:gd name="T13" fmla="*/ 7 h 30"/>
                      <a:gd name="T14" fmla="*/ 5 w 18"/>
                      <a:gd name="T15" fmla="*/ 6 h 30"/>
                      <a:gd name="T16" fmla="*/ 5 w 18"/>
                      <a:gd name="T17" fmla="*/ 4 h 30"/>
                      <a:gd name="T18" fmla="*/ 5 w 18"/>
                      <a:gd name="T19" fmla="*/ 2 h 30"/>
                      <a:gd name="T20" fmla="*/ 5 w 18"/>
                      <a:gd name="T21" fmla="*/ 1 h 30"/>
                      <a:gd name="T22" fmla="*/ 9 w 18"/>
                      <a:gd name="T23" fmla="*/ 0 h 30"/>
                      <a:gd name="T24" fmla="*/ 18 w 18"/>
                      <a:gd name="T25" fmla="*/ 29 h 30"/>
                      <a:gd name="T26" fmla="*/ 14 w 18"/>
                      <a:gd name="T27" fmla="*/ 30 h 30"/>
                      <a:gd name="T28" fmla="*/ 7 w 18"/>
                      <a:gd name="T29" fmla="*/ 1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30"/>
                      <a:gd name="T47" fmla="*/ 18 w 18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30">
                        <a:moveTo>
                          <a:pt x="7" y="10"/>
                        </a:move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9"/>
                        </a:lnTo>
                        <a:lnTo>
                          <a:pt x="14" y="3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0" name="Freeform 80"/>
                  <p:cNvSpPr>
                    <a:spLocks/>
                  </p:cNvSpPr>
                  <p:nvPr/>
                </p:nvSpPr>
                <p:spPr bwMode="auto">
                  <a:xfrm>
                    <a:off x="1188" y="2533"/>
                    <a:ext cx="28" cy="38"/>
                  </a:xfrm>
                  <a:custGeom>
                    <a:avLst/>
                    <a:gdLst>
                      <a:gd name="T0" fmla="*/ 18 w 28"/>
                      <a:gd name="T1" fmla="*/ 13 h 38"/>
                      <a:gd name="T2" fmla="*/ 14 w 28"/>
                      <a:gd name="T3" fmla="*/ 13 h 38"/>
                      <a:gd name="T4" fmla="*/ 11 w 28"/>
                      <a:gd name="T5" fmla="*/ 14 h 38"/>
                      <a:gd name="T6" fmla="*/ 10 w 28"/>
                      <a:gd name="T7" fmla="*/ 14 h 38"/>
                      <a:gd name="T8" fmla="*/ 9 w 28"/>
                      <a:gd name="T9" fmla="*/ 12 h 38"/>
                      <a:gd name="T10" fmla="*/ 21 w 28"/>
                      <a:gd name="T11" fmla="*/ 8 h 38"/>
                      <a:gd name="T12" fmla="*/ 18 w 28"/>
                      <a:gd name="T13" fmla="*/ 2 h 38"/>
                      <a:gd name="T14" fmla="*/ 16 w 28"/>
                      <a:gd name="T15" fmla="*/ 1 h 38"/>
                      <a:gd name="T16" fmla="*/ 0 w 28"/>
                      <a:gd name="T17" fmla="*/ 7 h 38"/>
                      <a:gd name="T18" fmla="*/ 3 w 28"/>
                      <a:gd name="T19" fmla="*/ 25 h 38"/>
                      <a:gd name="T20" fmla="*/ 6 w 28"/>
                      <a:gd name="T21" fmla="*/ 27 h 38"/>
                      <a:gd name="T22" fmla="*/ 10 w 28"/>
                      <a:gd name="T23" fmla="*/ 25 h 38"/>
                      <a:gd name="T24" fmla="*/ 11 w 28"/>
                      <a:gd name="T25" fmla="*/ 24 h 38"/>
                      <a:gd name="T26" fmla="*/ 11 w 28"/>
                      <a:gd name="T27" fmla="*/ 23 h 38"/>
                      <a:gd name="T28" fmla="*/ 12 w 28"/>
                      <a:gd name="T29" fmla="*/ 22 h 38"/>
                      <a:gd name="T30" fmla="*/ 13 w 28"/>
                      <a:gd name="T31" fmla="*/ 22 h 38"/>
                      <a:gd name="T32" fmla="*/ 15 w 28"/>
                      <a:gd name="T33" fmla="*/ 21 h 38"/>
                      <a:gd name="T34" fmla="*/ 16 w 28"/>
                      <a:gd name="T35" fmla="*/ 21 h 38"/>
                      <a:gd name="T36" fmla="*/ 18 w 28"/>
                      <a:gd name="T37" fmla="*/ 22 h 38"/>
                      <a:gd name="T38" fmla="*/ 18 w 28"/>
                      <a:gd name="T39" fmla="*/ 23 h 38"/>
                      <a:gd name="T40" fmla="*/ 20 w 28"/>
                      <a:gd name="T41" fmla="*/ 25 h 38"/>
                      <a:gd name="T42" fmla="*/ 20 w 28"/>
                      <a:gd name="T43" fmla="*/ 26 h 38"/>
                      <a:gd name="T44" fmla="*/ 20 w 28"/>
                      <a:gd name="T45" fmla="*/ 28 h 38"/>
                      <a:gd name="T46" fmla="*/ 17 w 28"/>
                      <a:gd name="T47" fmla="*/ 29 h 38"/>
                      <a:gd name="T48" fmla="*/ 16 w 28"/>
                      <a:gd name="T49" fmla="*/ 30 h 38"/>
                      <a:gd name="T50" fmla="*/ 15 w 28"/>
                      <a:gd name="T51" fmla="*/ 30 h 38"/>
                      <a:gd name="T52" fmla="*/ 14 w 28"/>
                      <a:gd name="T53" fmla="*/ 30 h 38"/>
                      <a:gd name="T54" fmla="*/ 13 w 28"/>
                      <a:gd name="T55" fmla="*/ 29 h 38"/>
                      <a:gd name="T56" fmla="*/ 11 w 28"/>
                      <a:gd name="T57" fmla="*/ 26 h 38"/>
                      <a:gd name="T58" fmla="*/ 6 w 28"/>
                      <a:gd name="T59" fmla="*/ 28 h 38"/>
                      <a:gd name="T60" fmla="*/ 4 w 28"/>
                      <a:gd name="T61" fmla="*/ 31 h 38"/>
                      <a:gd name="T62" fmla="*/ 7 w 28"/>
                      <a:gd name="T63" fmla="*/ 36 h 38"/>
                      <a:gd name="T64" fmla="*/ 11 w 28"/>
                      <a:gd name="T65" fmla="*/ 38 h 38"/>
                      <a:gd name="T66" fmla="*/ 15 w 28"/>
                      <a:gd name="T67" fmla="*/ 38 h 38"/>
                      <a:gd name="T68" fmla="*/ 18 w 28"/>
                      <a:gd name="T69" fmla="*/ 37 h 38"/>
                      <a:gd name="T70" fmla="*/ 24 w 28"/>
                      <a:gd name="T71" fmla="*/ 35 h 38"/>
                      <a:gd name="T72" fmla="*/ 27 w 28"/>
                      <a:gd name="T73" fmla="*/ 30 h 38"/>
                      <a:gd name="T74" fmla="*/ 28 w 28"/>
                      <a:gd name="T75" fmla="*/ 25 h 38"/>
                      <a:gd name="T76" fmla="*/ 27 w 28"/>
                      <a:gd name="T77" fmla="*/ 21 h 38"/>
                      <a:gd name="T78" fmla="*/ 25 w 28"/>
                      <a:gd name="T79" fmla="*/ 16 h 38"/>
                      <a:gd name="T80" fmla="*/ 21 w 28"/>
                      <a:gd name="T81" fmla="*/ 14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8"/>
                      <a:gd name="T124" fmla="*/ 0 h 38"/>
                      <a:gd name="T125" fmla="*/ 28 w 28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8" h="38">
                        <a:moveTo>
                          <a:pt x="21" y="14"/>
                        </a:move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14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9" y="12"/>
                        </a:lnTo>
                        <a:lnTo>
                          <a:pt x="18" y="9"/>
                        </a:lnTo>
                        <a:lnTo>
                          <a:pt x="21" y="8"/>
                        </a:lnTo>
                        <a:lnTo>
                          <a:pt x="21" y="7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1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7"/>
                        </a:lnTo>
                        <a:lnTo>
                          <a:pt x="9" y="26"/>
                        </a:lnTo>
                        <a:lnTo>
                          <a:pt x="10" y="25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2" y="23"/>
                        </a:lnTo>
                        <a:lnTo>
                          <a:pt x="12" y="22"/>
                        </a:lnTo>
                        <a:lnTo>
                          <a:pt x="13" y="22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6" y="21"/>
                        </a:lnTo>
                        <a:lnTo>
                          <a:pt x="17" y="22"/>
                        </a:lnTo>
                        <a:lnTo>
                          <a:pt x="18" y="22"/>
                        </a:lnTo>
                        <a:lnTo>
                          <a:pt x="18" y="23"/>
                        </a:lnTo>
                        <a:lnTo>
                          <a:pt x="20" y="24"/>
                        </a:lnTo>
                        <a:lnTo>
                          <a:pt x="20" y="25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20" y="28"/>
                        </a:lnTo>
                        <a:lnTo>
                          <a:pt x="18" y="28"/>
                        </a:lnTo>
                        <a:lnTo>
                          <a:pt x="17" y="29"/>
                        </a:lnTo>
                        <a:lnTo>
                          <a:pt x="16" y="30"/>
                        </a:lnTo>
                        <a:lnTo>
                          <a:pt x="15" y="30"/>
                        </a:lnTo>
                        <a:lnTo>
                          <a:pt x="14" y="30"/>
                        </a:lnTo>
                        <a:lnTo>
                          <a:pt x="13" y="29"/>
                        </a:lnTo>
                        <a:lnTo>
                          <a:pt x="12" y="28"/>
                        </a:lnTo>
                        <a:lnTo>
                          <a:pt x="11" y="26"/>
                        </a:lnTo>
                        <a:lnTo>
                          <a:pt x="9" y="27"/>
                        </a:lnTo>
                        <a:lnTo>
                          <a:pt x="6" y="28"/>
                        </a:lnTo>
                        <a:lnTo>
                          <a:pt x="3" y="29"/>
                        </a:lnTo>
                        <a:lnTo>
                          <a:pt x="4" y="31"/>
                        </a:lnTo>
                        <a:lnTo>
                          <a:pt x="6" y="34"/>
                        </a:lnTo>
                        <a:lnTo>
                          <a:pt x="7" y="36"/>
                        </a:lnTo>
                        <a:lnTo>
                          <a:pt x="9" y="37"/>
                        </a:lnTo>
                        <a:lnTo>
                          <a:pt x="11" y="38"/>
                        </a:lnTo>
                        <a:lnTo>
                          <a:pt x="13" y="38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8" y="37"/>
                        </a:lnTo>
                        <a:lnTo>
                          <a:pt x="22" y="36"/>
                        </a:lnTo>
                        <a:lnTo>
                          <a:pt x="24" y="35"/>
                        </a:lnTo>
                        <a:lnTo>
                          <a:pt x="26" y="33"/>
                        </a:lnTo>
                        <a:lnTo>
                          <a:pt x="27" y="30"/>
                        </a:lnTo>
                        <a:lnTo>
                          <a:pt x="28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7" y="21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3" y="15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1" name="Freeform 81"/>
                  <p:cNvSpPr>
                    <a:spLocks/>
                  </p:cNvSpPr>
                  <p:nvPr/>
                </p:nvSpPr>
                <p:spPr bwMode="auto">
                  <a:xfrm>
                    <a:off x="1190" y="2536"/>
                    <a:ext cx="24" cy="33"/>
                  </a:xfrm>
                  <a:custGeom>
                    <a:avLst/>
                    <a:gdLst>
                      <a:gd name="T0" fmla="*/ 8 w 24"/>
                      <a:gd name="T1" fmla="*/ 26 h 33"/>
                      <a:gd name="T2" fmla="*/ 10 w 24"/>
                      <a:gd name="T3" fmla="*/ 28 h 33"/>
                      <a:gd name="T4" fmla="*/ 12 w 24"/>
                      <a:gd name="T5" fmla="*/ 30 h 33"/>
                      <a:gd name="T6" fmla="*/ 14 w 24"/>
                      <a:gd name="T7" fmla="*/ 30 h 33"/>
                      <a:gd name="T8" fmla="*/ 15 w 24"/>
                      <a:gd name="T9" fmla="*/ 28 h 33"/>
                      <a:gd name="T10" fmla="*/ 18 w 24"/>
                      <a:gd name="T11" fmla="*/ 27 h 33"/>
                      <a:gd name="T12" fmla="*/ 20 w 24"/>
                      <a:gd name="T13" fmla="*/ 25 h 33"/>
                      <a:gd name="T14" fmla="*/ 20 w 24"/>
                      <a:gd name="T15" fmla="*/ 22 h 33"/>
                      <a:gd name="T16" fmla="*/ 20 w 24"/>
                      <a:gd name="T17" fmla="*/ 20 h 33"/>
                      <a:gd name="T18" fmla="*/ 18 w 24"/>
                      <a:gd name="T19" fmla="*/ 18 h 33"/>
                      <a:gd name="T20" fmla="*/ 15 w 24"/>
                      <a:gd name="T21" fmla="*/ 17 h 33"/>
                      <a:gd name="T22" fmla="*/ 13 w 24"/>
                      <a:gd name="T23" fmla="*/ 16 h 33"/>
                      <a:gd name="T24" fmla="*/ 11 w 24"/>
                      <a:gd name="T25" fmla="*/ 17 h 33"/>
                      <a:gd name="T26" fmla="*/ 10 w 24"/>
                      <a:gd name="T27" fmla="*/ 17 h 33"/>
                      <a:gd name="T28" fmla="*/ 8 w 24"/>
                      <a:gd name="T29" fmla="*/ 18 h 33"/>
                      <a:gd name="T30" fmla="*/ 8 w 24"/>
                      <a:gd name="T31" fmla="*/ 19 h 33"/>
                      <a:gd name="T32" fmla="*/ 7 w 24"/>
                      <a:gd name="T33" fmla="*/ 21 h 33"/>
                      <a:gd name="T34" fmla="*/ 0 w 24"/>
                      <a:gd name="T35" fmla="*/ 6 h 33"/>
                      <a:gd name="T36" fmla="*/ 16 w 24"/>
                      <a:gd name="T37" fmla="*/ 4 h 33"/>
                      <a:gd name="T38" fmla="*/ 6 w 24"/>
                      <a:gd name="T39" fmla="*/ 17 h 33"/>
                      <a:gd name="T40" fmla="*/ 7 w 24"/>
                      <a:gd name="T41" fmla="*/ 16 h 33"/>
                      <a:gd name="T42" fmla="*/ 7 w 24"/>
                      <a:gd name="T43" fmla="*/ 14 h 33"/>
                      <a:gd name="T44" fmla="*/ 9 w 24"/>
                      <a:gd name="T45" fmla="*/ 13 h 33"/>
                      <a:gd name="T46" fmla="*/ 10 w 24"/>
                      <a:gd name="T47" fmla="*/ 12 h 33"/>
                      <a:gd name="T48" fmla="*/ 14 w 24"/>
                      <a:gd name="T49" fmla="*/ 12 h 33"/>
                      <a:gd name="T50" fmla="*/ 18 w 24"/>
                      <a:gd name="T51" fmla="*/ 13 h 33"/>
                      <a:gd name="T52" fmla="*/ 21 w 24"/>
                      <a:gd name="T53" fmla="*/ 16 h 33"/>
                      <a:gd name="T54" fmla="*/ 23 w 24"/>
                      <a:gd name="T55" fmla="*/ 19 h 33"/>
                      <a:gd name="T56" fmla="*/ 24 w 24"/>
                      <a:gd name="T57" fmla="*/ 22 h 33"/>
                      <a:gd name="T58" fmla="*/ 23 w 24"/>
                      <a:gd name="T59" fmla="*/ 26 h 33"/>
                      <a:gd name="T60" fmla="*/ 21 w 24"/>
                      <a:gd name="T61" fmla="*/ 30 h 33"/>
                      <a:gd name="T62" fmla="*/ 16 w 24"/>
                      <a:gd name="T63" fmla="*/ 32 h 33"/>
                      <a:gd name="T64" fmla="*/ 12 w 24"/>
                      <a:gd name="T65" fmla="*/ 33 h 33"/>
                      <a:gd name="T66" fmla="*/ 9 w 24"/>
                      <a:gd name="T67" fmla="*/ 33 h 33"/>
                      <a:gd name="T68" fmla="*/ 7 w 24"/>
                      <a:gd name="T69" fmla="*/ 31 h 33"/>
                      <a:gd name="T70" fmla="*/ 5 w 24"/>
                      <a:gd name="T71" fmla="*/ 27 h 3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4"/>
                      <a:gd name="T109" fmla="*/ 0 h 33"/>
                      <a:gd name="T110" fmla="*/ 24 w 24"/>
                      <a:gd name="T111" fmla="*/ 33 h 3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4" h="33">
                        <a:moveTo>
                          <a:pt x="5" y="27"/>
                        </a:moveTo>
                        <a:lnTo>
                          <a:pt x="8" y="26"/>
                        </a:lnTo>
                        <a:lnTo>
                          <a:pt x="9" y="27"/>
                        </a:lnTo>
                        <a:lnTo>
                          <a:pt x="10" y="28"/>
                        </a:lnTo>
                        <a:lnTo>
                          <a:pt x="11" y="30"/>
                        </a:lnTo>
                        <a:lnTo>
                          <a:pt x="12" y="30"/>
                        </a:lnTo>
                        <a:lnTo>
                          <a:pt x="13" y="30"/>
                        </a:lnTo>
                        <a:lnTo>
                          <a:pt x="14" y="30"/>
                        </a:lnTo>
                        <a:lnTo>
                          <a:pt x="15" y="28"/>
                        </a:lnTo>
                        <a:lnTo>
                          <a:pt x="16" y="28"/>
                        </a:lnTo>
                        <a:lnTo>
                          <a:pt x="18" y="27"/>
                        </a:lnTo>
                        <a:lnTo>
                          <a:pt x="19" y="26"/>
                        </a:lnTo>
                        <a:lnTo>
                          <a:pt x="20" y="25"/>
                        </a:lnTo>
                        <a:lnTo>
                          <a:pt x="20" y="24"/>
                        </a:lnTo>
                        <a:lnTo>
                          <a:pt x="20" y="22"/>
                        </a:lnTo>
                        <a:lnTo>
                          <a:pt x="20" y="21"/>
                        </a:lnTo>
                        <a:lnTo>
                          <a:pt x="20" y="20"/>
                        </a:lnTo>
                        <a:lnTo>
                          <a:pt x="19" y="19"/>
                        </a:lnTo>
                        <a:lnTo>
                          <a:pt x="18" y="18"/>
                        </a:lnTo>
                        <a:lnTo>
                          <a:pt x="16" y="17"/>
                        </a:lnTo>
                        <a:lnTo>
                          <a:pt x="15" y="17"/>
                        </a:lnTo>
                        <a:lnTo>
                          <a:pt x="14" y="16"/>
                        </a:lnTo>
                        <a:lnTo>
                          <a:pt x="13" y="16"/>
                        </a:lnTo>
                        <a:lnTo>
                          <a:pt x="12" y="16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7" y="20"/>
                        </a:lnTo>
                        <a:lnTo>
                          <a:pt x="7" y="21"/>
                        </a:lnTo>
                        <a:lnTo>
                          <a:pt x="4" y="22"/>
                        </a:lnTo>
                        <a:lnTo>
                          <a:pt x="0" y="6"/>
                        </a:lnTo>
                        <a:lnTo>
                          <a:pt x="15" y="0"/>
                        </a:lnTo>
                        <a:lnTo>
                          <a:pt x="16" y="4"/>
                        </a:lnTo>
                        <a:lnTo>
                          <a:pt x="4" y="8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4"/>
                        </a:lnTo>
                        <a:lnTo>
                          <a:pt x="8" y="13"/>
                        </a:lnTo>
                        <a:lnTo>
                          <a:pt x="9" y="13"/>
                        </a:lnTo>
                        <a:lnTo>
                          <a:pt x="10" y="12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8" y="13"/>
                        </a:lnTo>
                        <a:lnTo>
                          <a:pt x="20" y="14"/>
                        </a:lnTo>
                        <a:lnTo>
                          <a:pt x="21" y="16"/>
                        </a:lnTo>
                        <a:lnTo>
                          <a:pt x="22" y="17"/>
                        </a:lnTo>
                        <a:lnTo>
                          <a:pt x="23" y="19"/>
                        </a:lnTo>
                        <a:lnTo>
                          <a:pt x="24" y="21"/>
                        </a:lnTo>
                        <a:lnTo>
                          <a:pt x="24" y="22"/>
                        </a:lnTo>
                        <a:lnTo>
                          <a:pt x="24" y="24"/>
                        </a:lnTo>
                        <a:lnTo>
                          <a:pt x="23" y="26"/>
                        </a:lnTo>
                        <a:lnTo>
                          <a:pt x="22" y="27"/>
                        </a:lnTo>
                        <a:lnTo>
                          <a:pt x="21" y="30"/>
                        </a:lnTo>
                        <a:lnTo>
                          <a:pt x="19" y="31"/>
                        </a:lnTo>
                        <a:lnTo>
                          <a:pt x="16" y="32"/>
                        </a:lnTo>
                        <a:lnTo>
                          <a:pt x="14" y="33"/>
                        </a:lnTo>
                        <a:lnTo>
                          <a:pt x="12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8" y="32"/>
                        </a:lnTo>
                        <a:lnTo>
                          <a:pt x="7" y="31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2" name="Freeform 82"/>
                  <p:cNvSpPr>
                    <a:spLocks/>
                  </p:cNvSpPr>
                  <p:nvPr/>
                </p:nvSpPr>
                <p:spPr bwMode="auto">
                  <a:xfrm>
                    <a:off x="1043" y="2583"/>
                    <a:ext cx="26" cy="39"/>
                  </a:xfrm>
                  <a:custGeom>
                    <a:avLst/>
                    <a:gdLst>
                      <a:gd name="T0" fmla="*/ 21 w 26"/>
                      <a:gd name="T1" fmla="*/ 0 h 39"/>
                      <a:gd name="T2" fmla="*/ 2 w 26"/>
                      <a:gd name="T3" fmla="*/ 7 h 39"/>
                      <a:gd name="T4" fmla="*/ 0 w 26"/>
                      <a:gd name="T5" fmla="*/ 7 h 39"/>
                      <a:gd name="T6" fmla="*/ 0 w 26"/>
                      <a:gd name="T7" fmla="*/ 9 h 39"/>
                      <a:gd name="T8" fmla="*/ 2 w 26"/>
                      <a:gd name="T9" fmla="*/ 14 h 39"/>
                      <a:gd name="T10" fmla="*/ 2 w 26"/>
                      <a:gd name="T11" fmla="*/ 15 h 39"/>
                      <a:gd name="T12" fmla="*/ 4 w 26"/>
                      <a:gd name="T13" fmla="*/ 15 h 39"/>
                      <a:gd name="T14" fmla="*/ 16 w 26"/>
                      <a:gd name="T15" fmla="*/ 11 h 39"/>
                      <a:gd name="T16" fmla="*/ 15 w 26"/>
                      <a:gd name="T17" fmla="*/ 12 h 39"/>
                      <a:gd name="T18" fmla="*/ 15 w 26"/>
                      <a:gd name="T19" fmla="*/ 14 h 39"/>
                      <a:gd name="T20" fmla="*/ 15 w 26"/>
                      <a:gd name="T21" fmla="*/ 15 h 39"/>
                      <a:gd name="T22" fmla="*/ 14 w 26"/>
                      <a:gd name="T23" fmla="*/ 17 h 39"/>
                      <a:gd name="T24" fmla="*/ 13 w 26"/>
                      <a:gd name="T25" fmla="*/ 21 h 39"/>
                      <a:gd name="T26" fmla="*/ 13 w 26"/>
                      <a:gd name="T27" fmla="*/ 27 h 39"/>
                      <a:gd name="T28" fmla="*/ 13 w 26"/>
                      <a:gd name="T29" fmla="*/ 31 h 39"/>
                      <a:gd name="T30" fmla="*/ 14 w 26"/>
                      <a:gd name="T31" fmla="*/ 36 h 39"/>
                      <a:gd name="T32" fmla="*/ 14 w 26"/>
                      <a:gd name="T33" fmla="*/ 39 h 39"/>
                      <a:gd name="T34" fmla="*/ 17 w 26"/>
                      <a:gd name="T35" fmla="*/ 37 h 39"/>
                      <a:gd name="T36" fmla="*/ 20 w 26"/>
                      <a:gd name="T37" fmla="*/ 36 h 39"/>
                      <a:gd name="T38" fmla="*/ 22 w 26"/>
                      <a:gd name="T39" fmla="*/ 35 h 39"/>
                      <a:gd name="T40" fmla="*/ 22 w 26"/>
                      <a:gd name="T41" fmla="*/ 34 h 39"/>
                      <a:gd name="T42" fmla="*/ 21 w 26"/>
                      <a:gd name="T43" fmla="*/ 32 h 39"/>
                      <a:gd name="T44" fmla="*/ 21 w 26"/>
                      <a:gd name="T45" fmla="*/ 30 h 39"/>
                      <a:gd name="T46" fmla="*/ 21 w 26"/>
                      <a:gd name="T47" fmla="*/ 29 h 39"/>
                      <a:gd name="T48" fmla="*/ 21 w 26"/>
                      <a:gd name="T49" fmla="*/ 27 h 39"/>
                      <a:gd name="T50" fmla="*/ 21 w 26"/>
                      <a:gd name="T51" fmla="*/ 26 h 39"/>
                      <a:gd name="T52" fmla="*/ 21 w 26"/>
                      <a:gd name="T53" fmla="*/ 23 h 39"/>
                      <a:gd name="T54" fmla="*/ 21 w 26"/>
                      <a:gd name="T55" fmla="*/ 22 h 39"/>
                      <a:gd name="T56" fmla="*/ 21 w 26"/>
                      <a:gd name="T57" fmla="*/ 20 h 39"/>
                      <a:gd name="T58" fmla="*/ 22 w 26"/>
                      <a:gd name="T59" fmla="*/ 18 h 39"/>
                      <a:gd name="T60" fmla="*/ 22 w 26"/>
                      <a:gd name="T61" fmla="*/ 16 h 39"/>
                      <a:gd name="T62" fmla="*/ 22 w 26"/>
                      <a:gd name="T63" fmla="*/ 14 h 39"/>
                      <a:gd name="T64" fmla="*/ 23 w 26"/>
                      <a:gd name="T65" fmla="*/ 12 h 39"/>
                      <a:gd name="T66" fmla="*/ 23 w 26"/>
                      <a:gd name="T67" fmla="*/ 11 h 39"/>
                      <a:gd name="T68" fmla="*/ 24 w 26"/>
                      <a:gd name="T69" fmla="*/ 8 h 39"/>
                      <a:gd name="T70" fmla="*/ 24 w 26"/>
                      <a:gd name="T71" fmla="*/ 7 h 39"/>
                      <a:gd name="T72" fmla="*/ 24 w 26"/>
                      <a:gd name="T73" fmla="*/ 6 h 39"/>
                      <a:gd name="T74" fmla="*/ 26 w 26"/>
                      <a:gd name="T75" fmla="*/ 5 h 39"/>
                      <a:gd name="T76" fmla="*/ 24 w 26"/>
                      <a:gd name="T77" fmla="*/ 4 h 39"/>
                      <a:gd name="T78" fmla="*/ 23 w 26"/>
                      <a:gd name="T79" fmla="*/ 2 h 39"/>
                      <a:gd name="T80" fmla="*/ 23 w 26"/>
                      <a:gd name="T81" fmla="*/ 0 h 39"/>
                      <a:gd name="T82" fmla="*/ 21 w 26"/>
                      <a:gd name="T83" fmla="*/ 0 h 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"/>
                      <a:gd name="T127" fmla="*/ 0 h 39"/>
                      <a:gd name="T128" fmla="*/ 26 w 26"/>
                      <a:gd name="T129" fmla="*/ 39 h 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" h="39">
                        <a:moveTo>
                          <a:pt x="21" y="0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4" y="15"/>
                        </a:lnTo>
                        <a:lnTo>
                          <a:pt x="16" y="11"/>
                        </a:lnTo>
                        <a:lnTo>
                          <a:pt x="15" y="12"/>
                        </a:lnTo>
                        <a:lnTo>
                          <a:pt x="15" y="14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21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4" y="36"/>
                        </a:lnTo>
                        <a:lnTo>
                          <a:pt x="14" y="39"/>
                        </a:lnTo>
                        <a:lnTo>
                          <a:pt x="17" y="37"/>
                        </a:lnTo>
                        <a:lnTo>
                          <a:pt x="20" y="36"/>
                        </a:lnTo>
                        <a:lnTo>
                          <a:pt x="22" y="35"/>
                        </a:lnTo>
                        <a:lnTo>
                          <a:pt x="22" y="34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1" y="29"/>
                        </a:lnTo>
                        <a:lnTo>
                          <a:pt x="21" y="27"/>
                        </a:lnTo>
                        <a:lnTo>
                          <a:pt x="21" y="26"/>
                        </a:lnTo>
                        <a:lnTo>
                          <a:pt x="21" y="23"/>
                        </a:lnTo>
                        <a:lnTo>
                          <a:pt x="21" y="22"/>
                        </a:lnTo>
                        <a:lnTo>
                          <a:pt x="21" y="20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2" y="14"/>
                        </a:lnTo>
                        <a:lnTo>
                          <a:pt x="23" y="12"/>
                        </a:lnTo>
                        <a:lnTo>
                          <a:pt x="23" y="11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6" y="5"/>
                        </a:lnTo>
                        <a:lnTo>
                          <a:pt x="24" y="4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3" name="Freeform 83"/>
                  <p:cNvSpPr>
                    <a:spLocks/>
                  </p:cNvSpPr>
                  <p:nvPr/>
                </p:nvSpPr>
                <p:spPr bwMode="auto">
                  <a:xfrm>
                    <a:off x="1045" y="2585"/>
                    <a:ext cx="21" cy="33"/>
                  </a:xfrm>
                  <a:custGeom>
                    <a:avLst/>
                    <a:gdLst>
                      <a:gd name="T0" fmla="*/ 0 w 21"/>
                      <a:gd name="T1" fmla="*/ 7 h 33"/>
                      <a:gd name="T2" fmla="*/ 20 w 21"/>
                      <a:gd name="T3" fmla="*/ 0 h 33"/>
                      <a:gd name="T4" fmla="*/ 21 w 21"/>
                      <a:gd name="T5" fmla="*/ 3 h 33"/>
                      <a:gd name="T6" fmla="*/ 20 w 21"/>
                      <a:gd name="T7" fmla="*/ 4 h 33"/>
                      <a:gd name="T8" fmla="*/ 20 w 21"/>
                      <a:gd name="T9" fmla="*/ 5 h 33"/>
                      <a:gd name="T10" fmla="*/ 19 w 21"/>
                      <a:gd name="T11" fmla="*/ 7 h 33"/>
                      <a:gd name="T12" fmla="*/ 19 w 21"/>
                      <a:gd name="T13" fmla="*/ 10 h 33"/>
                      <a:gd name="T14" fmla="*/ 18 w 21"/>
                      <a:gd name="T15" fmla="*/ 12 h 33"/>
                      <a:gd name="T16" fmla="*/ 18 w 21"/>
                      <a:gd name="T17" fmla="*/ 13 h 33"/>
                      <a:gd name="T18" fmla="*/ 18 w 21"/>
                      <a:gd name="T19" fmla="*/ 15 h 33"/>
                      <a:gd name="T20" fmla="*/ 17 w 21"/>
                      <a:gd name="T21" fmla="*/ 17 h 33"/>
                      <a:gd name="T22" fmla="*/ 17 w 21"/>
                      <a:gd name="T23" fmla="*/ 19 h 33"/>
                      <a:gd name="T24" fmla="*/ 17 w 21"/>
                      <a:gd name="T25" fmla="*/ 21 h 33"/>
                      <a:gd name="T26" fmla="*/ 17 w 21"/>
                      <a:gd name="T27" fmla="*/ 24 h 33"/>
                      <a:gd name="T28" fmla="*/ 17 w 21"/>
                      <a:gd name="T29" fmla="*/ 26 h 33"/>
                      <a:gd name="T30" fmla="*/ 17 w 21"/>
                      <a:gd name="T31" fmla="*/ 27 h 33"/>
                      <a:gd name="T32" fmla="*/ 17 w 21"/>
                      <a:gd name="T33" fmla="*/ 28 h 33"/>
                      <a:gd name="T34" fmla="*/ 17 w 21"/>
                      <a:gd name="T35" fmla="*/ 30 h 33"/>
                      <a:gd name="T36" fmla="*/ 18 w 21"/>
                      <a:gd name="T37" fmla="*/ 32 h 33"/>
                      <a:gd name="T38" fmla="*/ 14 w 21"/>
                      <a:gd name="T39" fmla="*/ 33 h 33"/>
                      <a:gd name="T40" fmla="*/ 13 w 21"/>
                      <a:gd name="T41" fmla="*/ 29 h 33"/>
                      <a:gd name="T42" fmla="*/ 13 w 21"/>
                      <a:gd name="T43" fmla="*/ 25 h 33"/>
                      <a:gd name="T44" fmla="*/ 13 w 21"/>
                      <a:gd name="T45" fmla="*/ 19 h 33"/>
                      <a:gd name="T46" fmla="*/ 14 w 21"/>
                      <a:gd name="T47" fmla="*/ 15 h 33"/>
                      <a:gd name="T48" fmla="*/ 15 w 21"/>
                      <a:gd name="T49" fmla="*/ 13 h 33"/>
                      <a:gd name="T50" fmla="*/ 16 w 21"/>
                      <a:gd name="T51" fmla="*/ 10 h 33"/>
                      <a:gd name="T52" fmla="*/ 16 w 21"/>
                      <a:gd name="T53" fmla="*/ 7 h 33"/>
                      <a:gd name="T54" fmla="*/ 17 w 21"/>
                      <a:gd name="T55" fmla="*/ 5 h 33"/>
                      <a:gd name="T56" fmla="*/ 1 w 21"/>
                      <a:gd name="T57" fmla="*/ 11 h 33"/>
                      <a:gd name="T58" fmla="*/ 0 w 21"/>
                      <a:gd name="T59" fmla="*/ 7 h 3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"/>
                      <a:gd name="T91" fmla="*/ 0 h 33"/>
                      <a:gd name="T92" fmla="*/ 21 w 21"/>
                      <a:gd name="T93" fmla="*/ 33 h 3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" h="33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20" y="5"/>
                        </a:lnTo>
                        <a:lnTo>
                          <a:pt x="19" y="7"/>
                        </a:lnTo>
                        <a:lnTo>
                          <a:pt x="19" y="10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5"/>
                        </a:lnTo>
                        <a:lnTo>
                          <a:pt x="17" y="17"/>
                        </a:lnTo>
                        <a:lnTo>
                          <a:pt x="17" y="19"/>
                        </a:lnTo>
                        <a:lnTo>
                          <a:pt x="17" y="21"/>
                        </a:lnTo>
                        <a:lnTo>
                          <a:pt x="17" y="24"/>
                        </a:lnTo>
                        <a:lnTo>
                          <a:pt x="17" y="26"/>
                        </a:lnTo>
                        <a:lnTo>
                          <a:pt x="17" y="27"/>
                        </a:lnTo>
                        <a:lnTo>
                          <a:pt x="17" y="28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4" y="33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3" y="19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6" y="7"/>
                        </a:lnTo>
                        <a:lnTo>
                          <a:pt x="17" y="5"/>
                        </a:lnTo>
                        <a:lnTo>
                          <a:pt x="1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4" name="Freeform 84"/>
                  <p:cNvSpPr>
                    <a:spLocks/>
                  </p:cNvSpPr>
                  <p:nvPr/>
                </p:nvSpPr>
                <p:spPr bwMode="auto">
                  <a:xfrm>
                    <a:off x="1173" y="2322"/>
                    <a:ext cx="30" cy="39"/>
                  </a:xfrm>
                  <a:custGeom>
                    <a:avLst/>
                    <a:gdLst>
                      <a:gd name="T0" fmla="*/ 14 w 30"/>
                      <a:gd name="T1" fmla="*/ 27 h 39"/>
                      <a:gd name="T2" fmla="*/ 14 w 30"/>
                      <a:gd name="T3" fmla="*/ 27 h 39"/>
                      <a:gd name="T4" fmla="*/ 14 w 30"/>
                      <a:gd name="T5" fmla="*/ 27 h 39"/>
                      <a:gd name="T6" fmla="*/ 15 w 30"/>
                      <a:gd name="T7" fmla="*/ 26 h 39"/>
                      <a:gd name="T8" fmla="*/ 16 w 30"/>
                      <a:gd name="T9" fmla="*/ 25 h 39"/>
                      <a:gd name="T10" fmla="*/ 18 w 30"/>
                      <a:gd name="T11" fmla="*/ 22 h 39"/>
                      <a:gd name="T12" fmla="*/ 19 w 30"/>
                      <a:gd name="T13" fmla="*/ 21 h 39"/>
                      <a:gd name="T14" fmla="*/ 22 w 30"/>
                      <a:gd name="T15" fmla="*/ 17 h 39"/>
                      <a:gd name="T16" fmla="*/ 24 w 30"/>
                      <a:gd name="T17" fmla="*/ 14 h 39"/>
                      <a:gd name="T18" fmla="*/ 24 w 30"/>
                      <a:gd name="T19" fmla="*/ 10 h 39"/>
                      <a:gd name="T20" fmla="*/ 22 w 30"/>
                      <a:gd name="T21" fmla="*/ 7 h 39"/>
                      <a:gd name="T22" fmla="*/ 19 w 30"/>
                      <a:gd name="T23" fmla="*/ 3 h 39"/>
                      <a:gd name="T24" fmla="*/ 15 w 30"/>
                      <a:gd name="T25" fmla="*/ 1 h 39"/>
                      <a:gd name="T26" fmla="*/ 11 w 30"/>
                      <a:gd name="T27" fmla="*/ 0 h 39"/>
                      <a:gd name="T28" fmla="*/ 4 w 30"/>
                      <a:gd name="T29" fmla="*/ 3 h 39"/>
                      <a:gd name="T30" fmla="*/ 1 w 30"/>
                      <a:gd name="T31" fmla="*/ 8 h 39"/>
                      <a:gd name="T32" fmla="*/ 0 w 30"/>
                      <a:gd name="T33" fmla="*/ 12 h 39"/>
                      <a:gd name="T34" fmla="*/ 0 w 30"/>
                      <a:gd name="T35" fmla="*/ 15 h 39"/>
                      <a:gd name="T36" fmla="*/ 1 w 30"/>
                      <a:gd name="T37" fmla="*/ 20 h 39"/>
                      <a:gd name="T38" fmla="*/ 7 w 30"/>
                      <a:gd name="T39" fmla="*/ 17 h 39"/>
                      <a:gd name="T40" fmla="*/ 9 w 30"/>
                      <a:gd name="T41" fmla="*/ 15 h 39"/>
                      <a:gd name="T42" fmla="*/ 8 w 30"/>
                      <a:gd name="T43" fmla="*/ 13 h 39"/>
                      <a:gd name="T44" fmla="*/ 8 w 30"/>
                      <a:gd name="T45" fmla="*/ 12 h 39"/>
                      <a:gd name="T46" fmla="*/ 9 w 30"/>
                      <a:gd name="T47" fmla="*/ 10 h 39"/>
                      <a:gd name="T48" fmla="*/ 11 w 30"/>
                      <a:gd name="T49" fmla="*/ 9 h 39"/>
                      <a:gd name="T50" fmla="*/ 12 w 30"/>
                      <a:gd name="T51" fmla="*/ 9 h 39"/>
                      <a:gd name="T52" fmla="*/ 13 w 30"/>
                      <a:gd name="T53" fmla="*/ 9 h 39"/>
                      <a:gd name="T54" fmla="*/ 14 w 30"/>
                      <a:gd name="T55" fmla="*/ 10 h 39"/>
                      <a:gd name="T56" fmla="*/ 15 w 30"/>
                      <a:gd name="T57" fmla="*/ 11 h 39"/>
                      <a:gd name="T58" fmla="*/ 15 w 30"/>
                      <a:gd name="T59" fmla="*/ 12 h 39"/>
                      <a:gd name="T60" fmla="*/ 15 w 30"/>
                      <a:gd name="T61" fmla="*/ 14 h 39"/>
                      <a:gd name="T62" fmla="*/ 14 w 30"/>
                      <a:gd name="T63" fmla="*/ 15 h 39"/>
                      <a:gd name="T64" fmla="*/ 12 w 30"/>
                      <a:gd name="T65" fmla="*/ 17 h 39"/>
                      <a:gd name="T66" fmla="*/ 11 w 30"/>
                      <a:gd name="T67" fmla="*/ 18 h 39"/>
                      <a:gd name="T68" fmla="*/ 10 w 30"/>
                      <a:gd name="T69" fmla="*/ 21 h 39"/>
                      <a:gd name="T70" fmla="*/ 7 w 30"/>
                      <a:gd name="T71" fmla="*/ 25 h 39"/>
                      <a:gd name="T72" fmla="*/ 5 w 30"/>
                      <a:gd name="T73" fmla="*/ 28 h 39"/>
                      <a:gd name="T74" fmla="*/ 5 w 30"/>
                      <a:gd name="T75" fmla="*/ 32 h 39"/>
                      <a:gd name="T76" fmla="*/ 7 w 30"/>
                      <a:gd name="T77" fmla="*/ 37 h 39"/>
                      <a:gd name="T78" fmla="*/ 9 w 30"/>
                      <a:gd name="T79" fmla="*/ 38 h 39"/>
                      <a:gd name="T80" fmla="*/ 30 w 30"/>
                      <a:gd name="T81" fmla="*/ 30 h 39"/>
                      <a:gd name="T82" fmla="*/ 28 w 30"/>
                      <a:gd name="T83" fmla="*/ 25 h 39"/>
                      <a:gd name="T84" fmla="*/ 26 w 30"/>
                      <a:gd name="T85" fmla="*/ 24 h 3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0"/>
                      <a:gd name="T130" fmla="*/ 0 h 39"/>
                      <a:gd name="T131" fmla="*/ 30 w 30"/>
                      <a:gd name="T132" fmla="*/ 39 h 3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0" h="39">
                        <a:moveTo>
                          <a:pt x="14" y="28"/>
                        </a:moveTo>
                        <a:lnTo>
                          <a:pt x="14" y="27"/>
                        </a:lnTo>
                        <a:lnTo>
                          <a:pt x="15" y="26"/>
                        </a:lnTo>
                        <a:lnTo>
                          <a:pt x="16" y="25"/>
                        </a:lnTo>
                        <a:lnTo>
                          <a:pt x="17" y="23"/>
                        </a:lnTo>
                        <a:lnTo>
                          <a:pt x="18" y="22"/>
                        </a:lnTo>
                        <a:lnTo>
                          <a:pt x="19" y="21"/>
                        </a:lnTo>
                        <a:lnTo>
                          <a:pt x="21" y="18"/>
                        </a:lnTo>
                        <a:lnTo>
                          <a:pt x="22" y="17"/>
                        </a:lnTo>
                        <a:lnTo>
                          <a:pt x="23" y="16"/>
                        </a:lnTo>
                        <a:lnTo>
                          <a:pt x="24" y="14"/>
                        </a:lnTo>
                        <a:lnTo>
                          <a:pt x="24" y="12"/>
                        </a:lnTo>
                        <a:lnTo>
                          <a:pt x="24" y="10"/>
                        </a:lnTo>
                        <a:lnTo>
                          <a:pt x="23" y="8"/>
                        </a:lnTo>
                        <a:lnTo>
                          <a:pt x="22" y="7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5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20"/>
                        </a:lnTo>
                        <a:lnTo>
                          <a:pt x="3" y="20"/>
                        </a:lnTo>
                        <a:lnTo>
                          <a:pt x="7" y="17"/>
                        </a:lnTo>
                        <a:lnTo>
                          <a:pt x="9" y="17"/>
                        </a:lnTo>
                        <a:lnTo>
                          <a:pt x="9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9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5" y="11"/>
                        </a:lnTo>
                        <a:lnTo>
                          <a:pt x="15" y="12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4" y="14"/>
                        </a:lnTo>
                        <a:lnTo>
                          <a:pt x="14" y="15"/>
                        </a:lnTo>
                        <a:lnTo>
                          <a:pt x="13" y="16"/>
                        </a:lnTo>
                        <a:lnTo>
                          <a:pt x="12" y="17"/>
                        </a:lnTo>
                        <a:lnTo>
                          <a:pt x="11" y="18"/>
                        </a:lnTo>
                        <a:lnTo>
                          <a:pt x="10" y="21"/>
                        </a:lnTo>
                        <a:lnTo>
                          <a:pt x="8" y="23"/>
                        </a:lnTo>
                        <a:lnTo>
                          <a:pt x="7" y="25"/>
                        </a:lnTo>
                        <a:lnTo>
                          <a:pt x="5" y="26"/>
                        </a:lnTo>
                        <a:lnTo>
                          <a:pt x="5" y="28"/>
                        </a:lnTo>
                        <a:lnTo>
                          <a:pt x="5" y="30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7" y="37"/>
                        </a:lnTo>
                        <a:lnTo>
                          <a:pt x="7" y="39"/>
                        </a:lnTo>
                        <a:lnTo>
                          <a:pt x="9" y="38"/>
                        </a:lnTo>
                        <a:lnTo>
                          <a:pt x="28" y="31"/>
                        </a:lnTo>
                        <a:lnTo>
                          <a:pt x="30" y="30"/>
                        </a:lnTo>
                        <a:lnTo>
                          <a:pt x="30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6" y="24"/>
                        </a:lnTo>
                        <a:lnTo>
                          <a:pt x="14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5" name="Freeform 85"/>
                  <p:cNvSpPr>
                    <a:spLocks/>
                  </p:cNvSpPr>
                  <p:nvPr/>
                </p:nvSpPr>
                <p:spPr bwMode="auto">
                  <a:xfrm>
                    <a:off x="1175" y="2324"/>
                    <a:ext cx="26" cy="34"/>
                  </a:xfrm>
                  <a:custGeom>
                    <a:avLst/>
                    <a:gdLst>
                      <a:gd name="T0" fmla="*/ 6 w 26"/>
                      <a:gd name="T1" fmla="*/ 32 h 34"/>
                      <a:gd name="T2" fmla="*/ 6 w 26"/>
                      <a:gd name="T3" fmla="*/ 28 h 34"/>
                      <a:gd name="T4" fmla="*/ 6 w 26"/>
                      <a:gd name="T5" fmla="*/ 25 h 34"/>
                      <a:gd name="T6" fmla="*/ 8 w 26"/>
                      <a:gd name="T7" fmla="*/ 22 h 34"/>
                      <a:gd name="T8" fmla="*/ 12 w 26"/>
                      <a:gd name="T9" fmla="*/ 16 h 34"/>
                      <a:gd name="T10" fmla="*/ 13 w 26"/>
                      <a:gd name="T11" fmla="*/ 14 h 34"/>
                      <a:gd name="T12" fmla="*/ 14 w 26"/>
                      <a:gd name="T13" fmla="*/ 13 h 34"/>
                      <a:gd name="T14" fmla="*/ 15 w 26"/>
                      <a:gd name="T15" fmla="*/ 11 h 34"/>
                      <a:gd name="T16" fmla="*/ 15 w 26"/>
                      <a:gd name="T17" fmla="*/ 9 h 34"/>
                      <a:gd name="T18" fmla="*/ 14 w 26"/>
                      <a:gd name="T19" fmla="*/ 7 h 34"/>
                      <a:gd name="T20" fmla="*/ 12 w 26"/>
                      <a:gd name="T21" fmla="*/ 5 h 34"/>
                      <a:gd name="T22" fmla="*/ 10 w 26"/>
                      <a:gd name="T23" fmla="*/ 5 h 34"/>
                      <a:gd name="T24" fmla="*/ 8 w 26"/>
                      <a:gd name="T25" fmla="*/ 5 h 34"/>
                      <a:gd name="T26" fmla="*/ 5 w 26"/>
                      <a:gd name="T27" fmla="*/ 7 h 34"/>
                      <a:gd name="T28" fmla="*/ 3 w 26"/>
                      <a:gd name="T29" fmla="*/ 10 h 34"/>
                      <a:gd name="T30" fmla="*/ 3 w 26"/>
                      <a:gd name="T31" fmla="*/ 12 h 34"/>
                      <a:gd name="T32" fmla="*/ 5 w 26"/>
                      <a:gd name="T33" fmla="*/ 14 h 34"/>
                      <a:gd name="T34" fmla="*/ 0 w 26"/>
                      <a:gd name="T35" fmla="*/ 13 h 34"/>
                      <a:gd name="T36" fmla="*/ 0 w 26"/>
                      <a:gd name="T37" fmla="*/ 10 h 34"/>
                      <a:gd name="T38" fmla="*/ 0 w 26"/>
                      <a:gd name="T39" fmla="*/ 7 h 34"/>
                      <a:gd name="T40" fmla="*/ 3 w 26"/>
                      <a:gd name="T41" fmla="*/ 3 h 34"/>
                      <a:gd name="T42" fmla="*/ 9 w 26"/>
                      <a:gd name="T43" fmla="*/ 0 h 34"/>
                      <a:gd name="T44" fmla="*/ 12 w 26"/>
                      <a:gd name="T45" fmla="*/ 0 h 34"/>
                      <a:gd name="T46" fmla="*/ 15 w 26"/>
                      <a:gd name="T47" fmla="*/ 2 h 34"/>
                      <a:gd name="T48" fmla="*/ 19 w 26"/>
                      <a:gd name="T49" fmla="*/ 6 h 34"/>
                      <a:gd name="T50" fmla="*/ 20 w 26"/>
                      <a:gd name="T51" fmla="*/ 8 h 34"/>
                      <a:gd name="T52" fmla="*/ 20 w 26"/>
                      <a:gd name="T53" fmla="*/ 11 h 34"/>
                      <a:gd name="T54" fmla="*/ 17 w 26"/>
                      <a:gd name="T55" fmla="*/ 14 h 34"/>
                      <a:gd name="T56" fmla="*/ 15 w 26"/>
                      <a:gd name="T57" fmla="*/ 18 h 34"/>
                      <a:gd name="T58" fmla="*/ 12 w 26"/>
                      <a:gd name="T59" fmla="*/ 21 h 34"/>
                      <a:gd name="T60" fmla="*/ 11 w 26"/>
                      <a:gd name="T61" fmla="*/ 22 h 34"/>
                      <a:gd name="T62" fmla="*/ 10 w 26"/>
                      <a:gd name="T63" fmla="*/ 24 h 34"/>
                      <a:gd name="T64" fmla="*/ 9 w 26"/>
                      <a:gd name="T65" fmla="*/ 26 h 34"/>
                      <a:gd name="T66" fmla="*/ 9 w 26"/>
                      <a:gd name="T67" fmla="*/ 29 h 34"/>
                      <a:gd name="T68" fmla="*/ 26 w 26"/>
                      <a:gd name="T69" fmla="*/ 27 h 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4"/>
                      <a:gd name="T107" fmla="*/ 26 w 26"/>
                      <a:gd name="T108" fmla="*/ 34 h 3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4">
                        <a:moveTo>
                          <a:pt x="7" y="34"/>
                        </a:move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6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3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3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5" y="1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7" y="3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7" y="14"/>
                        </a:lnTo>
                        <a:lnTo>
                          <a:pt x="16" y="15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3"/>
                        </a:lnTo>
                        <a:lnTo>
                          <a:pt x="10" y="24"/>
                        </a:lnTo>
                        <a:lnTo>
                          <a:pt x="9" y="25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29"/>
                        </a:lnTo>
                        <a:lnTo>
                          <a:pt x="25" y="24"/>
                        </a:lnTo>
                        <a:lnTo>
                          <a:pt x="26" y="27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6" name="Freeform 86"/>
                  <p:cNvSpPr>
                    <a:spLocks/>
                  </p:cNvSpPr>
                  <p:nvPr/>
                </p:nvSpPr>
                <p:spPr bwMode="auto">
                  <a:xfrm>
                    <a:off x="924" y="2408"/>
                    <a:ext cx="24" cy="36"/>
                  </a:xfrm>
                  <a:custGeom>
                    <a:avLst/>
                    <a:gdLst>
                      <a:gd name="T0" fmla="*/ 11 w 24"/>
                      <a:gd name="T1" fmla="*/ 1 h 36"/>
                      <a:gd name="T2" fmla="*/ 8 w 24"/>
                      <a:gd name="T3" fmla="*/ 2 h 36"/>
                      <a:gd name="T4" fmla="*/ 7 w 24"/>
                      <a:gd name="T5" fmla="*/ 2 h 36"/>
                      <a:gd name="T6" fmla="*/ 7 w 24"/>
                      <a:gd name="T7" fmla="*/ 5 h 36"/>
                      <a:gd name="T8" fmla="*/ 7 w 24"/>
                      <a:gd name="T9" fmla="*/ 6 h 36"/>
                      <a:gd name="T10" fmla="*/ 7 w 24"/>
                      <a:gd name="T11" fmla="*/ 7 h 36"/>
                      <a:gd name="T12" fmla="*/ 7 w 24"/>
                      <a:gd name="T13" fmla="*/ 8 h 36"/>
                      <a:gd name="T14" fmla="*/ 7 w 24"/>
                      <a:gd name="T15" fmla="*/ 8 h 36"/>
                      <a:gd name="T16" fmla="*/ 6 w 24"/>
                      <a:gd name="T17" fmla="*/ 9 h 36"/>
                      <a:gd name="T18" fmla="*/ 5 w 24"/>
                      <a:gd name="T19" fmla="*/ 9 h 36"/>
                      <a:gd name="T20" fmla="*/ 3 w 24"/>
                      <a:gd name="T21" fmla="*/ 10 h 36"/>
                      <a:gd name="T22" fmla="*/ 2 w 24"/>
                      <a:gd name="T23" fmla="*/ 11 h 36"/>
                      <a:gd name="T24" fmla="*/ 0 w 24"/>
                      <a:gd name="T25" fmla="*/ 11 h 36"/>
                      <a:gd name="T26" fmla="*/ 1 w 24"/>
                      <a:gd name="T27" fmla="*/ 13 h 36"/>
                      <a:gd name="T28" fmla="*/ 2 w 24"/>
                      <a:gd name="T29" fmla="*/ 16 h 36"/>
                      <a:gd name="T30" fmla="*/ 2 w 24"/>
                      <a:gd name="T31" fmla="*/ 18 h 36"/>
                      <a:gd name="T32" fmla="*/ 5 w 24"/>
                      <a:gd name="T33" fmla="*/ 18 h 36"/>
                      <a:gd name="T34" fmla="*/ 9 w 24"/>
                      <a:gd name="T35" fmla="*/ 15 h 36"/>
                      <a:gd name="T36" fmla="*/ 15 w 24"/>
                      <a:gd name="T37" fmla="*/ 34 h 36"/>
                      <a:gd name="T38" fmla="*/ 16 w 24"/>
                      <a:gd name="T39" fmla="*/ 36 h 36"/>
                      <a:gd name="T40" fmla="*/ 19 w 24"/>
                      <a:gd name="T41" fmla="*/ 35 h 36"/>
                      <a:gd name="T42" fmla="*/ 22 w 24"/>
                      <a:gd name="T43" fmla="*/ 34 h 36"/>
                      <a:gd name="T44" fmla="*/ 24 w 24"/>
                      <a:gd name="T45" fmla="*/ 33 h 36"/>
                      <a:gd name="T46" fmla="*/ 24 w 24"/>
                      <a:gd name="T47" fmla="*/ 32 h 36"/>
                      <a:gd name="T48" fmla="*/ 13 w 24"/>
                      <a:gd name="T49" fmla="*/ 2 h 36"/>
                      <a:gd name="T50" fmla="*/ 13 w 24"/>
                      <a:gd name="T51" fmla="*/ 0 h 36"/>
                      <a:gd name="T52" fmla="*/ 11 w 24"/>
                      <a:gd name="T53" fmla="*/ 1 h 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6"/>
                      <a:gd name="T83" fmla="*/ 24 w 24"/>
                      <a:gd name="T84" fmla="*/ 36 h 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6">
                        <a:moveTo>
                          <a:pt x="11" y="1"/>
                        </a:move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7" y="8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lnTo>
                          <a:pt x="5" y="18"/>
                        </a:lnTo>
                        <a:lnTo>
                          <a:pt x="9" y="15"/>
                        </a:lnTo>
                        <a:lnTo>
                          <a:pt x="15" y="34"/>
                        </a:lnTo>
                        <a:lnTo>
                          <a:pt x="16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4" y="33"/>
                        </a:lnTo>
                        <a:lnTo>
                          <a:pt x="24" y="32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7" name="Freeform 87"/>
                  <p:cNvSpPr>
                    <a:spLocks/>
                  </p:cNvSpPr>
                  <p:nvPr/>
                </p:nvSpPr>
                <p:spPr bwMode="auto">
                  <a:xfrm>
                    <a:off x="927" y="241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0 w 19"/>
                      <a:gd name="T3" fmla="*/ 11 h 29"/>
                      <a:gd name="T4" fmla="*/ 0 w 19"/>
                      <a:gd name="T5" fmla="*/ 8 h 29"/>
                      <a:gd name="T6" fmla="*/ 2 w 19"/>
                      <a:gd name="T7" fmla="*/ 7 h 29"/>
                      <a:gd name="T8" fmla="*/ 3 w 19"/>
                      <a:gd name="T9" fmla="*/ 6 h 29"/>
                      <a:gd name="T10" fmla="*/ 4 w 19"/>
                      <a:gd name="T11" fmla="*/ 6 h 29"/>
                      <a:gd name="T12" fmla="*/ 5 w 19"/>
                      <a:gd name="T13" fmla="*/ 5 h 29"/>
                      <a:gd name="T14" fmla="*/ 6 w 19"/>
                      <a:gd name="T15" fmla="*/ 5 h 29"/>
                      <a:gd name="T16" fmla="*/ 6 w 19"/>
                      <a:gd name="T17" fmla="*/ 4 h 29"/>
                      <a:gd name="T18" fmla="*/ 6 w 19"/>
                      <a:gd name="T19" fmla="*/ 2 h 29"/>
                      <a:gd name="T20" fmla="*/ 6 w 19"/>
                      <a:gd name="T21" fmla="*/ 1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4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4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8" name="Freeform 88"/>
                  <p:cNvSpPr>
                    <a:spLocks/>
                  </p:cNvSpPr>
                  <p:nvPr/>
                </p:nvSpPr>
                <p:spPr bwMode="auto">
                  <a:xfrm>
                    <a:off x="943" y="2403"/>
                    <a:ext cx="26" cy="35"/>
                  </a:xfrm>
                  <a:custGeom>
                    <a:avLst/>
                    <a:gdLst>
                      <a:gd name="T0" fmla="*/ 19 w 26"/>
                      <a:gd name="T1" fmla="*/ 3 h 35"/>
                      <a:gd name="T2" fmla="*/ 17 w 26"/>
                      <a:gd name="T3" fmla="*/ 1 h 35"/>
                      <a:gd name="T4" fmla="*/ 14 w 26"/>
                      <a:gd name="T5" fmla="*/ 0 h 35"/>
                      <a:gd name="T6" fmla="*/ 10 w 26"/>
                      <a:gd name="T7" fmla="*/ 0 h 35"/>
                      <a:gd name="T8" fmla="*/ 7 w 26"/>
                      <a:gd name="T9" fmla="*/ 1 h 35"/>
                      <a:gd name="T10" fmla="*/ 5 w 26"/>
                      <a:gd name="T11" fmla="*/ 2 h 35"/>
                      <a:gd name="T12" fmla="*/ 2 w 26"/>
                      <a:gd name="T13" fmla="*/ 4 h 35"/>
                      <a:gd name="T14" fmla="*/ 1 w 26"/>
                      <a:gd name="T15" fmla="*/ 7 h 35"/>
                      <a:gd name="T16" fmla="*/ 0 w 26"/>
                      <a:gd name="T17" fmla="*/ 13 h 35"/>
                      <a:gd name="T18" fmla="*/ 0 w 26"/>
                      <a:gd name="T19" fmla="*/ 15 h 35"/>
                      <a:gd name="T20" fmla="*/ 0 w 26"/>
                      <a:gd name="T21" fmla="*/ 17 h 35"/>
                      <a:gd name="T22" fmla="*/ 0 w 26"/>
                      <a:gd name="T23" fmla="*/ 19 h 35"/>
                      <a:gd name="T24" fmla="*/ 1 w 26"/>
                      <a:gd name="T25" fmla="*/ 21 h 35"/>
                      <a:gd name="T26" fmla="*/ 3 w 26"/>
                      <a:gd name="T27" fmla="*/ 25 h 35"/>
                      <a:gd name="T28" fmla="*/ 4 w 26"/>
                      <a:gd name="T29" fmla="*/ 28 h 35"/>
                      <a:gd name="T30" fmla="*/ 6 w 26"/>
                      <a:gd name="T31" fmla="*/ 30 h 35"/>
                      <a:gd name="T32" fmla="*/ 7 w 26"/>
                      <a:gd name="T33" fmla="*/ 32 h 35"/>
                      <a:gd name="T34" fmla="*/ 9 w 26"/>
                      <a:gd name="T35" fmla="*/ 34 h 35"/>
                      <a:gd name="T36" fmla="*/ 12 w 26"/>
                      <a:gd name="T37" fmla="*/ 34 h 35"/>
                      <a:gd name="T38" fmla="*/ 16 w 26"/>
                      <a:gd name="T39" fmla="*/ 35 h 35"/>
                      <a:gd name="T40" fmla="*/ 19 w 26"/>
                      <a:gd name="T41" fmla="*/ 34 h 35"/>
                      <a:gd name="T42" fmla="*/ 22 w 26"/>
                      <a:gd name="T43" fmla="*/ 32 h 35"/>
                      <a:gd name="T44" fmla="*/ 24 w 26"/>
                      <a:gd name="T45" fmla="*/ 30 h 35"/>
                      <a:gd name="T46" fmla="*/ 25 w 26"/>
                      <a:gd name="T47" fmla="*/ 28 h 35"/>
                      <a:gd name="T48" fmla="*/ 26 w 26"/>
                      <a:gd name="T49" fmla="*/ 25 h 35"/>
                      <a:gd name="T50" fmla="*/ 26 w 26"/>
                      <a:gd name="T51" fmla="*/ 23 h 35"/>
                      <a:gd name="T52" fmla="*/ 26 w 26"/>
                      <a:gd name="T53" fmla="*/ 19 h 35"/>
                      <a:gd name="T54" fmla="*/ 25 w 26"/>
                      <a:gd name="T55" fmla="*/ 16 h 35"/>
                      <a:gd name="T56" fmla="*/ 24 w 26"/>
                      <a:gd name="T57" fmla="*/ 13 h 35"/>
                      <a:gd name="T58" fmla="*/ 23 w 26"/>
                      <a:gd name="T59" fmla="*/ 10 h 35"/>
                      <a:gd name="T60" fmla="*/ 22 w 26"/>
                      <a:gd name="T61" fmla="*/ 7 h 35"/>
                      <a:gd name="T62" fmla="*/ 20 w 26"/>
                      <a:gd name="T63" fmla="*/ 5 h 35"/>
                      <a:gd name="T64" fmla="*/ 19 w 26"/>
                      <a:gd name="T65" fmla="*/ 3 h 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35"/>
                      <a:gd name="T101" fmla="*/ 26 w 26"/>
                      <a:gd name="T102" fmla="*/ 35 h 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35">
                        <a:moveTo>
                          <a:pt x="19" y="3"/>
                        </a:moveTo>
                        <a:lnTo>
                          <a:pt x="17" y="1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1" y="21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6" y="30"/>
                        </a:lnTo>
                        <a:lnTo>
                          <a:pt x="7" y="32"/>
                        </a:lnTo>
                        <a:lnTo>
                          <a:pt x="9" y="34"/>
                        </a:lnTo>
                        <a:lnTo>
                          <a:pt x="12" y="34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2" y="32"/>
                        </a:lnTo>
                        <a:lnTo>
                          <a:pt x="24" y="30"/>
                        </a:lnTo>
                        <a:lnTo>
                          <a:pt x="25" y="28"/>
                        </a:lnTo>
                        <a:lnTo>
                          <a:pt x="26" y="25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4" y="13"/>
                        </a:lnTo>
                        <a:lnTo>
                          <a:pt x="23" y="10"/>
                        </a:lnTo>
                        <a:lnTo>
                          <a:pt x="22" y="7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89" name="Freeform 89"/>
                  <p:cNvSpPr>
                    <a:spLocks/>
                  </p:cNvSpPr>
                  <p:nvPr/>
                </p:nvSpPr>
                <p:spPr bwMode="auto">
                  <a:xfrm>
                    <a:off x="945" y="2405"/>
                    <a:ext cx="22" cy="31"/>
                  </a:xfrm>
                  <a:custGeom>
                    <a:avLst/>
                    <a:gdLst>
                      <a:gd name="T0" fmla="*/ 0 w 22"/>
                      <a:gd name="T1" fmla="*/ 11 h 31"/>
                      <a:gd name="T2" fmla="*/ 0 w 22"/>
                      <a:gd name="T3" fmla="*/ 13 h 31"/>
                      <a:gd name="T4" fmla="*/ 0 w 22"/>
                      <a:gd name="T5" fmla="*/ 15 h 31"/>
                      <a:gd name="T6" fmla="*/ 0 w 22"/>
                      <a:gd name="T7" fmla="*/ 17 h 31"/>
                      <a:gd name="T8" fmla="*/ 1 w 22"/>
                      <a:gd name="T9" fmla="*/ 19 h 31"/>
                      <a:gd name="T10" fmla="*/ 2 w 22"/>
                      <a:gd name="T11" fmla="*/ 23 h 31"/>
                      <a:gd name="T12" fmla="*/ 4 w 22"/>
                      <a:gd name="T13" fmla="*/ 25 h 31"/>
                      <a:gd name="T14" fmla="*/ 5 w 22"/>
                      <a:gd name="T15" fmla="*/ 27 h 31"/>
                      <a:gd name="T16" fmla="*/ 7 w 22"/>
                      <a:gd name="T17" fmla="*/ 28 h 31"/>
                      <a:gd name="T18" fmla="*/ 9 w 22"/>
                      <a:gd name="T19" fmla="*/ 30 h 31"/>
                      <a:gd name="T20" fmla="*/ 12 w 22"/>
                      <a:gd name="T21" fmla="*/ 30 h 31"/>
                      <a:gd name="T22" fmla="*/ 14 w 22"/>
                      <a:gd name="T23" fmla="*/ 31 h 31"/>
                      <a:gd name="T24" fmla="*/ 16 w 22"/>
                      <a:gd name="T25" fmla="*/ 30 h 31"/>
                      <a:gd name="T26" fmla="*/ 18 w 22"/>
                      <a:gd name="T27" fmla="*/ 29 h 31"/>
                      <a:gd name="T28" fmla="*/ 20 w 22"/>
                      <a:gd name="T29" fmla="*/ 27 h 31"/>
                      <a:gd name="T30" fmla="*/ 21 w 22"/>
                      <a:gd name="T31" fmla="*/ 25 h 31"/>
                      <a:gd name="T32" fmla="*/ 22 w 22"/>
                      <a:gd name="T33" fmla="*/ 22 h 31"/>
                      <a:gd name="T34" fmla="*/ 22 w 22"/>
                      <a:gd name="T35" fmla="*/ 19 h 31"/>
                      <a:gd name="T36" fmla="*/ 22 w 22"/>
                      <a:gd name="T37" fmla="*/ 17 h 31"/>
                      <a:gd name="T38" fmla="*/ 21 w 22"/>
                      <a:gd name="T39" fmla="*/ 14 h 31"/>
                      <a:gd name="T40" fmla="*/ 20 w 22"/>
                      <a:gd name="T41" fmla="*/ 12 h 31"/>
                      <a:gd name="T42" fmla="*/ 19 w 22"/>
                      <a:gd name="T43" fmla="*/ 9 h 31"/>
                      <a:gd name="T44" fmla="*/ 18 w 22"/>
                      <a:gd name="T45" fmla="*/ 7 h 31"/>
                      <a:gd name="T46" fmla="*/ 16 w 22"/>
                      <a:gd name="T47" fmla="*/ 4 h 31"/>
                      <a:gd name="T48" fmla="*/ 15 w 22"/>
                      <a:gd name="T49" fmla="*/ 3 h 31"/>
                      <a:gd name="T50" fmla="*/ 13 w 22"/>
                      <a:gd name="T51" fmla="*/ 1 h 31"/>
                      <a:gd name="T52" fmla="*/ 10 w 22"/>
                      <a:gd name="T53" fmla="*/ 0 h 31"/>
                      <a:gd name="T54" fmla="*/ 8 w 22"/>
                      <a:gd name="T55" fmla="*/ 0 h 31"/>
                      <a:gd name="T56" fmla="*/ 6 w 22"/>
                      <a:gd name="T57" fmla="*/ 1 h 31"/>
                      <a:gd name="T58" fmla="*/ 3 w 22"/>
                      <a:gd name="T59" fmla="*/ 2 h 31"/>
                      <a:gd name="T60" fmla="*/ 2 w 22"/>
                      <a:gd name="T61" fmla="*/ 4 h 31"/>
                      <a:gd name="T62" fmla="*/ 0 w 22"/>
                      <a:gd name="T63" fmla="*/ 8 h 31"/>
                      <a:gd name="T64" fmla="*/ 0 w 22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"/>
                      <a:gd name="T100" fmla="*/ 0 h 31"/>
                      <a:gd name="T101" fmla="*/ 22 w 22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19"/>
                        </a:lnTo>
                        <a:lnTo>
                          <a:pt x="2" y="23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7" y="28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7"/>
                        </a:lnTo>
                        <a:lnTo>
                          <a:pt x="21" y="25"/>
                        </a:lnTo>
                        <a:lnTo>
                          <a:pt x="22" y="22"/>
                        </a:lnTo>
                        <a:lnTo>
                          <a:pt x="22" y="19"/>
                        </a:lnTo>
                        <a:lnTo>
                          <a:pt x="22" y="17"/>
                        </a:lnTo>
                        <a:lnTo>
                          <a:pt x="21" y="14"/>
                        </a:lnTo>
                        <a:lnTo>
                          <a:pt x="20" y="12"/>
                        </a:lnTo>
                        <a:lnTo>
                          <a:pt x="19" y="9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0" name="Freeform 90"/>
                  <p:cNvSpPr>
                    <a:spLocks/>
                  </p:cNvSpPr>
                  <p:nvPr/>
                </p:nvSpPr>
                <p:spPr bwMode="auto">
                  <a:xfrm>
                    <a:off x="949" y="2409"/>
                    <a:ext cx="14" cy="23"/>
                  </a:xfrm>
                  <a:custGeom>
                    <a:avLst/>
                    <a:gdLst>
                      <a:gd name="T0" fmla="*/ 4 w 14"/>
                      <a:gd name="T1" fmla="*/ 21 h 23"/>
                      <a:gd name="T2" fmla="*/ 3 w 14"/>
                      <a:gd name="T3" fmla="*/ 19 h 23"/>
                      <a:gd name="T4" fmla="*/ 3 w 14"/>
                      <a:gd name="T5" fmla="*/ 18 h 23"/>
                      <a:gd name="T6" fmla="*/ 2 w 14"/>
                      <a:gd name="T7" fmla="*/ 15 h 23"/>
                      <a:gd name="T8" fmla="*/ 1 w 14"/>
                      <a:gd name="T9" fmla="*/ 14 h 23"/>
                      <a:gd name="T10" fmla="*/ 0 w 14"/>
                      <a:gd name="T11" fmla="*/ 11 h 23"/>
                      <a:gd name="T12" fmla="*/ 0 w 14"/>
                      <a:gd name="T13" fmla="*/ 9 h 23"/>
                      <a:gd name="T14" fmla="*/ 0 w 14"/>
                      <a:gd name="T15" fmla="*/ 7 h 23"/>
                      <a:gd name="T16" fmla="*/ 0 w 14"/>
                      <a:gd name="T17" fmla="*/ 5 h 23"/>
                      <a:gd name="T18" fmla="*/ 0 w 14"/>
                      <a:gd name="T19" fmla="*/ 4 h 23"/>
                      <a:gd name="T20" fmla="*/ 1 w 14"/>
                      <a:gd name="T21" fmla="*/ 3 h 23"/>
                      <a:gd name="T22" fmla="*/ 2 w 14"/>
                      <a:gd name="T23" fmla="*/ 1 h 23"/>
                      <a:gd name="T24" fmla="*/ 3 w 14"/>
                      <a:gd name="T25" fmla="*/ 0 h 23"/>
                      <a:gd name="T26" fmla="*/ 4 w 14"/>
                      <a:gd name="T27" fmla="*/ 0 h 23"/>
                      <a:gd name="T28" fmla="*/ 6 w 14"/>
                      <a:gd name="T29" fmla="*/ 0 h 23"/>
                      <a:gd name="T30" fmla="*/ 8 w 14"/>
                      <a:gd name="T31" fmla="*/ 0 h 23"/>
                      <a:gd name="T32" fmla="*/ 9 w 14"/>
                      <a:gd name="T33" fmla="*/ 1 h 23"/>
                      <a:gd name="T34" fmla="*/ 10 w 14"/>
                      <a:gd name="T35" fmla="*/ 4 h 23"/>
                      <a:gd name="T36" fmla="*/ 11 w 14"/>
                      <a:gd name="T37" fmla="*/ 5 h 23"/>
                      <a:gd name="T38" fmla="*/ 12 w 14"/>
                      <a:gd name="T39" fmla="*/ 7 h 23"/>
                      <a:gd name="T40" fmla="*/ 13 w 14"/>
                      <a:gd name="T41" fmla="*/ 9 h 23"/>
                      <a:gd name="T42" fmla="*/ 14 w 14"/>
                      <a:gd name="T43" fmla="*/ 12 h 23"/>
                      <a:gd name="T44" fmla="*/ 14 w 14"/>
                      <a:gd name="T45" fmla="*/ 14 h 23"/>
                      <a:gd name="T46" fmla="*/ 14 w 14"/>
                      <a:gd name="T47" fmla="*/ 17 h 23"/>
                      <a:gd name="T48" fmla="*/ 14 w 14"/>
                      <a:gd name="T49" fmla="*/ 19 h 23"/>
                      <a:gd name="T50" fmla="*/ 14 w 14"/>
                      <a:gd name="T51" fmla="*/ 20 h 23"/>
                      <a:gd name="T52" fmla="*/ 13 w 14"/>
                      <a:gd name="T53" fmla="*/ 21 h 23"/>
                      <a:gd name="T54" fmla="*/ 12 w 14"/>
                      <a:gd name="T55" fmla="*/ 22 h 23"/>
                      <a:gd name="T56" fmla="*/ 11 w 14"/>
                      <a:gd name="T57" fmla="*/ 23 h 23"/>
                      <a:gd name="T58" fmla="*/ 10 w 14"/>
                      <a:gd name="T59" fmla="*/ 23 h 23"/>
                      <a:gd name="T60" fmla="*/ 8 w 14"/>
                      <a:gd name="T61" fmla="*/ 23 h 23"/>
                      <a:gd name="T62" fmla="*/ 6 w 14"/>
                      <a:gd name="T63" fmla="*/ 22 h 23"/>
                      <a:gd name="T64" fmla="*/ 4 w 14"/>
                      <a:gd name="T65" fmla="*/ 21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"/>
                      <a:gd name="T100" fmla="*/ 0 h 23"/>
                      <a:gd name="T101" fmla="*/ 14 w 14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" h="23">
                        <a:moveTo>
                          <a:pt x="4" y="21"/>
                        </a:move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4"/>
                        </a:lnTo>
                        <a:lnTo>
                          <a:pt x="11" y="5"/>
                        </a:lnTo>
                        <a:lnTo>
                          <a:pt x="12" y="7"/>
                        </a:lnTo>
                        <a:lnTo>
                          <a:pt x="13" y="9"/>
                        </a:lnTo>
                        <a:lnTo>
                          <a:pt x="14" y="12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9"/>
                        </a:lnTo>
                        <a:lnTo>
                          <a:pt x="14" y="20"/>
                        </a:lnTo>
                        <a:lnTo>
                          <a:pt x="13" y="21"/>
                        </a:lnTo>
                        <a:lnTo>
                          <a:pt x="12" y="22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1" name="Freeform 91"/>
                  <p:cNvSpPr>
                    <a:spLocks/>
                  </p:cNvSpPr>
                  <p:nvPr/>
                </p:nvSpPr>
                <p:spPr bwMode="auto">
                  <a:xfrm>
                    <a:off x="978" y="2552"/>
                    <a:ext cx="29" cy="35"/>
                  </a:xfrm>
                  <a:custGeom>
                    <a:avLst/>
                    <a:gdLst>
                      <a:gd name="T0" fmla="*/ 23 w 29"/>
                      <a:gd name="T1" fmla="*/ 14 h 35"/>
                      <a:gd name="T2" fmla="*/ 23 w 29"/>
                      <a:gd name="T3" fmla="*/ 12 h 35"/>
                      <a:gd name="T4" fmla="*/ 23 w 29"/>
                      <a:gd name="T5" fmla="*/ 12 h 35"/>
                      <a:gd name="T6" fmla="*/ 23 w 29"/>
                      <a:gd name="T7" fmla="*/ 12 h 35"/>
                      <a:gd name="T8" fmla="*/ 23 w 29"/>
                      <a:gd name="T9" fmla="*/ 10 h 35"/>
                      <a:gd name="T10" fmla="*/ 23 w 29"/>
                      <a:gd name="T11" fmla="*/ 7 h 35"/>
                      <a:gd name="T12" fmla="*/ 22 w 29"/>
                      <a:gd name="T13" fmla="*/ 5 h 35"/>
                      <a:gd name="T14" fmla="*/ 18 w 29"/>
                      <a:gd name="T15" fmla="*/ 2 h 35"/>
                      <a:gd name="T16" fmla="*/ 15 w 29"/>
                      <a:gd name="T17" fmla="*/ 0 h 35"/>
                      <a:gd name="T18" fmla="*/ 11 w 29"/>
                      <a:gd name="T19" fmla="*/ 0 h 35"/>
                      <a:gd name="T20" fmla="*/ 7 w 29"/>
                      <a:gd name="T21" fmla="*/ 2 h 35"/>
                      <a:gd name="T22" fmla="*/ 2 w 29"/>
                      <a:gd name="T23" fmla="*/ 5 h 35"/>
                      <a:gd name="T24" fmla="*/ 0 w 29"/>
                      <a:gd name="T25" fmla="*/ 8 h 35"/>
                      <a:gd name="T26" fmla="*/ 0 w 29"/>
                      <a:gd name="T27" fmla="*/ 12 h 35"/>
                      <a:gd name="T28" fmla="*/ 2 w 29"/>
                      <a:gd name="T29" fmla="*/ 16 h 35"/>
                      <a:gd name="T30" fmla="*/ 4 w 29"/>
                      <a:gd name="T31" fmla="*/ 18 h 35"/>
                      <a:gd name="T32" fmla="*/ 5 w 29"/>
                      <a:gd name="T33" fmla="*/ 19 h 35"/>
                      <a:gd name="T34" fmla="*/ 5 w 29"/>
                      <a:gd name="T35" fmla="*/ 19 h 35"/>
                      <a:gd name="T36" fmla="*/ 4 w 29"/>
                      <a:gd name="T37" fmla="*/ 20 h 35"/>
                      <a:gd name="T38" fmla="*/ 4 w 29"/>
                      <a:gd name="T39" fmla="*/ 20 h 35"/>
                      <a:gd name="T40" fmla="*/ 3 w 29"/>
                      <a:gd name="T41" fmla="*/ 22 h 35"/>
                      <a:gd name="T42" fmla="*/ 3 w 29"/>
                      <a:gd name="T43" fmla="*/ 25 h 35"/>
                      <a:gd name="T44" fmla="*/ 5 w 29"/>
                      <a:gd name="T45" fmla="*/ 30 h 35"/>
                      <a:gd name="T46" fmla="*/ 9 w 29"/>
                      <a:gd name="T47" fmla="*/ 33 h 35"/>
                      <a:gd name="T48" fmla="*/ 13 w 29"/>
                      <a:gd name="T49" fmla="*/ 35 h 35"/>
                      <a:gd name="T50" fmla="*/ 18 w 29"/>
                      <a:gd name="T51" fmla="*/ 35 h 35"/>
                      <a:gd name="T52" fmla="*/ 23 w 29"/>
                      <a:gd name="T53" fmla="*/ 33 h 35"/>
                      <a:gd name="T54" fmla="*/ 26 w 29"/>
                      <a:gd name="T55" fmla="*/ 30 h 35"/>
                      <a:gd name="T56" fmla="*/ 29 w 29"/>
                      <a:gd name="T57" fmla="*/ 25 h 35"/>
                      <a:gd name="T58" fmla="*/ 29 w 29"/>
                      <a:gd name="T59" fmla="*/ 21 h 35"/>
                      <a:gd name="T60" fmla="*/ 27 w 29"/>
                      <a:gd name="T61" fmla="*/ 18 h 35"/>
                      <a:gd name="T62" fmla="*/ 25 w 29"/>
                      <a:gd name="T63" fmla="*/ 1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35"/>
                      <a:gd name="T98" fmla="*/ 29 w 29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3" y="12"/>
                        </a:lnTo>
                        <a:lnTo>
                          <a:pt x="23" y="10"/>
                        </a:lnTo>
                        <a:lnTo>
                          <a:pt x="23" y="9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2" y="5"/>
                        </a:lnTo>
                        <a:lnTo>
                          <a:pt x="21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5" y="30"/>
                        </a:lnTo>
                        <a:lnTo>
                          <a:pt x="7" y="32"/>
                        </a:lnTo>
                        <a:lnTo>
                          <a:pt x="9" y="33"/>
                        </a:lnTo>
                        <a:lnTo>
                          <a:pt x="11" y="34"/>
                        </a:lnTo>
                        <a:lnTo>
                          <a:pt x="13" y="35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5" y="32"/>
                        </a:lnTo>
                        <a:lnTo>
                          <a:pt x="26" y="30"/>
                        </a:lnTo>
                        <a:lnTo>
                          <a:pt x="28" y="28"/>
                        </a:lnTo>
                        <a:lnTo>
                          <a:pt x="29" y="25"/>
                        </a:lnTo>
                        <a:lnTo>
                          <a:pt x="29" y="23"/>
                        </a:lnTo>
                        <a:lnTo>
                          <a:pt x="29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5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2" name="Freeform 92"/>
                  <p:cNvSpPr>
                    <a:spLocks/>
                  </p:cNvSpPr>
                  <p:nvPr/>
                </p:nvSpPr>
                <p:spPr bwMode="auto">
                  <a:xfrm>
                    <a:off x="980" y="2554"/>
                    <a:ext cx="25" cy="31"/>
                  </a:xfrm>
                  <a:custGeom>
                    <a:avLst/>
                    <a:gdLst>
                      <a:gd name="T0" fmla="*/ 3 w 25"/>
                      <a:gd name="T1" fmla="*/ 21 h 31"/>
                      <a:gd name="T2" fmla="*/ 3 w 25"/>
                      <a:gd name="T3" fmla="*/ 23 h 31"/>
                      <a:gd name="T4" fmla="*/ 6 w 25"/>
                      <a:gd name="T5" fmla="*/ 27 h 31"/>
                      <a:gd name="T6" fmla="*/ 8 w 25"/>
                      <a:gd name="T7" fmla="*/ 29 h 31"/>
                      <a:gd name="T8" fmla="*/ 12 w 25"/>
                      <a:gd name="T9" fmla="*/ 31 h 31"/>
                      <a:gd name="T10" fmla="*/ 15 w 25"/>
                      <a:gd name="T11" fmla="*/ 31 h 31"/>
                      <a:gd name="T12" fmla="*/ 20 w 25"/>
                      <a:gd name="T13" fmla="*/ 29 h 31"/>
                      <a:gd name="T14" fmla="*/ 23 w 25"/>
                      <a:gd name="T15" fmla="*/ 27 h 31"/>
                      <a:gd name="T16" fmla="*/ 25 w 25"/>
                      <a:gd name="T17" fmla="*/ 22 h 31"/>
                      <a:gd name="T18" fmla="*/ 25 w 25"/>
                      <a:gd name="T19" fmla="*/ 19 h 31"/>
                      <a:gd name="T20" fmla="*/ 23 w 25"/>
                      <a:gd name="T21" fmla="*/ 17 h 31"/>
                      <a:gd name="T22" fmla="*/ 22 w 25"/>
                      <a:gd name="T23" fmla="*/ 14 h 31"/>
                      <a:gd name="T24" fmla="*/ 20 w 25"/>
                      <a:gd name="T25" fmla="*/ 13 h 31"/>
                      <a:gd name="T26" fmla="*/ 17 w 25"/>
                      <a:gd name="T27" fmla="*/ 13 h 31"/>
                      <a:gd name="T28" fmla="*/ 17 w 25"/>
                      <a:gd name="T29" fmla="*/ 12 h 31"/>
                      <a:gd name="T30" fmla="*/ 19 w 25"/>
                      <a:gd name="T31" fmla="*/ 10 h 31"/>
                      <a:gd name="T32" fmla="*/ 19 w 25"/>
                      <a:gd name="T33" fmla="*/ 8 h 31"/>
                      <a:gd name="T34" fmla="*/ 19 w 25"/>
                      <a:gd name="T35" fmla="*/ 6 h 31"/>
                      <a:gd name="T36" fmla="*/ 17 w 25"/>
                      <a:gd name="T37" fmla="*/ 4 h 31"/>
                      <a:gd name="T38" fmla="*/ 15 w 25"/>
                      <a:gd name="T39" fmla="*/ 2 h 31"/>
                      <a:gd name="T40" fmla="*/ 12 w 25"/>
                      <a:gd name="T41" fmla="*/ 0 h 31"/>
                      <a:gd name="T42" fmla="*/ 9 w 25"/>
                      <a:gd name="T43" fmla="*/ 0 h 31"/>
                      <a:gd name="T44" fmla="*/ 6 w 25"/>
                      <a:gd name="T45" fmla="*/ 2 h 31"/>
                      <a:gd name="T46" fmla="*/ 2 w 25"/>
                      <a:gd name="T47" fmla="*/ 4 h 31"/>
                      <a:gd name="T48" fmla="*/ 0 w 25"/>
                      <a:gd name="T49" fmla="*/ 6 h 31"/>
                      <a:gd name="T50" fmla="*/ 0 w 25"/>
                      <a:gd name="T51" fmla="*/ 9 h 31"/>
                      <a:gd name="T52" fmla="*/ 1 w 25"/>
                      <a:gd name="T53" fmla="*/ 13 h 31"/>
                      <a:gd name="T54" fmla="*/ 3 w 25"/>
                      <a:gd name="T55" fmla="*/ 15 h 31"/>
                      <a:gd name="T56" fmla="*/ 5 w 25"/>
                      <a:gd name="T57" fmla="*/ 16 h 31"/>
                      <a:gd name="T58" fmla="*/ 6 w 25"/>
                      <a:gd name="T59" fmla="*/ 16 h 31"/>
                      <a:gd name="T60" fmla="*/ 6 w 25"/>
                      <a:gd name="T61" fmla="*/ 17 h 31"/>
                      <a:gd name="T62" fmla="*/ 5 w 25"/>
                      <a:gd name="T63" fmla="*/ 19 h 3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31"/>
                      <a:gd name="T98" fmla="*/ 25 w 25"/>
                      <a:gd name="T99" fmla="*/ 31 h 3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31">
                        <a:moveTo>
                          <a:pt x="5" y="20"/>
                        </a:move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5" y="24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20" y="29"/>
                        </a:lnTo>
                        <a:lnTo>
                          <a:pt x="22" y="28"/>
                        </a:lnTo>
                        <a:lnTo>
                          <a:pt x="23" y="27"/>
                        </a:lnTo>
                        <a:lnTo>
                          <a:pt x="24" y="24"/>
                        </a:lnTo>
                        <a:lnTo>
                          <a:pt x="25" y="22"/>
                        </a:lnTo>
                        <a:lnTo>
                          <a:pt x="25" y="21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3" y="17"/>
                        </a:lnTo>
                        <a:lnTo>
                          <a:pt x="23" y="15"/>
                        </a:lnTo>
                        <a:lnTo>
                          <a:pt x="22" y="14"/>
                        </a:lnTo>
                        <a:lnTo>
                          <a:pt x="21" y="13"/>
                        </a:lnTo>
                        <a:lnTo>
                          <a:pt x="20" y="13"/>
                        </a:lnTo>
                        <a:lnTo>
                          <a:pt x="19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19" y="9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2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3" name="Freeform 93"/>
                  <p:cNvSpPr>
                    <a:spLocks/>
                  </p:cNvSpPr>
                  <p:nvPr/>
                </p:nvSpPr>
                <p:spPr bwMode="auto">
                  <a:xfrm>
                    <a:off x="985" y="2557"/>
                    <a:ext cx="10" cy="10"/>
                  </a:xfrm>
                  <a:custGeom>
                    <a:avLst/>
                    <a:gdLst>
                      <a:gd name="T0" fmla="*/ 3 w 10"/>
                      <a:gd name="T1" fmla="*/ 10 h 10"/>
                      <a:gd name="T2" fmla="*/ 2 w 10"/>
                      <a:gd name="T3" fmla="*/ 10 h 10"/>
                      <a:gd name="T4" fmla="*/ 1 w 10"/>
                      <a:gd name="T5" fmla="*/ 9 h 10"/>
                      <a:gd name="T6" fmla="*/ 1 w 10"/>
                      <a:gd name="T7" fmla="*/ 9 h 10"/>
                      <a:gd name="T8" fmla="*/ 0 w 10"/>
                      <a:gd name="T9" fmla="*/ 7 h 10"/>
                      <a:gd name="T10" fmla="*/ 0 w 10"/>
                      <a:gd name="T11" fmla="*/ 6 h 10"/>
                      <a:gd name="T12" fmla="*/ 0 w 10"/>
                      <a:gd name="T13" fmla="*/ 5 h 10"/>
                      <a:gd name="T14" fmla="*/ 0 w 10"/>
                      <a:gd name="T15" fmla="*/ 4 h 10"/>
                      <a:gd name="T16" fmla="*/ 0 w 10"/>
                      <a:gd name="T17" fmla="*/ 3 h 10"/>
                      <a:gd name="T18" fmla="*/ 1 w 10"/>
                      <a:gd name="T19" fmla="*/ 2 h 10"/>
                      <a:gd name="T20" fmla="*/ 2 w 10"/>
                      <a:gd name="T21" fmla="*/ 2 h 10"/>
                      <a:gd name="T22" fmla="*/ 2 w 10"/>
                      <a:gd name="T23" fmla="*/ 2 h 10"/>
                      <a:gd name="T24" fmla="*/ 3 w 10"/>
                      <a:gd name="T25" fmla="*/ 1 h 10"/>
                      <a:gd name="T26" fmla="*/ 4 w 10"/>
                      <a:gd name="T27" fmla="*/ 0 h 10"/>
                      <a:gd name="T28" fmla="*/ 5 w 10"/>
                      <a:gd name="T29" fmla="*/ 0 h 10"/>
                      <a:gd name="T30" fmla="*/ 6 w 10"/>
                      <a:gd name="T31" fmla="*/ 0 h 10"/>
                      <a:gd name="T32" fmla="*/ 7 w 10"/>
                      <a:gd name="T33" fmla="*/ 1 h 10"/>
                      <a:gd name="T34" fmla="*/ 8 w 10"/>
                      <a:gd name="T35" fmla="*/ 2 h 10"/>
                      <a:gd name="T36" fmla="*/ 8 w 10"/>
                      <a:gd name="T37" fmla="*/ 2 h 10"/>
                      <a:gd name="T38" fmla="*/ 9 w 10"/>
                      <a:gd name="T39" fmla="*/ 2 h 10"/>
                      <a:gd name="T40" fmla="*/ 9 w 10"/>
                      <a:gd name="T41" fmla="*/ 3 h 10"/>
                      <a:gd name="T42" fmla="*/ 10 w 10"/>
                      <a:gd name="T43" fmla="*/ 4 h 10"/>
                      <a:gd name="T44" fmla="*/ 10 w 10"/>
                      <a:gd name="T45" fmla="*/ 5 h 10"/>
                      <a:gd name="T46" fmla="*/ 10 w 10"/>
                      <a:gd name="T47" fmla="*/ 6 h 10"/>
                      <a:gd name="T48" fmla="*/ 9 w 10"/>
                      <a:gd name="T49" fmla="*/ 7 h 10"/>
                      <a:gd name="T50" fmla="*/ 9 w 10"/>
                      <a:gd name="T51" fmla="*/ 9 h 10"/>
                      <a:gd name="T52" fmla="*/ 8 w 10"/>
                      <a:gd name="T53" fmla="*/ 9 h 10"/>
                      <a:gd name="T54" fmla="*/ 7 w 10"/>
                      <a:gd name="T55" fmla="*/ 10 h 10"/>
                      <a:gd name="T56" fmla="*/ 6 w 10"/>
                      <a:gd name="T57" fmla="*/ 10 h 10"/>
                      <a:gd name="T58" fmla="*/ 5 w 10"/>
                      <a:gd name="T59" fmla="*/ 10 h 10"/>
                      <a:gd name="T60" fmla="*/ 5 w 10"/>
                      <a:gd name="T61" fmla="*/ 10 h 10"/>
                      <a:gd name="T62" fmla="*/ 4 w 10"/>
                      <a:gd name="T63" fmla="*/ 10 h 10"/>
                      <a:gd name="T64" fmla="*/ 3 w 10"/>
                      <a:gd name="T65" fmla="*/ 10 h 1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"/>
                      <a:gd name="T100" fmla="*/ 0 h 10"/>
                      <a:gd name="T101" fmla="*/ 10 w 10"/>
                      <a:gd name="T102" fmla="*/ 10 h 1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" h="10">
                        <a:moveTo>
                          <a:pt x="3" y="10"/>
                        </a:move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10" y="4"/>
                        </a:lnTo>
                        <a:lnTo>
                          <a:pt x="10" y="5"/>
                        </a:lnTo>
                        <a:lnTo>
                          <a:pt x="10" y="6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4" name="Freeform 94"/>
                  <p:cNvSpPr>
                    <a:spLocks/>
                  </p:cNvSpPr>
                  <p:nvPr/>
                </p:nvSpPr>
                <p:spPr bwMode="auto">
                  <a:xfrm>
                    <a:off x="988" y="2569"/>
                    <a:ext cx="13" cy="13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2 w 13"/>
                      <a:gd name="T3" fmla="*/ 11 h 13"/>
                      <a:gd name="T4" fmla="*/ 2 w 13"/>
                      <a:gd name="T5" fmla="*/ 9 h 13"/>
                      <a:gd name="T6" fmla="*/ 1 w 13"/>
                      <a:gd name="T7" fmla="*/ 9 h 13"/>
                      <a:gd name="T8" fmla="*/ 1 w 13"/>
                      <a:gd name="T9" fmla="*/ 8 h 13"/>
                      <a:gd name="T10" fmla="*/ 0 w 13"/>
                      <a:gd name="T11" fmla="*/ 7 h 13"/>
                      <a:gd name="T12" fmla="*/ 0 w 13"/>
                      <a:gd name="T13" fmla="*/ 6 h 13"/>
                      <a:gd name="T14" fmla="*/ 0 w 13"/>
                      <a:gd name="T15" fmla="*/ 5 h 13"/>
                      <a:gd name="T16" fmla="*/ 1 w 13"/>
                      <a:gd name="T17" fmla="*/ 4 h 13"/>
                      <a:gd name="T18" fmla="*/ 1 w 13"/>
                      <a:gd name="T19" fmla="*/ 3 h 13"/>
                      <a:gd name="T20" fmla="*/ 2 w 13"/>
                      <a:gd name="T21" fmla="*/ 2 h 13"/>
                      <a:gd name="T22" fmla="*/ 3 w 13"/>
                      <a:gd name="T23" fmla="*/ 2 h 13"/>
                      <a:gd name="T24" fmla="*/ 4 w 13"/>
                      <a:gd name="T25" fmla="*/ 1 h 13"/>
                      <a:gd name="T26" fmla="*/ 5 w 13"/>
                      <a:gd name="T27" fmla="*/ 0 h 13"/>
                      <a:gd name="T28" fmla="*/ 7 w 13"/>
                      <a:gd name="T29" fmla="*/ 0 h 13"/>
                      <a:gd name="T30" fmla="*/ 8 w 13"/>
                      <a:gd name="T31" fmla="*/ 0 h 13"/>
                      <a:gd name="T32" fmla="*/ 9 w 13"/>
                      <a:gd name="T33" fmla="*/ 1 h 13"/>
                      <a:gd name="T34" fmla="*/ 11 w 13"/>
                      <a:gd name="T35" fmla="*/ 1 h 13"/>
                      <a:gd name="T36" fmla="*/ 12 w 13"/>
                      <a:gd name="T37" fmla="*/ 2 h 13"/>
                      <a:gd name="T38" fmla="*/ 12 w 13"/>
                      <a:gd name="T39" fmla="*/ 3 h 13"/>
                      <a:gd name="T40" fmla="*/ 13 w 13"/>
                      <a:gd name="T41" fmla="*/ 4 h 13"/>
                      <a:gd name="T42" fmla="*/ 13 w 13"/>
                      <a:gd name="T43" fmla="*/ 5 h 13"/>
                      <a:gd name="T44" fmla="*/ 13 w 13"/>
                      <a:gd name="T45" fmla="*/ 6 h 13"/>
                      <a:gd name="T46" fmla="*/ 13 w 13"/>
                      <a:gd name="T47" fmla="*/ 7 h 13"/>
                      <a:gd name="T48" fmla="*/ 12 w 13"/>
                      <a:gd name="T49" fmla="*/ 8 h 13"/>
                      <a:gd name="T50" fmla="*/ 12 w 13"/>
                      <a:gd name="T51" fmla="*/ 9 h 13"/>
                      <a:gd name="T52" fmla="*/ 11 w 13"/>
                      <a:gd name="T53" fmla="*/ 11 h 13"/>
                      <a:gd name="T54" fmla="*/ 9 w 13"/>
                      <a:gd name="T55" fmla="*/ 11 h 13"/>
                      <a:gd name="T56" fmla="*/ 8 w 13"/>
                      <a:gd name="T57" fmla="*/ 12 h 13"/>
                      <a:gd name="T58" fmla="*/ 7 w 13"/>
                      <a:gd name="T59" fmla="*/ 13 h 13"/>
                      <a:gd name="T60" fmla="*/ 5 w 13"/>
                      <a:gd name="T61" fmla="*/ 13 h 13"/>
                      <a:gd name="T62" fmla="*/ 4 w 13"/>
                      <a:gd name="T63" fmla="*/ 13 h 13"/>
                      <a:gd name="T64" fmla="*/ 3 w 13"/>
                      <a:gd name="T65" fmla="*/ 12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3"/>
                      <a:gd name="T101" fmla="*/ 13 w 13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3">
                        <a:moveTo>
                          <a:pt x="3" y="12"/>
                        </a:move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2" y="9"/>
                        </a:lnTo>
                        <a:lnTo>
                          <a:pt x="11" y="11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3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5" name="Freeform 95"/>
                  <p:cNvSpPr>
                    <a:spLocks/>
                  </p:cNvSpPr>
                  <p:nvPr/>
                </p:nvSpPr>
                <p:spPr bwMode="auto">
                  <a:xfrm>
                    <a:off x="1226" y="2466"/>
                    <a:ext cx="27" cy="36"/>
                  </a:xfrm>
                  <a:custGeom>
                    <a:avLst/>
                    <a:gdLst>
                      <a:gd name="T0" fmla="*/ 22 w 27"/>
                      <a:gd name="T1" fmla="*/ 18 h 36"/>
                      <a:gd name="T2" fmla="*/ 20 w 27"/>
                      <a:gd name="T3" fmla="*/ 19 h 36"/>
                      <a:gd name="T4" fmla="*/ 14 w 27"/>
                      <a:gd name="T5" fmla="*/ 3 h 36"/>
                      <a:gd name="T6" fmla="*/ 14 w 27"/>
                      <a:gd name="T7" fmla="*/ 0 h 36"/>
                      <a:gd name="T8" fmla="*/ 12 w 27"/>
                      <a:gd name="T9" fmla="*/ 0 h 36"/>
                      <a:gd name="T10" fmla="*/ 8 w 27"/>
                      <a:gd name="T11" fmla="*/ 2 h 36"/>
                      <a:gd name="T12" fmla="*/ 7 w 27"/>
                      <a:gd name="T13" fmla="*/ 3 h 36"/>
                      <a:gd name="T14" fmla="*/ 7 w 27"/>
                      <a:gd name="T15" fmla="*/ 4 h 36"/>
                      <a:gd name="T16" fmla="*/ 0 w 27"/>
                      <a:gd name="T17" fmla="*/ 26 h 36"/>
                      <a:gd name="T18" fmla="*/ 0 w 27"/>
                      <a:gd name="T19" fmla="*/ 26 h 36"/>
                      <a:gd name="T20" fmla="*/ 0 w 27"/>
                      <a:gd name="T21" fmla="*/ 27 h 36"/>
                      <a:gd name="T22" fmla="*/ 2 w 27"/>
                      <a:gd name="T23" fmla="*/ 31 h 36"/>
                      <a:gd name="T24" fmla="*/ 2 w 27"/>
                      <a:gd name="T25" fmla="*/ 33 h 36"/>
                      <a:gd name="T26" fmla="*/ 4 w 27"/>
                      <a:gd name="T27" fmla="*/ 32 h 36"/>
                      <a:gd name="T28" fmla="*/ 15 w 27"/>
                      <a:gd name="T29" fmla="*/ 28 h 36"/>
                      <a:gd name="T30" fmla="*/ 16 w 27"/>
                      <a:gd name="T31" fmla="*/ 34 h 36"/>
                      <a:gd name="T32" fmla="*/ 17 w 27"/>
                      <a:gd name="T33" fmla="*/ 36 h 36"/>
                      <a:gd name="T34" fmla="*/ 19 w 27"/>
                      <a:gd name="T35" fmla="*/ 35 h 36"/>
                      <a:gd name="T36" fmla="*/ 22 w 27"/>
                      <a:gd name="T37" fmla="*/ 34 h 36"/>
                      <a:gd name="T38" fmla="*/ 25 w 27"/>
                      <a:gd name="T39" fmla="*/ 33 h 36"/>
                      <a:gd name="T40" fmla="*/ 24 w 27"/>
                      <a:gd name="T41" fmla="*/ 31 h 36"/>
                      <a:gd name="T42" fmla="*/ 22 w 27"/>
                      <a:gd name="T43" fmla="*/ 26 h 36"/>
                      <a:gd name="T44" fmla="*/ 25 w 27"/>
                      <a:gd name="T45" fmla="*/ 25 h 36"/>
                      <a:gd name="T46" fmla="*/ 27 w 27"/>
                      <a:gd name="T47" fmla="*/ 24 h 36"/>
                      <a:gd name="T48" fmla="*/ 26 w 27"/>
                      <a:gd name="T49" fmla="*/ 22 h 36"/>
                      <a:gd name="T50" fmla="*/ 25 w 27"/>
                      <a:gd name="T51" fmla="*/ 19 h 36"/>
                      <a:gd name="T52" fmla="*/ 24 w 27"/>
                      <a:gd name="T53" fmla="*/ 18 h 36"/>
                      <a:gd name="T54" fmla="*/ 22 w 27"/>
                      <a:gd name="T55" fmla="*/ 18 h 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7"/>
                      <a:gd name="T85" fmla="*/ 0 h 36"/>
                      <a:gd name="T86" fmla="*/ 27 w 27"/>
                      <a:gd name="T87" fmla="*/ 36 h 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7" h="36">
                        <a:moveTo>
                          <a:pt x="22" y="18"/>
                        </a:moveTo>
                        <a:lnTo>
                          <a:pt x="20" y="19"/>
                        </a:ln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4" y="32"/>
                        </a:lnTo>
                        <a:lnTo>
                          <a:pt x="15" y="28"/>
                        </a:lnTo>
                        <a:lnTo>
                          <a:pt x="16" y="34"/>
                        </a:lnTo>
                        <a:lnTo>
                          <a:pt x="17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5" y="33"/>
                        </a:lnTo>
                        <a:lnTo>
                          <a:pt x="24" y="31"/>
                        </a:lnTo>
                        <a:lnTo>
                          <a:pt x="22" y="26"/>
                        </a:lnTo>
                        <a:lnTo>
                          <a:pt x="25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6" name="Freeform 96"/>
                  <p:cNvSpPr>
                    <a:spLocks/>
                  </p:cNvSpPr>
                  <p:nvPr/>
                </p:nvSpPr>
                <p:spPr bwMode="auto">
                  <a:xfrm>
                    <a:off x="1228" y="2469"/>
                    <a:ext cx="22" cy="30"/>
                  </a:xfrm>
                  <a:custGeom>
                    <a:avLst/>
                    <a:gdLst>
                      <a:gd name="T0" fmla="*/ 16 w 22"/>
                      <a:gd name="T1" fmla="*/ 18 h 30"/>
                      <a:gd name="T2" fmla="*/ 10 w 22"/>
                      <a:gd name="T3" fmla="*/ 0 h 30"/>
                      <a:gd name="T4" fmla="*/ 8 w 22"/>
                      <a:gd name="T5" fmla="*/ 1 h 30"/>
                      <a:gd name="T6" fmla="*/ 0 w 22"/>
                      <a:gd name="T7" fmla="*/ 23 h 30"/>
                      <a:gd name="T8" fmla="*/ 1 w 22"/>
                      <a:gd name="T9" fmla="*/ 28 h 30"/>
                      <a:gd name="T10" fmla="*/ 14 w 22"/>
                      <a:gd name="T11" fmla="*/ 23 h 30"/>
                      <a:gd name="T12" fmla="*/ 16 w 22"/>
                      <a:gd name="T13" fmla="*/ 30 h 30"/>
                      <a:gd name="T14" fmla="*/ 20 w 22"/>
                      <a:gd name="T15" fmla="*/ 29 h 30"/>
                      <a:gd name="T16" fmla="*/ 17 w 22"/>
                      <a:gd name="T17" fmla="*/ 21 h 30"/>
                      <a:gd name="T18" fmla="*/ 22 w 22"/>
                      <a:gd name="T19" fmla="*/ 20 h 30"/>
                      <a:gd name="T20" fmla="*/ 20 w 22"/>
                      <a:gd name="T21" fmla="*/ 17 h 30"/>
                      <a:gd name="T22" fmla="*/ 16 w 22"/>
                      <a:gd name="T23" fmla="*/ 18 h 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30"/>
                      <a:gd name="T38" fmla="*/ 22 w 22"/>
                      <a:gd name="T39" fmla="*/ 30 h 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30">
                        <a:moveTo>
                          <a:pt x="16" y="18"/>
                        </a:moveTo>
                        <a:lnTo>
                          <a:pt x="10" y="0"/>
                        </a:lnTo>
                        <a:lnTo>
                          <a:pt x="8" y="1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4" y="23"/>
                        </a:lnTo>
                        <a:lnTo>
                          <a:pt x="16" y="30"/>
                        </a:lnTo>
                        <a:lnTo>
                          <a:pt x="20" y="29"/>
                        </a:lnTo>
                        <a:lnTo>
                          <a:pt x="17" y="21"/>
                        </a:lnTo>
                        <a:lnTo>
                          <a:pt x="22" y="20"/>
                        </a:lnTo>
                        <a:lnTo>
                          <a:pt x="20" y="17"/>
                        </a:lnTo>
                        <a:lnTo>
                          <a:pt x="16" y="18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7" name="Freeform 97"/>
                  <p:cNvSpPr>
                    <a:spLocks/>
                  </p:cNvSpPr>
                  <p:nvPr/>
                </p:nvSpPr>
                <p:spPr bwMode="auto">
                  <a:xfrm>
                    <a:off x="1231" y="2476"/>
                    <a:ext cx="10" cy="16"/>
                  </a:xfrm>
                  <a:custGeom>
                    <a:avLst/>
                    <a:gdLst>
                      <a:gd name="T0" fmla="*/ 10 w 10"/>
                      <a:gd name="T1" fmla="*/ 13 h 16"/>
                      <a:gd name="T2" fmla="*/ 0 w 10"/>
                      <a:gd name="T3" fmla="*/ 16 h 16"/>
                      <a:gd name="T4" fmla="*/ 6 w 10"/>
                      <a:gd name="T5" fmla="*/ 0 h 16"/>
                      <a:gd name="T6" fmla="*/ 10 w 10"/>
                      <a:gd name="T7" fmla="*/ 13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"/>
                      <a:gd name="T13" fmla="*/ 0 h 16"/>
                      <a:gd name="T14" fmla="*/ 10 w 10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" h="16">
                        <a:moveTo>
                          <a:pt x="10" y="13"/>
                        </a:move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8" name="Freeform 98"/>
                  <p:cNvSpPr>
                    <a:spLocks/>
                  </p:cNvSpPr>
                  <p:nvPr/>
                </p:nvSpPr>
                <p:spPr bwMode="auto">
                  <a:xfrm>
                    <a:off x="1069" y="2433"/>
                    <a:ext cx="42" cy="41"/>
                  </a:xfrm>
                  <a:custGeom>
                    <a:avLst/>
                    <a:gdLst>
                      <a:gd name="T0" fmla="*/ 1 w 42"/>
                      <a:gd name="T1" fmla="*/ 27 h 41"/>
                      <a:gd name="T2" fmla="*/ 0 w 42"/>
                      <a:gd name="T3" fmla="*/ 23 h 41"/>
                      <a:gd name="T4" fmla="*/ 0 w 42"/>
                      <a:gd name="T5" fmla="*/ 19 h 41"/>
                      <a:gd name="T6" fmla="*/ 1 w 42"/>
                      <a:gd name="T7" fmla="*/ 16 h 41"/>
                      <a:gd name="T8" fmla="*/ 2 w 42"/>
                      <a:gd name="T9" fmla="*/ 12 h 41"/>
                      <a:gd name="T10" fmla="*/ 4 w 42"/>
                      <a:gd name="T11" fmla="*/ 9 h 41"/>
                      <a:gd name="T12" fmla="*/ 6 w 42"/>
                      <a:gd name="T13" fmla="*/ 5 h 41"/>
                      <a:gd name="T14" fmla="*/ 9 w 42"/>
                      <a:gd name="T15" fmla="*/ 3 h 41"/>
                      <a:gd name="T16" fmla="*/ 14 w 42"/>
                      <a:gd name="T17" fmla="*/ 1 h 41"/>
                      <a:gd name="T18" fmla="*/ 18 w 42"/>
                      <a:gd name="T19" fmla="*/ 0 h 41"/>
                      <a:gd name="T20" fmla="*/ 22 w 42"/>
                      <a:gd name="T21" fmla="*/ 0 h 41"/>
                      <a:gd name="T22" fmla="*/ 26 w 42"/>
                      <a:gd name="T23" fmla="*/ 1 h 41"/>
                      <a:gd name="T24" fmla="*/ 30 w 42"/>
                      <a:gd name="T25" fmla="*/ 2 h 41"/>
                      <a:gd name="T26" fmla="*/ 33 w 42"/>
                      <a:gd name="T27" fmla="*/ 4 h 41"/>
                      <a:gd name="T28" fmla="*/ 36 w 42"/>
                      <a:gd name="T29" fmla="*/ 7 h 41"/>
                      <a:gd name="T30" fmla="*/ 38 w 42"/>
                      <a:gd name="T31" fmla="*/ 10 h 41"/>
                      <a:gd name="T32" fmla="*/ 41 w 42"/>
                      <a:gd name="T33" fmla="*/ 14 h 41"/>
                      <a:gd name="T34" fmla="*/ 42 w 42"/>
                      <a:gd name="T35" fmla="*/ 22 h 41"/>
                      <a:gd name="T36" fmla="*/ 39 w 42"/>
                      <a:gd name="T37" fmla="*/ 29 h 41"/>
                      <a:gd name="T38" fmla="*/ 35 w 42"/>
                      <a:gd name="T39" fmla="*/ 36 h 41"/>
                      <a:gd name="T40" fmla="*/ 28 w 42"/>
                      <a:gd name="T41" fmla="*/ 40 h 41"/>
                      <a:gd name="T42" fmla="*/ 23 w 42"/>
                      <a:gd name="T43" fmla="*/ 41 h 41"/>
                      <a:gd name="T44" fmla="*/ 20 w 42"/>
                      <a:gd name="T45" fmla="*/ 41 h 41"/>
                      <a:gd name="T46" fmla="*/ 16 w 42"/>
                      <a:gd name="T47" fmla="*/ 40 h 41"/>
                      <a:gd name="T48" fmla="*/ 11 w 42"/>
                      <a:gd name="T49" fmla="*/ 39 h 41"/>
                      <a:gd name="T50" fmla="*/ 8 w 42"/>
                      <a:gd name="T51" fmla="*/ 37 h 41"/>
                      <a:gd name="T52" fmla="*/ 5 w 42"/>
                      <a:gd name="T53" fmla="*/ 35 h 41"/>
                      <a:gd name="T54" fmla="*/ 3 w 42"/>
                      <a:gd name="T55" fmla="*/ 31 h 41"/>
                      <a:gd name="T56" fmla="*/ 1 w 42"/>
                      <a:gd name="T57" fmla="*/ 27 h 4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1"/>
                      <a:gd name="T89" fmla="*/ 42 w 42"/>
                      <a:gd name="T90" fmla="*/ 41 h 4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1">
                        <a:moveTo>
                          <a:pt x="1" y="27"/>
                        </a:move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2" y="12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0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10"/>
                        </a:lnTo>
                        <a:lnTo>
                          <a:pt x="41" y="14"/>
                        </a:lnTo>
                        <a:lnTo>
                          <a:pt x="42" y="22"/>
                        </a:lnTo>
                        <a:lnTo>
                          <a:pt x="39" y="29"/>
                        </a:lnTo>
                        <a:lnTo>
                          <a:pt x="35" y="36"/>
                        </a:lnTo>
                        <a:lnTo>
                          <a:pt x="28" y="40"/>
                        </a:lnTo>
                        <a:lnTo>
                          <a:pt x="23" y="41"/>
                        </a:lnTo>
                        <a:lnTo>
                          <a:pt x="20" y="41"/>
                        </a:lnTo>
                        <a:lnTo>
                          <a:pt x="16" y="40"/>
                        </a:lnTo>
                        <a:lnTo>
                          <a:pt x="11" y="39"/>
                        </a:lnTo>
                        <a:lnTo>
                          <a:pt x="8" y="37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099" name="Freeform 99"/>
                  <p:cNvSpPr>
                    <a:spLocks/>
                  </p:cNvSpPr>
                  <p:nvPr/>
                </p:nvSpPr>
                <p:spPr bwMode="auto">
                  <a:xfrm>
                    <a:off x="1073" y="2437"/>
                    <a:ext cx="33" cy="33"/>
                  </a:xfrm>
                  <a:custGeom>
                    <a:avLst/>
                    <a:gdLst>
                      <a:gd name="T0" fmla="*/ 22 w 33"/>
                      <a:gd name="T1" fmla="*/ 32 h 33"/>
                      <a:gd name="T2" fmla="*/ 28 w 33"/>
                      <a:gd name="T3" fmla="*/ 28 h 33"/>
                      <a:gd name="T4" fmla="*/ 32 w 33"/>
                      <a:gd name="T5" fmla="*/ 23 h 33"/>
                      <a:gd name="T6" fmla="*/ 33 w 33"/>
                      <a:gd name="T7" fmla="*/ 18 h 33"/>
                      <a:gd name="T8" fmla="*/ 32 w 33"/>
                      <a:gd name="T9" fmla="*/ 11 h 33"/>
                      <a:gd name="T10" fmla="*/ 29 w 33"/>
                      <a:gd name="T11" fmla="*/ 6 h 33"/>
                      <a:gd name="T12" fmla="*/ 25 w 33"/>
                      <a:gd name="T13" fmla="*/ 1 h 33"/>
                      <a:gd name="T14" fmla="*/ 18 w 33"/>
                      <a:gd name="T15" fmla="*/ 0 h 33"/>
                      <a:gd name="T16" fmla="*/ 12 w 33"/>
                      <a:gd name="T17" fmla="*/ 1 h 33"/>
                      <a:gd name="T18" fmla="*/ 5 w 33"/>
                      <a:gd name="T19" fmla="*/ 5 h 33"/>
                      <a:gd name="T20" fmla="*/ 2 w 33"/>
                      <a:gd name="T21" fmla="*/ 10 h 33"/>
                      <a:gd name="T22" fmla="*/ 0 w 33"/>
                      <a:gd name="T23" fmla="*/ 15 h 33"/>
                      <a:gd name="T24" fmla="*/ 1 w 33"/>
                      <a:gd name="T25" fmla="*/ 22 h 33"/>
                      <a:gd name="T26" fmla="*/ 4 w 33"/>
                      <a:gd name="T27" fmla="*/ 27 h 33"/>
                      <a:gd name="T28" fmla="*/ 10 w 33"/>
                      <a:gd name="T29" fmla="*/ 32 h 33"/>
                      <a:gd name="T30" fmla="*/ 16 w 33"/>
                      <a:gd name="T31" fmla="*/ 33 h 33"/>
                      <a:gd name="T32" fmla="*/ 22 w 33"/>
                      <a:gd name="T33" fmla="*/ 32 h 3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33"/>
                      <a:gd name="T53" fmla="*/ 33 w 33"/>
                      <a:gd name="T54" fmla="*/ 33 h 3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33">
                        <a:moveTo>
                          <a:pt x="22" y="32"/>
                        </a:moveTo>
                        <a:lnTo>
                          <a:pt x="28" y="28"/>
                        </a:lnTo>
                        <a:lnTo>
                          <a:pt x="32" y="23"/>
                        </a:lnTo>
                        <a:lnTo>
                          <a:pt x="33" y="18"/>
                        </a:lnTo>
                        <a:lnTo>
                          <a:pt x="32" y="11"/>
                        </a:lnTo>
                        <a:lnTo>
                          <a:pt x="29" y="6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2" y="1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10" y="32"/>
                        </a:lnTo>
                        <a:lnTo>
                          <a:pt x="16" y="33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0" name="Freeform 100"/>
                  <p:cNvSpPr>
                    <a:spLocks/>
                  </p:cNvSpPr>
                  <p:nvPr/>
                </p:nvSpPr>
                <p:spPr bwMode="auto">
                  <a:xfrm>
                    <a:off x="1139" y="2492"/>
                    <a:ext cx="31" cy="30"/>
                  </a:xfrm>
                  <a:custGeom>
                    <a:avLst/>
                    <a:gdLst>
                      <a:gd name="T0" fmla="*/ 31 w 31"/>
                      <a:gd name="T1" fmla="*/ 30 h 30"/>
                      <a:gd name="T2" fmla="*/ 21 w 31"/>
                      <a:gd name="T3" fmla="*/ 0 h 30"/>
                      <a:gd name="T4" fmla="*/ 0 w 31"/>
                      <a:gd name="T5" fmla="*/ 25 h 30"/>
                      <a:gd name="T6" fmla="*/ 31 w 31"/>
                      <a:gd name="T7" fmla="*/ 3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30"/>
                      <a:gd name="T14" fmla="*/ 31 w 3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30">
                        <a:moveTo>
                          <a:pt x="31" y="30"/>
                        </a:moveTo>
                        <a:lnTo>
                          <a:pt x="21" y="0"/>
                        </a:lnTo>
                        <a:lnTo>
                          <a:pt x="0" y="25"/>
                        </a:lnTo>
                        <a:lnTo>
                          <a:pt x="31" y="3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1" name="Freeform 102"/>
                  <p:cNvSpPr>
                    <a:spLocks/>
                  </p:cNvSpPr>
                  <p:nvPr/>
                </p:nvSpPr>
                <p:spPr bwMode="auto">
                  <a:xfrm>
                    <a:off x="951" y="2410"/>
                    <a:ext cx="11" cy="20"/>
                  </a:xfrm>
                  <a:custGeom>
                    <a:avLst/>
                    <a:gdLst>
                      <a:gd name="T0" fmla="*/ 10 w 11"/>
                      <a:gd name="T1" fmla="*/ 18 h 20"/>
                      <a:gd name="T2" fmla="*/ 10 w 11"/>
                      <a:gd name="T3" fmla="*/ 19 h 20"/>
                      <a:gd name="T4" fmla="*/ 9 w 11"/>
                      <a:gd name="T5" fmla="*/ 19 h 20"/>
                      <a:gd name="T6" fmla="*/ 9 w 11"/>
                      <a:gd name="T7" fmla="*/ 20 h 20"/>
                      <a:gd name="T8" fmla="*/ 8 w 11"/>
                      <a:gd name="T9" fmla="*/ 20 h 20"/>
                      <a:gd name="T10" fmla="*/ 7 w 11"/>
                      <a:gd name="T11" fmla="*/ 20 h 20"/>
                      <a:gd name="T12" fmla="*/ 7 w 11"/>
                      <a:gd name="T13" fmla="*/ 20 h 20"/>
                      <a:gd name="T14" fmla="*/ 6 w 11"/>
                      <a:gd name="T15" fmla="*/ 20 h 20"/>
                      <a:gd name="T16" fmla="*/ 4 w 11"/>
                      <a:gd name="T17" fmla="*/ 19 h 20"/>
                      <a:gd name="T18" fmla="*/ 3 w 11"/>
                      <a:gd name="T19" fmla="*/ 17 h 20"/>
                      <a:gd name="T20" fmla="*/ 3 w 11"/>
                      <a:gd name="T21" fmla="*/ 16 h 20"/>
                      <a:gd name="T22" fmla="*/ 2 w 11"/>
                      <a:gd name="T23" fmla="*/ 13 h 20"/>
                      <a:gd name="T24" fmla="*/ 1 w 11"/>
                      <a:gd name="T25" fmla="*/ 12 h 20"/>
                      <a:gd name="T26" fmla="*/ 0 w 11"/>
                      <a:gd name="T27" fmla="*/ 10 h 20"/>
                      <a:gd name="T28" fmla="*/ 0 w 11"/>
                      <a:gd name="T29" fmla="*/ 8 h 20"/>
                      <a:gd name="T30" fmla="*/ 0 w 11"/>
                      <a:gd name="T31" fmla="*/ 6 h 20"/>
                      <a:gd name="T32" fmla="*/ 0 w 11"/>
                      <a:gd name="T33" fmla="*/ 4 h 20"/>
                      <a:gd name="T34" fmla="*/ 0 w 11"/>
                      <a:gd name="T35" fmla="*/ 3 h 20"/>
                      <a:gd name="T36" fmla="*/ 0 w 11"/>
                      <a:gd name="T37" fmla="*/ 3 h 20"/>
                      <a:gd name="T38" fmla="*/ 1 w 11"/>
                      <a:gd name="T39" fmla="*/ 2 h 20"/>
                      <a:gd name="T40" fmla="*/ 2 w 11"/>
                      <a:gd name="T41" fmla="*/ 2 h 20"/>
                      <a:gd name="T42" fmla="*/ 3 w 11"/>
                      <a:gd name="T43" fmla="*/ 0 h 20"/>
                      <a:gd name="T44" fmla="*/ 4 w 11"/>
                      <a:gd name="T45" fmla="*/ 0 h 20"/>
                      <a:gd name="T46" fmla="*/ 4 w 11"/>
                      <a:gd name="T47" fmla="*/ 2 h 20"/>
                      <a:gd name="T48" fmla="*/ 6 w 11"/>
                      <a:gd name="T49" fmla="*/ 3 h 20"/>
                      <a:gd name="T50" fmla="*/ 7 w 11"/>
                      <a:gd name="T51" fmla="*/ 4 h 20"/>
                      <a:gd name="T52" fmla="*/ 8 w 11"/>
                      <a:gd name="T53" fmla="*/ 5 h 20"/>
                      <a:gd name="T54" fmla="*/ 8 w 11"/>
                      <a:gd name="T55" fmla="*/ 7 h 20"/>
                      <a:gd name="T56" fmla="*/ 9 w 11"/>
                      <a:gd name="T57" fmla="*/ 9 h 20"/>
                      <a:gd name="T58" fmla="*/ 10 w 11"/>
                      <a:gd name="T59" fmla="*/ 12 h 20"/>
                      <a:gd name="T60" fmla="*/ 11 w 11"/>
                      <a:gd name="T61" fmla="*/ 14 h 20"/>
                      <a:gd name="T62" fmla="*/ 11 w 11"/>
                      <a:gd name="T63" fmla="*/ 17 h 20"/>
                      <a:gd name="T64" fmla="*/ 10 w 11"/>
                      <a:gd name="T65" fmla="*/ 18 h 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"/>
                      <a:gd name="T100" fmla="*/ 0 h 20"/>
                      <a:gd name="T101" fmla="*/ 11 w 11"/>
                      <a:gd name="T102" fmla="*/ 20 h 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" h="20">
                        <a:moveTo>
                          <a:pt x="10" y="18"/>
                        </a:move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3" y="17"/>
                        </a:lnTo>
                        <a:lnTo>
                          <a:pt x="3" y="16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9" y="9"/>
                        </a:lnTo>
                        <a:lnTo>
                          <a:pt x="10" y="12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2" name="Freeform 103"/>
                  <p:cNvSpPr>
                    <a:spLocks/>
                  </p:cNvSpPr>
                  <p:nvPr/>
                </p:nvSpPr>
                <p:spPr bwMode="auto">
                  <a:xfrm>
                    <a:off x="935" y="2496"/>
                    <a:ext cx="8" cy="9"/>
                  </a:xfrm>
                  <a:custGeom>
                    <a:avLst/>
                    <a:gdLst>
                      <a:gd name="T0" fmla="*/ 0 w 8"/>
                      <a:gd name="T1" fmla="*/ 3 h 9"/>
                      <a:gd name="T2" fmla="*/ 1 w 8"/>
                      <a:gd name="T3" fmla="*/ 2 h 9"/>
                      <a:gd name="T4" fmla="*/ 1 w 8"/>
                      <a:gd name="T5" fmla="*/ 2 h 9"/>
                      <a:gd name="T6" fmla="*/ 1 w 8"/>
                      <a:gd name="T7" fmla="*/ 1 h 9"/>
                      <a:gd name="T8" fmla="*/ 2 w 8"/>
                      <a:gd name="T9" fmla="*/ 1 h 9"/>
                      <a:gd name="T10" fmla="*/ 3 w 8"/>
                      <a:gd name="T11" fmla="*/ 0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5 w 8"/>
                      <a:gd name="T17" fmla="*/ 1 h 9"/>
                      <a:gd name="T18" fmla="*/ 6 w 8"/>
                      <a:gd name="T19" fmla="*/ 1 h 9"/>
                      <a:gd name="T20" fmla="*/ 6 w 8"/>
                      <a:gd name="T21" fmla="*/ 2 h 9"/>
                      <a:gd name="T22" fmla="*/ 8 w 8"/>
                      <a:gd name="T23" fmla="*/ 3 h 9"/>
                      <a:gd name="T24" fmla="*/ 8 w 8"/>
                      <a:gd name="T25" fmla="*/ 4 h 9"/>
                      <a:gd name="T26" fmla="*/ 8 w 8"/>
                      <a:gd name="T27" fmla="*/ 5 h 9"/>
                      <a:gd name="T28" fmla="*/ 8 w 8"/>
                      <a:gd name="T29" fmla="*/ 5 h 9"/>
                      <a:gd name="T30" fmla="*/ 8 w 8"/>
                      <a:gd name="T31" fmla="*/ 6 h 9"/>
                      <a:gd name="T32" fmla="*/ 8 w 8"/>
                      <a:gd name="T33" fmla="*/ 7 h 9"/>
                      <a:gd name="T34" fmla="*/ 8 w 8"/>
                      <a:gd name="T35" fmla="*/ 8 h 9"/>
                      <a:gd name="T36" fmla="*/ 6 w 8"/>
                      <a:gd name="T37" fmla="*/ 8 h 9"/>
                      <a:gd name="T38" fmla="*/ 6 w 8"/>
                      <a:gd name="T39" fmla="*/ 8 h 9"/>
                      <a:gd name="T40" fmla="*/ 5 w 8"/>
                      <a:gd name="T41" fmla="*/ 9 h 9"/>
                      <a:gd name="T42" fmla="*/ 4 w 8"/>
                      <a:gd name="T43" fmla="*/ 9 h 9"/>
                      <a:gd name="T44" fmla="*/ 4 w 8"/>
                      <a:gd name="T45" fmla="*/ 9 h 9"/>
                      <a:gd name="T46" fmla="*/ 3 w 8"/>
                      <a:gd name="T47" fmla="*/ 9 h 9"/>
                      <a:gd name="T48" fmla="*/ 2 w 8"/>
                      <a:gd name="T49" fmla="*/ 9 h 9"/>
                      <a:gd name="T50" fmla="*/ 1 w 8"/>
                      <a:gd name="T51" fmla="*/ 8 h 9"/>
                      <a:gd name="T52" fmla="*/ 1 w 8"/>
                      <a:gd name="T53" fmla="*/ 7 h 9"/>
                      <a:gd name="T54" fmla="*/ 1 w 8"/>
                      <a:gd name="T55" fmla="*/ 7 h 9"/>
                      <a:gd name="T56" fmla="*/ 0 w 8"/>
                      <a:gd name="T57" fmla="*/ 6 h 9"/>
                      <a:gd name="T58" fmla="*/ 0 w 8"/>
                      <a:gd name="T59" fmla="*/ 5 h 9"/>
                      <a:gd name="T60" fmla="*/ 0 w 8"/>
                      <a:gd name="T61" fmla="*/ 4 h 9"/>
                      <a:gd name="T62" fmla="*/ 0 w 8"/>
                      <a:gd name="T63" fmla="*/ 4 h 9"/>
                      <a:gd name="T64" fmla="*/ 0 w 8"/>
                      <a:gd name="T65" fmla="*/ 3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8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3" name="Freeform 104"/>
                  <p:cNvSpPr>
                    <a:spLocks/>
                  </p:cNvSpPr>
                  <p:nvPr/>
                </p:nvSpPr>
                <p:spPr bwMode="auto">
                  <a:xfrm>
                    <a:off x="987" y="2560"/>
                    <a:ext cx="6" cy="4"/>
                  </a:xfrm>
                  <a:custGeom>
                    <a:avLst/>
                    <a:gdLst>
                      <a:gd name="T0" fmla="*/ 0 w 6"/>
                      <a:gd name="T1" fmla="*/ 1 h 4"/>
                      <a:gd name="T2" fmla="*/ 0 w 6"/>
                      <a:gd name="T3" fmla="*/ 1 h 4"/>
                      <a:gd name="T4" fmla="*/ 1 w 6"/>
                      <a:gd name="T5" fmla="*/ 0 h 4"/>
                      <a:gd name="T6" fmla="*/ 1 w 6"/>
                      <a:gd name="T7" fmla="*/ 0 h 4"/>
                      <a:gd name="T8" fmla="*/ 2 w 6"/>
                      <a:gd name="T9" fmla="*/ 0 h 4"/>
                      <a:gd name="T10" fmla="*/ 3 w 6"/>
                      <a:gd name="T11" fmla="*/ 0 h 4"/>
                      <a:gd name="T12" fmla="*/ 3 w 6"/>
                      <a:gd name="T13" fmla="*/ 0 h 4"/>
                      <a:gd name="T14" fmla="*/ 4 w 6"/>
                      <a:gd name="T15" fmla="*/ 0 h 4"/>
                      <a:gd name="T16" fmla="*/ 4 w 6"/>
                      <a:gd name="T17" fmla="*/ 0 h 4"/>
                      <a:gd name="T18" fmla="*/ 5 w 6"/>
                      <a:gd name="T19" fmla="*/ 0 h 4"/>
                      <a:gd name="T20" fmla="*/ 5 w 6"/>
                      <a:gd name="T21" fmla="*/ 0 h 4"/>
                      <a:gd name="T22" fmla="*/ 5 w 6"/>
                      <a:gd name="T23" fmla="*/ 1 h 4"/>
                      <a:gd name="T24" fmla="*/ 6 w 6"/>
                      <a:gd name="T25" fmla="*/ 1 h 4"/>
                      <a:gd name="T26" fmla="*/ 6 w 6"/>
                      <a:gd name="T27" fmla="*/ 2 h 4"/>
                      <a:gd name="T28" fmla="*/ 6 w 6"/>
                      <a:gd name="T29" fmla="*/ 2 h 4"/>
                      <a:gd name="T30" fmla="*/ 6 w 6"/>
                      <a:gd name="T31" fmla="*/ 2 h 4"/>
                      <a:gd name="T32" fmla="*/ 5 w 6"/>
                      <a:gd name="T33" fmla="*/ 3 h 4"/>
                      <a:gd name="T34" fmla="*/ 5 w 6"/>
                      <a:gd name="T35" fmla="*/ 3 h 4"/>
                      <a:gd name="T36" fmla="*/ 5 w 6"/>
                      <a:gd name="T37" fmla="*/ 3 h 4"/>
                      <a:gd name="T38" fmla="*/ 5 w 6"/>
                      <a:gd name="T39" fmla="*/ 4 h 4"/>
                      <a:gd name="T40" fmla="*/ 4 w 6"/>
                      <a:gd name="T41" fmla="*/ 4 h 4"/>
                      <a:gd name="T42" fmla="*/ 3 w 6"/>
                      <a:gd name="T43" fmla="*/ 4 h 4"/>
                      <a:gd name="T44" fmla="*/ 3 w 6"/>
                      <a:gd name="T45" fmla="*/ 4 h 4"/>
                      <a:gd name="T46" fmla="*/ 2 w 6"/>
                      <a:gd name="T47" fmla="*/ 4 h 4"/>
                      <a:gd name="T48" fmla="*/ 1 w 6"/>
                      <a:gd name="T49" fmla="*/ 4 h 4"/>
                      <a:gd name="T50" fmla="*/ 1 w 6"/>
                      <a:gd name="T51" fmla="*/ 4 h 4"/>
                      <a:gd name="T52" fmla="*/ 1 w 6"/>
                      <a:gd name="T53" fmla="*/ 4 h 4"/>
                      <a:gd name="T54" fmla="*/ 0 w 6"/>
                      <a:gd name="T55" fmla="*/ 4 h 4"/>
                      <a:gd name="T56" fmla="*/ 0 w 6"/>
                      <a:gd name="T57" fmla="*/ 3 h 4"/>
                      <a:gd name="T58" fmla="*/ 0 w 6"/>
                      <a:gd name="T59" fmla="*/ 2 h 4"/>
                      <a:gd name="T60" fmla="*/ 0 w 6"/>
                      <a:gd name="T61" fmla="*/ 2 h 4"/>
                      <a:gd name="T62" fmla="*/ 0 w 6"/>
                      <a:gd name="T63" fmla="*/ 2 h 4"/>
                      <a:gd name="T64" fmla="*/ 0 w 6"/>
                      <a:gd name="T65" fmla="*/ 1 h 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"/>
                      <a:gd name="T100" fmla="*/ 0 h 4"/>
                      <a:gd name="T101" fmla="*/ 6 w 6"/>
                      <a:gd name="T102" fmla="*/ 4 h 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4" name="Freeform 105"/>
                  <p:cNvSpPr>
                    <a:spLocks/>
                  </p:cNvSpPr>
                  <p:nvPr/>
                </p:nvSpPr>
                <p:spPr bwMode="auto">
                  <a:xfrm>
                    <a:off x="990" y="2571"/>
                    <a:ext cx="9" cy="9"/>
                  </a:xfrm>
                  <a:custGeom>
                    <a:avLst/>
                    <a:gdLst>
                      <a:gd name="T0" fmla="*/ 9 w 9"/>
                      <a:gd name="T1" fmla="*/ 5 h 9"/>
                      <a:gd name="T2" fmla="*/ 7 w 9"/>
                      <a:gd name="T3" fmla="*/ 6 h 9"/>
                      <a:gd name="T4" fmla="*/ 7 w 9"/>
                      <a:gd name="T5" fmla="*/ 6 h 9"/>
                      <a:gd name="T6" fmla="*/ 6 w 9"/>
                      <a:gd name="T7" fmla="*/ 7 h 9"/>
                      <a:gd name="T8" fmla="*/ 5 w 9"/>
                      <a:gd name="T9" fmla="*/ 7 h 9"/>
                      <a:gd name="T10" fmla="*/ 4 w 9"/>
                      <a:gd name="T11" fmla="*/ 9 h 9"/>
                      <a:gd name="T12" fmla="*/ 4 w 9"/>
                      <a:gd name="T13" fmla="*/ 9 h 9"/>
                      <a:gd name="T14" fmla="*/ 3 w 9"/>
                      <a:gd name="T15" fmla="*/ 9 h 9"/>
                      <a:gd name="T16" fmla="*/ 2 w 9"/>
                      <a:gd name="T17" fmla="*/ 7 h 9"/>
                      <a:gd name="T18" fmla="*/ 1 w 9"/>
                      <a:gd name="T19" fmla="*/ 7 h 9"/>
                      <a:gd name="T20" fmla="*/ 1 w 9"/>
                      <a:gd name="T21" fmla="*/ 6 h 9"/>
                      <a:gd name="T22" fmla="*/ 1 w 9"/>
                      <a:gd name="T23" fmla="*/ 6 h 9"/>
                      <a:gd name="T24" fmla="*/ 0 w 9"/>
                      <a:gd name="T25" fmla="*/ 5 h 9"/>
                      <a:gd name="T26" fmla="*/ 0 w 9"/>
                      <a:gd name="T27" fmla="*/ 4 h 9"/>
                      <a:gd name="T28" fmla="*/ 0 w 9"/>
                      <a:gd name="T29" fmla="*/ 4 h 9"/>
                      <a:gd name="T30" fmla="*/ 0 w 9"/>
                      <a:gd name="T31" fmla="*/ 3 h 9"/>
                      <a:gd name="T32" fmla="*/ 1 w 9"/>
                      <a:gd name="T33" fmla="*/ 3 h 9"/>
                      <a:gd name="T34" fmla="*/ 1 w 9"/>
                      <a:gd name="T35" fmla="*/ 2 h 9"/>
                      <a:gd name="T36" fmla="*/ 2 w 9"/>
                      <a:gd name="T37" fmla="*/ 2 h 9"/>
                      <a:gd name="T38" fmla="*/ 2 w 9"/>
                      <a:gd name="T39" fmla="*/ 1 h 9"/>
                      <a:gd name="T40" fmla="*/ 3 w 9"/>
                      <a:gd name="T41" fmla="*/ 1 h 9"/>
                      <a:gd name="T42" fmla="*/ 4 w 9"/>
                      <a:gd name="T43" fmla="*/ 0 h 9"/>
                      <a:gd name="T44" fmla="*/ 5 w 9"/>
                      <a:gd name="T45" fmla="*/ 0 h 9"/>
                      <a:gd name="T46" fmla="*/ 5 w 9"/>
                      <a:gd name="T47" fmla="*/ 0 h 9"/>
                      <a:gd name="T48" fmla="*/ 6 w 9"/>
                      <a:gd name="T49" fmla="*/ 1 h 9"/>
                      <a:gd name="T50" fmla="*/ 6 w 9"/>
                      <a:gd name="T51" fmla="*/ 1 h 9"/>
                      <a:gd name="T52" fmla="*/ 7 w 9"/>
                      <a:gd name="T53" fmla="*/ 1 h 9"/>
                      <a:gd name="T54" fmla="*/ 7 w 9"/>
                      <a:gd name="T55" fmla="*/ 2 h 9"/>
                      <a:gd name="T56" fmla="*/ 9 w 9"/>
                      <a:gd name="T57" fmla="*/ 3 h 9"/>
                      <a:gd name="T58" fmla="*/ 9 w 9"/>
                      <a:gd name="T59" fmla="*/ 4 h 9"/>
                      <a:gd name="T60" fmla="*/ 9 w 9"/>
                      <a:gd name="T61" fmla="*/ 4 h 9"/>
                      <a:gd name="T62" fmla="*/ 9 w 9"/>
                      <a:gd name="T63" fmla="*/ 5 h 9"/>
                      <a:gd name="T64" fmla="*/ 9 w 9"/>
                      <a:gd name="T65" fmla="*/ 5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"/>
                      <a:gd name="T100" fmla="*/ 0 h 9"/>
                      <a:gd name="T101" fmla="*/ 9 w 9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" h="9">
                        <a:moveTo>
                          <a:pt x="9" y="5"/>
                        </a:moveTo>
                        <a:lnTo>
                          <a:pt x="7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5" name="Freeform 106"/>
                  <p:cNvSpPr>
                    <a:spLocks/>
                  </p:cNvSpPr>
                  <p:nvPr/>
                </p:nvSpPr>
                <p:spPr bwMode="auto">
                  <a:xfrm>
                    <a:off x="1139" y="2599"/>
                    <a:ext cx="8" cy="9"/>
                  </a:xfrm>
                  <a:custGeom>
                    <a:avLst/>
                    <a:gdLst>
                      <a:gd name="T0" fmla="*/ 7 w 8"/>
                      <a:gd name="T1" fmla="*/ 6 h 9"/>
                      <a:gd name="T2" fmla="*/ 7 w 8"/>
                      <a:gd name="T3" fmla="*/ 7 h 9"/>
                      <a:gd name="T4" fmla="*/ 7 w 8"/>
                      <a:gd name="T5" fmla="*/ 7 h 9"/>
                      <a:gd name="T6" fmla="*/ 6 w 8"/>
                      <a:gd name="T7" fmla="*/ 9 h 9"/>
                      <a:gd name="T8" fmla="*/ 5 w 8"/>
                      <a:gd name="T9" fmla="*/ 9 h 9"/>
                      <a:gd name="T10" fmla="*/ 4 w 8"/>
                      <a:gd name="T11" fmla="*/ 9 h 9"/>
                      <a:gd name="T12" fmla="*/ 4 w 8"/>
                      <a:gd name="T13" fmla="*/ 9 h 9"/>
                      <a:gd name="T14" fmla="*/ 3 w 8"/>
                      <a:gd name="T15" fmla="*/ 9 h 9"/>
                      <a:gd name="T16" fmla="*/ 2 w 8"/>
                      <a:gd name="T17" fmla="*/ 9 h 9"/>
                      <a:gd name="T18" fmla="*/ 1 w 8"/>
                      <a:gd name="T19" fmla="*/ 9 h 9"/>
                      <a:gd name="T20" fmla="*/ 1 w 8"/>
                      <a:gd name="T21" fmla="*/ 7 h 9"/>
                      <a:gd name="T22" fmla="*/ 1 w 8"/>
                      <a:gd name="T23" fmla="*/ 7 h 9"/>
                      <a:gd name="T24" fmla="*/ 0 w 8"/>
                      <a:gd name="T25" fmla="*/ 6 h 9"/>
                      <a:gd name="T26" fmla="*/ 0 w 8"/>
                      <a:gd name="T27" fmla="*/ 5 h 9"/>
                      <a:gd name="T28" fmla="*/ 0 w 8"/>
                      <a:gd name="T29" fmla="*/ 4 h 9"/>
                      <a:gd name="T30" fmla="*/ 0 w 8"/>
                      <a:gd name="T31" fmla="*/ 3 h 9"/>
                      <a:gd name="T32" fmla="*/ 0 w 8"/>
                      <a:gd name="T33" fmla="*/ 2 h 9"/>
                      <a:gd name="T34" fmla="*/ 1 w 8"/>
                      <a:gd name="T35" fmla="*/ 1 h 9"/>
                      <a:gd name="T36" fmla="*/ 1 w 8"/>
                      <a:gd name="T37" fmla="*/ 1 h 9"/>
                      <a:gd name="T38" fmla="*/ 1 w 8"/>
                      <a:gd name="T39" fmla="*/ 1 h 9"/>
                      <a:gd name="T40" fmla="*/ 2 w 8"/>
                      <a:gd name="T41" fmla="*/ 0 h 9"/>
                      <a:gd name="T42" fmla="*/ 3 w 8"/>
                      <a:gd name="T43" fmla="*/ 0 h 9"/>
                      <a:gd name="T44" fmla="*/ 4 w 8"/>
                      <a:gd name="T45" fmla="*/ 0 h 9"/>
                      <a:gd name="T46" fmla="*/ 5 w 8"/>
                      <a:gd name="T47" fmla="*/ 0 h 9"/>
                      <a:gd name="T48" fmla="*/ 5 w 8"/>
                      <a:gd name="T49" fmla="*/ 1 h 9"/>
                      <a:gd name="T50" fmla="*/ 6 w 8"/>
                      <a:gd name="T51" fmla="*/ 1 h 9"/>
                      <a:gd name="T52" fmla="*/ 6 w 8"/>
                      <a:gd name="T53" fmla="*/ 2 h 9"/>
                      <a:gd name="T54" fmla="*/ 7 w 8"/>
                      <a:gd name="T55" fmla="*/ 2 h 9"/>
                      <a:gd name="T56" fmla="*/ 7 w 8"/>
                      <a:gd name="T57" fmla="*/ 3 h 9"/>
                      <a:gd name="T58" fmla="*/ 8 w 8"/>
                      <a:gd name="T59" fmla="*/ 4 h 9"/>
                      <a:gd name="T60" fmla="*/ 8 w 8"/>
                      <a:gd name="T61" fmla="*/ 4 h 9"/>
                      <a:gd name="T62" fmla="*/ 8 w 8"/>
                      <a:gd name="T63" fmla="*/ 5 h 9"/>
                      <a:gd name="T64" fmla="*/ 7 w 8"/>
                      <a:gd name="T65" fmla="*/ 6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7" y="6"/>
                        </a:move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6" name="Freeform 107"/>
                  <p:cNvSpPr>
                    <a:spLocks/>
                  </p:cNvSpPr>
                  <p:nvPr/>
                </p:nvSpPr>
                <p:spPr bwMode="auto">
                  <a:xfrm>
                    <a:off x="1234" y="2483"/>
                    <a:ext cx="4" cy="5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0 w 4"/>
                      <a:gd name="T3" fmla="*/ 5 h 5"/>
                      <a:gd name="T4" fmla="*/ 3 w 4"/>
                      <a:gd name="T5" fmla="*/ 0 h 5"/>
                      <a:gd name="T6" fmla="*/ 4 w 4"/>
                      <a:gd name="T7" fmla="*/ 4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5"/>
                      <a:gd name="T14" fmla="*/ 4 w 4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5">
                        <a:moveTo>
                          <a:pt x="4" y="4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7" name="Freeform 117"/>
                  <p:cNvSpPr>
                    <a:spLocks/>
                  </p:cNvSpPr>
                  <p:nvPr/>
                </p:nvSpPr>
                <p:spPr bwMode="auto">
                  <a:xfrm>
                    <a:off x="2567" y="2437"/>
                    <a:ext cx="10" cy="17"/>
                  </a:xfrm>
                  <a:custGeom>
                    <a:avLst/>
                    <a:gdLst>
                      <a:gd name="T0" fmla="*/ 8 w 10"/>
                      <a:gd name="T1" fmla="*/ 1 h 17"/>
                      <a:gd name="T2" fmla="*/ 6 w 10"/>
                      <a:gd name="T3" fmla="*/ 3 h 17"/>
                      <a:gd name="T4" fmla="*/ 3 w 10"/>
                      <a:gd name="T5" fmla="*/ 4 h 17"/>
                      <a:gd name="T6" fmla="*/ 2 w 10"/>
                      <a:gd name="T7" fmla="*/ 6 h 17"/>
                      <a:gd name="T8" fmla="*/ 1 w 10"/>
                      <a:gd name="T9" fmla="*/ 7 h 17"/>
                      <a:gd name="T10" fmla="*/ 0 w 10"/>
                      <a:gd name="T11" fmla="*/ 10 h 17"/>
                      <a:gd name="T12" fmla="*/ 0 w 10"/>
                      <a:gd name="T13" fmla="*/ 12 h 17"/>
                      <a:gd name="T14" fmla="*/ 0 w 10"/>
                      <a:gd name="T15" fmla="*/ 13 h 17"/>
                      <a:gd name="T16" fmla="*/ 0 w 10"/>
                      <a:gd name="T17" fmla="*/ 14 h 17"/>
                      <a:gd name="T18" fmla="*/ 1 w 10"/>
                      <a:gd name="T19" fmla="*/ 15 h 17"/>
                      <a:gd name="T20" fmla="*/ 1 w 10"/>
                      <a:gd name="T21" fmla="*/ 15 h 17"/>
                      <a:gd name="T22" fmla="*/ 1 w 10"/>
                      <a:gd name="T23" fmla="*/ 17 h 17"/>
                      <a:gd name="T24" fmla="*/ 2 w 10"/>
                      <a:gd name="T25" fmla="*/ 17 h 17"/>
                      <a:gd name="T26" fmla="*/ 10 w 10"/>
                      <a:gd name="T27" fmla="*/ 0 h 17"/>
                      <a:gd name="T28" fmla="*/ 9 w 10"/>
                      <a:gd name="T29" fmla="*/ 0 h 17"/>
                      <a:gd name="T30" fmla="*/ 9 w 10"/>
                      <a:gd name="T31" fmla="*/ 0 h 17"/>
                      <a:gd name="T32" fmla="*/ 8 w 10"/>
                      <a:gd name="T33" fmla="*/ 0 h 17"/>
                      <a:gd name="T34" fmla="*/ 8 w 10"/>
                      <a:gd name="T35" fmla="*/ 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7"/>
                      <a:gd name="T56" fmla="*/ 10 w 10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7">
                        <a:moveTo>
                          <a:pt x="8" y="1"/>
                        </a:move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8" name="Freeform 118"/>
                  <p:cNvSpPr>
                    <a:spLocks/>
                  </p:cNvSpPr>
                  <p:nvPr/>
                </p:nvSpPr>
                <p:spPr bwMode="auto">
                  <a:xfrm>
                    <a:off x="2814" y="2605"/>
                    <a:ext cx="29" cy="38"/>
                  </a:xfrm>
                  <a:custGeom>
                    <a:avLst/>
                    <a:gdLst>
                      <a:gd name="T0" fmla="*/ 17 w 29"/>
                      <a:gd name="T1" fmla="*/ 0 h 38"/>
                      <a:gd name="T2" fmla="*/ 20 w 29"/>
                      <a:gd name="T3" fmla="*/ 4 h 38"/>
                      <a:gd name="T4" fmla="*/ 24 w 29"/>
                      <a:gd name="T5" fmla="*/ 7 h 38"/>
                      <a:gd name="T6" fmla="*/ 26 w 29"/>
                      <a:gd name="T7" fmla="*/ 9 h 38"/>
                      <a:gd name="T8" fmla="*/ 27 w 29"/>
                      <a:gd name="T9" fmla="*/ 11 h 38"/>
                      <a:gd name="T10" fmla="*/ 29 w 29"/>
                      <a:gd name="T11" fmla="*/ 15 h 38"/>
                      <a:gd name="T12" fmla="*/ 29 w 29"/>
                      <a:gd name="T13" fmla="*/ 19 h 38"/>
                      <a:gd name="T14" fmla="*/ 29 w 29"/>
                      <a:gd name="T15" fmla="*/ 23 h 38"/>
                      <a:gd name="T16" fmla="*/ 27 w 29"/>
                      <a:gd name="T17" fmla="*/ 27 h 38"/>
                      <a:gd name="T18" fmla="*/ 26 w 29"/>
                      <a:gd name="T19" fmla="*/ 29 h 38"/>
                      <a:gd name="T20" fmla="*/ 24 w 29"/>
                      <a:gd name="T21" fmla="*/ 32 h 38"/>
                      <a:gd name="T22" fmla="*/ 22 w 29"/>
                      <a:gd name="T23" fmla="*/ 34 h 38"/>
                      <a:gd name="T24" fmla="*/ 20 w 29"/>
                      <a:gd name="T25" fmla="*/ 35 h 38"/>
                      <a:gd name="T26" fmla="*/ 16 w 29"/>
                      <a:gd name="T27" fmla="*/ 37 h 38"/>
                      <a:gd name="T28" fmla="*/ 12 w 29"/>
                      <a:gd name="T29" fmla="*/ 38 h 38"/>
                      <a:gd name="T30" fmla="*/ 6 w 29"/>
                      <a:gd name="T31" fmla="*/ 38 h 38"/>
                      <a:gd name="T32" fmla="*/ 0 w 29"/>
                      <a:gd name="T33" fmla="*/ 36 h 38"/>
                      <a:gd name="T34" fmla="*/ 17 w 29"/>
                      <a:gd name="T35" fmla="*/ 0 h 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9"/>
                      <a:gd name="T55" fmla="*/ 0 h 38"/>
                      <a:gd name="T56" fmla="*/ 29 w 29"/>
                      <a:gd name="T57" fmla="*/ 38 h 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9" h="38">
                        <a:moveTo>
                          <a:pt x="17" y="0"/>
                        </a:moveTo>
                        <a:lnTo>
                          <a:pt x="20" y="4"/>
                        </a:lnTo>
                        <a:lnTo>
                          <a:pt x="24" y="7"/>
                        </a:lnTo>
                        <a:lnTo>
                          <a:pt x="26" y="9"/>
                        </a:lnTo>
                        <a:lnTo>
                          <a:pt x="27" y="11"/>
                        </a:lnTo>
                        <a:lnTo>
                          <a:pt x="29" y="15"/>
                        </a:lnTo>
                        <a:lnTo>
                          <a:pt x="29" y="19"/>
                        </a:lnTo>
                        <a:lnTo>
                          <a:pt x="29" y="23"/>
                        </a:lnTo>
                        <a:lnTo>
                          <a:pt x="27" y="27"/>
                        </a:lnTo>
                        <a:lnTo>
                          <a:pt x="26" y="29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0" y="35"/>
                        </a:lnTo>
                        <a:lnTo>
                          <a:pt x="16" y="37"/>
                        </a:lnTo>
                        <a:lnTo>
                          <a:pt x="12" y="38"/>
                        </a:lnTo>
                        <a:lnTo>
                          <a:pt x="6" y="38"/>
                        </a:lnTo>
                        <a:lnTo>
                          <a:pt x="0" y="36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09" name="Freeform 119"/>
                  <p:cNvSpPr>
                    <a:spLocks/>
                  </p:cNvSpPr>
                  <p:nvPr/>
                </p:nvSpPr>
                <p:spPr bwMode="auto">
                  <a:xfrm>
                    <a:off x="2824" y="2616"/>
                    <a:ext cx="12" cy="21"/>
                  </a:xfrm>
                  <a:custGeom>
                    <a:avLst/>
                    <a:gdLst>
                      <a:gd name="T0" fmla="*/ 11 w 12"/>
                      <a:gd name="T1" fmla="*/ 3 h 21"/>
                      <a:gd name="T2" fmla="*/ 11 w 12"/>
                      <a:gd name="T3" fmla="*/ 3 h 21"/>
                      <a:gd name="T4" fmla="*/ 10 w 12"/>
                      <a:gd name="T5" fmla="*/ 2 h 21"/>
                      <a:gd name="T6" fmla="*/ 10 w 12"/>
                      <a:gd name="T7" fmla="*/ 1 h 21"/>
                      <a:gd name="T8" fmla="*/ 9 w 12"/>
                      <a:gd name="T9" fmla="*/ 0 h 21"/>
                      <a:gd name="T10" fmla="*/ 0 w 12"/>
                      <a:gd name="T11" fmla="*/ 21 h 21"/>
                      <a:gd name="T12" fmla="*/ 2 w 12"/>
                      <a:gd name="T13" fmla="*/ 21 h 21"/>
                      <a:gd name="T14" fmla="*/ 4 w 12"/>
                      <a:gd name="T15" fmla="*/ 21 h 21"/>
                      <a:gd name="T16" fmla="*/ 5 w 12"/>
                      <a:gd name="T17" fmla="*/ 21 h 21"/>
                      <a:gd name="T18" fmla="*/ 6 w 12"/>
                      <a:gd name="T19" fmla="*/ 20 h 21"/>
                      <a:gd name="T20" fmla="*/ 7 w 12"/>
                      <a:gd name="T21" fmla="*/ 18 h 21"/>
                      <a:gd name="T22" fmla="*/ 9 w 12"/>
                      <a:gd name="T23" fmla="*/ 16 h 21"/>
                      <a:gd name="T24" fmla="*/ 10 w 12"/>
                      <a:gd name="T25" fmla="*/ 15 h 21"/>
                      <a:gd name="T26" fmla="*/ 11 w 12"/>
                      <a:gd name="T27" fmla="*/ 13 h 21"/>
                      <a:gd name="T28" fmla="*/ 12 w 12"/>
                      <a:gd name="T29" fmla="*/ 11 h 21"/>
                      <a:gd name="T30" fmla="*/ 12 w 12"/>
                      <a:gd name="T31" fmla="*/ 8 h 21"/>
                      <a:gd name="T32" fmla="*/ 12 w 12"/>
                      <a:gd name="T33" fmla="*/ 6 h 21"/>
                      <a:gd name="T34" fmla="*/ 11 w 12"/>
                      <a:gd name="T35" fmla="*/ 3 h 2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21"/>
                      <a:gd name="T56" fmla="*/ 12 w 12"/>
                      <a:gd name="T57" fmla="*/ 21 h 2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21">
                        <a:moveTo>
                          <a:pt x="11" y="3"/>
                        </a:moveTo>
                        <a:lnTo>
                          <a:pt x="11" y="3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0" y="21"/>
                        </a:lnTo>
                        <a:lnTo>
                          <a:pt x="2" y="21"/>
                        </a:lnTo>
                        <a:lnTo>
                          <a:pt x="4" y="21"/>
                        </a:lnTo>
                        <a:lnTo>
                          <a:pt x="5" y="21"/>
                        </a:lnTo>
                        <a:lnTo>
                          <a:pt x="6" y="20"/>
                        </a:lnTo>
                        <a:lnTo>
                          <a:pt x="7" y="18"/>
                        </a:lnTo>
                        <a:lnTo>
                          <a:pt x="9" y="16"/>
                        </a:lnTo>
                        <a:lnTo>
                          <a:pt x="10" y="15"/>
                        </a:lnTo>
                        <a:lnTo>
                          <a:pt x="11" y="13"/>
                        </a:lnTo>
                        <a:lnTo>
                          <a:pt x="12" y="11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0" name="Freeform 121"/>
                  <p:cNvSpPr>
                    <a:spLocks/>
                  </p:cNvSpPr>
                  <p:nvPr/>
                </p:nvSpPr>
                <p:spPr bwMode="auto">
                  <a:xfrm>
                    <a:off x="2827" y="2562"/>
                    <a:ext cx="11" cy="16"/>
                  </a:xfrm>
                  <a:custGeom>
                    <a:avLst/>
                    <a:gdLst>
                      <a:gd name="T0" fmla="*/ 7 w 11"/>
                      <a:gd name="T1" fmla="*/ 0 h 16"/>
                      <a:gd name="T2" fmla="*/ 5 w 11"/>
                      <a:gd name="T3" fmla="*/ 1 h 16"/>
                      <a:gd name="T4" fmla="*/ 4 w 11"/>
                      <a:gd name="T5" fmla="*/ 2 h 16"/>
                      <a:gd name="T6" fmla="*/ 2 w 11"/>
                      <a:gd name="T7" fmla="*/ 5 h 16"/>
                      <a:gd name="T8" fmla="*/ 1 w 11"/>
                      <a:gd name="T9" fmla="*/ 6 h 16"/>
                      <a:gd name="T10" fmla="*/ 0 w 11"/>
                      <a:gd name="T11" fmla="*/ 9 h 16"/>
                      <a:gd name="T12" fmla="*/ 0 w 11"/>
                      <a:gd name="T13" fmla="*/ 11 h 16"/>
                      <a:gd name="T14" fmla="*/ 0 w 11"/>
                      <a:gd name="T15" fmla="*/ 12 h 16"/>
                      <a:gd name="T16" fmla="*/ 1 w 11"/>
                      <a:gd name="T17" fmla="*/ 13 h 16"/>
                      <a:gd name="T18" fmla="*/ 1 w 11"/>
                      <a:gd name="T19" fmla="*/ 14 h 16"/>
                      <a:gd name="T20" fmla="*/ 2 w 11"/>
                      <a:gd name="T21" fmla="*/ 14 h 16"/>
                      <a:gd name="T22" fmla="*/ 2 w 11"/>
                      <a:gd name="T23" fmla="*/ 15 h 16"/>
                      <a:gd name="T24" fmla="*/ 3 w 11"/>
                      <a:gd name="T25" fmla="*/ 16 h 16"/>
                      <a:gd name="T26" fmla="*/ 11 w 11"/>
                      <a:gd name="T27" fmla="*/ 0 h 16"/>
                      <a:gd name="T28" fmla="*/ 9 w 11"/>
                      <a:gd name="T29" fmla="*/ 0 h 16"/>
                      <a:gd name="T30" fmla="*/ 9 w 11"/>
                      <a:gd name="T31" fmla="*/ 0 h 16"/>
                      <a:gd name="T32" fmla="*/ 8 w 11"/>
                      <a:gd name="T33" fmla="*/ 0 h 16"/>
                      <a:gd name="T34" fmla="*/ 7 w 11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6"/>
                      <a:gd name="T56" fmla="*/ 11 w 11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6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537" y="2503"/>
                    <a:ext cx="8" cy="1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2" name="Freeform 144"/>
                  <p:cNvSpPr>
                    <a:spLocks/>
                  </p:cNvSpPr>
                  <p:nvPr/>
                </p:nvSpPr>
                <p:spPr bwMode="auto">
                  <a:xfrm>
                    <a:off x="2547" y="2568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0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6 w 8"/>
                      <a:gd name="T11" fmla="*/ 3 h 16"/>
                      <a:gd name="T12" fmla="*/ 7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7 h 16"/>
                      <a:gd name="T18" fmla="*/ 8 w 8"/>
                      <a:gd name="T19" fmla="*/ 8 h 16"/>
                      <a:gd name="T20" fmla="*/ 8 w 8"/>
                      <a:gd name="T21" fmla="*/ 9 h 16"/>
                      <a:gd name="T22" fmla="*/ 7 w 8"/>
                      <a:gd name="T23" fmla="*/ 10 h 16"/>
                      <a:gd name="T24" fmla="*/ 7 w 8"/>
                      <a:gd name="T25" fmla="*/ 12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7" y="12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3" name="Freeform 150"/>
                  <p:cNvSpPr>
                    <a:spLocks/>
                  </p:cNvSpPr>
                  <p:nvPr/>
                </p:nvSpPr>
                <p:spPr bwMode="auto">
                  <a:xfrm>
                    <a:off x="2451" y="2572"/>
                    <a:ext cx="14" cy="20"/>
                  </a:xfrm>
                  <a:custGeom>
                    <a:avLst/>
                    <a:gdLst>
                      <a:gd name="T0" fmla="*/ 14 w 14"/>
                      <a:gd name="T1" fmla="*/ 17 h 20"/>
                      <a:gd name="T2" fmla="*/ 7 w 14"/>
                      <a:gd name="T3" fmla="*/ 0 h 20"/>
                      <a:gd name="T4" fmla="*/ 0 w 14"/>
                      <a:gd name="T5" fmla="*/ 2 h 20"/>
                      <a:gd name="T6" fmla="*/ 6 w 14"/>
                      <a:gd name="T7" fmla="*/ 20 h 20"/>
                      <a:gd name="T8" fmla="*/ 14 w 14"/>
                      <a:gd name="T9" fmla="*/ 17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7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6" y="20"/>
                        </a:lnTo>
                        <a:lnTo>
                          <a:pt x="14" y="17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4" name="Freeform 151"/>
                  <p:cNvSpPr>
                    <a:spLocks/>
                  </p:cNvSpPr>
                  <p:nvPr/>
                </p:nvSpPr>
                <p:spPr bwMode="auto">
                  <a:xfrm>
                    <a:off x="2428" y="2591"/>
                    <a:ext cx="21" cy="17"/>
                  </a:xfrm>
                  <a:custGeom>
                    <a:avLst/>
                    <a:gdLst>
                      <a:gd name="T0" fmla="*/ 21 w 21"/>
                      <a:gd name="T1" fmla="*/ 10 h 17"/>
                      <a:gd name="T2" fmla="*/ 4 w 21"/>
                      <a:gd name="T3" fmla="*/ 0 h 17"/>
                      <a:gd name="T4" fmla="*/ 0 w 21"/>
                      <a:gd name="T5" fmla="*/ 7 h 17"/>
                      <a:gd name="T6" fmla="*/ 16 w 21"/>
                      <a:gd name="T7" fmla="*/ 17 h 17"/>
                      <a:gd name="T8" fmla="*/ 21 w 21"/>
                      <a:gd name="T9" fmla="*/ 1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0"/>
                        </a:move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6" y="17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5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619"/>
                    <a:ext cx="18" cy="9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6" name="Freeform 156"/>
                  <p:cNvSpPr>
                    <a:spLocks/>
                  </p:cNvSpPr>
                  <p:nvPr/>
                </p:nvSpPr>
                <p:spPr bwMode="auto">
                  <a:xfrm>
                    <a:off x="2482" y="2630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7 w 11"/>
                      <a:gd name="T11" fmla="*/ 1 h 15"/>
                      <a:gd name="T12" fmla="*/ 9 w 11"/>
                      <a:gd name="T13" fmla="*/ 2 h 15"/>
                      <a:gd name="T14" fmla="*/ 10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6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10 w 11"/>
                      <a:gd name="T29" fmla="*/ 13 h 15"/>
                      <a:gd name="T30" fmla="*/ 8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6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7" name="Freeform 157"/>
                  <p:cNvSpPr>
                    <a:spLocks/>
                  </p:cNvSpPr>
                  <p:nvPr/>
                </p:nvSpPr>
                <p:spPr bwMode="auto">
                  <a:xfrm>
                    <a:off x="2467" y="2611"/>
                    <a:ext cx="10" cy="14"/>
                  </a:xfrm>
                  <a:custGeom>
                    <a:avLst/>
                    <a:gdLst>
                      <a:gd name="T0" fmla="*/ 0 w 10"/>
                      <a:gd name="T1" fmla="*/ 4 h 14"/>
                      <a:gd name="T2" fmla="*/ 1 w 10"/>
                      <a:gd name="T3" fmla="*/ 3 h 14"/>
                      <a:gd name="T4" fmla="*/ 2 w 10"/>
                      <a:gd name="T5" fmla="*/ 2 h 14"/>
                      <a:gd name="T6" fmla="*/ 3 w 10"/>
                      <a:gd name="T7" fmla="*/ 1 h 14"/>
                      <a:gd name="T8" fmla="*/ 5 w 10"/>
                      <a:gd name="T9" fmla="*/ 0 h 14"/>
                      <a:gd name="T10" fmla="*/ 10 w 10"/>
                      <a:gd name="T11" fmla="*/ 14 h 14"/>
                      <a:gd name="T12" fmla="*/ 9 w 10"/>
                      <a:gd name="T13" fmla="*/ 14 h 14"/>
                      <a:gd name="T14" fmla="*/ 6 w 10"/>
                      <a:gd name="T15" fmla="*/ 14 h 14"/>
                      <a:gd name="T16" fmla="*/ 5 w 10"/>
                      <a:gd name="T17" fmla="*/ 14 h 14"/>
                      <a:gd name="T18" fmla="*/ 3 w 10"/>
                      <a:gd name="T19" fmla="*/ 14 h 14"/>
                      <a:gd name="T20" fmla="*/ 2 w 10"/>
                      <a:gd name="T21" fmla="*/ 13 h 14"/>
                      <a:gd name="T22" fmla="*/ 2 w 10"/>
                      <a:gd name="T23" fmla="*/ 12 h 14"/>
                      <a:gd name="T24" fmla="*/ 1 w 10"/>
                      <a:gd name="T25" fmla="*/ 11 h 14"/>
                      <a:gd name="T26" fmla="*/ 0 w 10"/>
                      <a:gd name="T27" fmla="*/ 9 h 14"/>
                      <a:gd name="T28" fmla="*/ 0 w 10"/>
                      <a:gd name="T29" fmla="*/ 8 h 14"/>
                      <a:gd name="T30" fmla="*/ 0 w 10"/>
                      <a:gd name="T31" fmla="*/ 7 h 14"/>
                      <a:gd name="T32" fmla="*/ 0 w 10"/>
                      <a:gd name="T33" fmla="*/ 5 h 14"/>
                      <a:gd name="T34" fmla="*/ 0 w 10"/>
                      <a:gd name="T35" fmla="*/ 4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4"/>
                      <a:gd name="T56" fmla="*/ 10 w 10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4">
                        <a:moveTo>
                          <a:pt x="0" y="4"/>
                        </a:move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6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21" y="2617"/>
                    <a:ext cx="18" cy="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19" name="Freeform 162"/>
                  <p:cNvSpPr>
                    <a:spLocks/>
                  </p:cNvSpPr>
                  <p:nvPr/>
                </p:nvSpPr>
                <p:spPr bwMode="auto">
                  <a:xfrm>
                    <a:off x="2427" y="2587"/>
                    <a:ext cx="21" cy="17"/>
                  </a:xfrm>
                  <a:custGeom>
                    <a:avLst/>
                    <a:gdLst>
                      <a:gd name="T0" fmla="*/ 21 w 21"/>
                      <a:gd name="T1" fmla="*/ 11 h 17"/>
                      <a:gd name="T2" fmla="*/ 4 w 21"/>
                      <a:gd name="T3" fmla="*/ 0 h 17"/>
                      <a:gd name="T4" fmla="*/ 0 w 21"/>
                      <a:gd name="T5" fmla="*/ 8 h 17"/>
                      <a:gd name="T6" fmla="*/ 16 w 21"/>
                      <a:gd name="T7" fmla="*/ 17 h 17"/>
                      <a:gd name="T8" fmla="*/ 21 w 21"/>
                      <a:gd name="T9" fmla="*/ 11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1"/>
                        </a:move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16" y="17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0" name="Freeform 163"/>
                  <p:cNvSpPr>
                    <a:spLocks/>
                  </p:cNvSpPr>
                  <p:nvPr/>
                </p:nvSpPr>
                <p:spPr bwMode="auto">
                  <a:xfrm>
                    <a:off x="2446" y="2569"/>
                    <a:ext cx="14" cy="20"/>
                  </a:xfrm>
                  <a:custGeom>
                    <a:avLst/>
                    <a:gdLst>
                      <a:gd name="T0" fmla="*/ 14 w 14"/>
                      <a:gd name="T1" fmla="*/ 18 h 20"/>
                      <a:gd name="T2" fmla="*/ 8 w 14"/>
                      <a:gd name="T3" fmla="*/ 0 h 20"/>
                      <a:gd name="T4" fmla="*/ 0 w 14"/>
                      <a:gd name="T5" fmla="*/ 3 h 20"/>
                      <a:gd name="T6" fmla="*/ 7 w 14"/>
                      <a:gd name="T7" fmla="*/ 20 h 20"/>
                      <a:gd name="T8" fmla="*/ 14 w 1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8"/>
                        </a:move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7" y="20"/>
                        </a:lnTo>
                        <a:lnTo>
                          <a:pt x="14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1" name="Freeform 166"/>
                  <p:cNvSpPr>
                    <a:spLocks/>
                  </p:cNvSpPr>
                  <p:nvPr/>
                </p:nvSpPr>
                <p:spPr bwMode="auto">
                  <a:xfrm>
                    <a:off x="2478" y="2629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6 w 11"/>
                      <a:gd name="T11" fmla="*/ 1 h 15"/>
                      <a:gd name="T12" fmla="*/ 8 w 11"/>
                      <a:gd name="T13" fmla="*/ 2 h 15"/>
                      <a:gd name="T14" fmla="*/ 9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5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9 w 11"/>
                      <a:gd name="T29" fmla="*/ 13 h 15"/>
                      <a:gd name="T30" fmla="*/ 7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9" y="13"/>
                        </a:lnTo>
                        <a:lnTo>
                          <a:pt x="7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2" name="Freeform 175"/>
                  <p:cNvSpPr>
                    <a:spLocks/>
                  </p:cNvSpPr>
                  <p:nvPr/>
                </p:nvSpPr>
                <p:spPr bwMode="auto">
                  <a:xfrm>
                    <a:off x="2632" y="2557"/>
                    <a:ext cx="16" cy="2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16 w 16"/>
                      <a:gd name="T3" fmla="*/ 4 h 20"/>
                      <a:gd name="T4" fmla="*/ 9 w 16"/>
                      <a:gd name="T5" fmla="*/ 0 h 20"/>
                      <a:gd name="T6" fmla="*/ 0 w 16"/>
                      <a:gd name="T7" fmla="*/ 16 h 20"/>
                      <a:gd name="T8" fmla="*/ 6 w 16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0"/>
                      <a:gd name="T17" fmla="*/ 16 w 16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0">
                        <a:moveTo>
                          <a:pt x="6" y="20"/>
                        </a:moveTo>
                        <a:lnTo>
                          <a:pt x="16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3" name="Freeform 178"/>
                  <p:cNvSpPr>
                    <a:spLocks/>
                  </p:cNvSpPr>
                  <p:nvPr/>
                </p:nvSpPr>
                <p:spPr bwMode="auto">
                  <a:xfrm>
                    <a:off x="2625" y="2610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4 w 8"/>
                      <a:gd name="T5" fmla="*/ 1 h 16"/>
                      <a:gd name="T6" fmla="*/ 5 w 8"/>
                      <a:gd name="T7" fmla="*/ 1 h 16"/>
                      <a:gd name="T8" fmla="*/ 6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8 h 16"/>
                      <a:gd name="T18" fmla="*/ 8 w 8"/>
                      <a:gd name="T19" fmla="*/ 9 h 16"/>
                      <a:gd name="T20" fmla="*/ 8 w 8"/>
                      <a:gd name="T21" fmla="*/ 10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6 w 8"/>
                      <a:gd name="T27" fmla="*/ 14 h 16"/>
                      <a:gd name="T28" fmla="*/ 5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6" y="14"/>
                        </a:lnTo>
                        <a:lnTo>
                          <a:pt x="5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4" name="Freeform 179"/>
                  <p:cNvSpPr>
                    <a:spLocks/>
                  </p:cNvSpPr>
                  <p:nvPr/>
                </p:nvSpPr>
                <p:spPr bwMode="auto">
                  <a:xfrm>
                    <a:off x="2615" y="2588"/>
                    <a:ext cx="7" cy="15"/>
                  </a:xfrm>
                  <a:custGeom>
                    <a:avLst/>
                    <a:gdLst>
                      <a:gd name="T0" fmla="*/ 1 w 7"/>
                      <a:gd name="T1" fmla="*/ 3 h 15"/>
                      <a:gd name="T2" fmla="*/ 2 w 7"/>
                      <a:gd name="T3" fmla="*/ 2 h 15"/>
                      <a:gd name="T4" fmla="*/ 3 w 7"/>
                      <a:gd name="T5" fmla="*/ 1 h 15"/>
                      <a:gd name="T6" fmla="*/ 5 w 7"/>
                      <a:gd name="T7" fmla="*/ 1 h 15"/>
                      <a:gd name="T8" fmla="*/ 7 w 7"/>
                      <a:gd name="T9" fmla="*/ 0 h 15"/>
                      <a:gd name="T10" fmla="*/ 7 w 7"/>
                      <a:gd name="T11" fmla="*/ 15 h 15"/>
                      <a:gd name="T12" fmla="*/ 6 w 7"/>
                      <a:gd name="T13" fmla="*/ 15 h 15"/>
                      <a:gd name="T14" fmla="*/ 4 w 7"/>
                      <a:gd name="T15" fmla="*/ 14 h 15"/>
                      <a:gd name="T16" fmla="*/ 3 w 7"/>
                      <a:gd name="T17" fmla="*/ 14 h 15"/>
                      <a:gd name="T18" fmla="*/ 2 w 7"/>
                      <a:gd name="T19" fmla="*/ 13 h 15"/>
                      <a:gd name="T20" fmla="*/ 1 w 7"/>
                      <a:gd name="T21" fmla="*/ 12 h 15"/>
                      <a:gd name="T22" fmla="*/ 0 w 7"/>
                      <a:gd name="T23" fmla="*/ 11 h 15"/>
                      <a:gd name="T24" fmla="*/ 0 w 7"/>
                      <a:gd name="T25" fmla="*/ 9 h 15"/>
                      <a:gd name="T26" fmla="*/ 0 w 7"/>
                      <a:gd name="T27" fmla="*/ 8 h 15"/>
                      <a:gd name="T28" fmla="*/ 0 w 7"/>
                      <a:gd name="T29" fmla="*/ 7 h 15"/>
                      <a:gd name="T30" fmla="*/ 0 w 7"/>
                      <a:gd name="T31" fmla="*/ 6 h 15"/>
                      <a:gd name="T32" fmla="*/ 0 w 7"/>
                      <a:gd name="T33" fmla="*/ 4 h 15"/>
                      <a:gd name="T34" fmla="*/ 1 w 7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5"/>
                      <a:gd name="T56" fmla="*/ 7 w 7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5" name="Freeform 188"/>
                  <p:cNvSpPr>
                    <a:spLocks/>
                  </p:cNvSpPr>
                  <p:nvPr/>
                </p:nvSpPr>
                <p:spPr bwMode="auto">
                  <a:xfrm>
                    <a:off x="2621" y="2608"/>
                    <a:ext cx="9" cy="16"/>
                  </a:xfrm>
                  <a:custGeom>
                    <a:avLst/>
                    <a:gdLst>
                      <a:gd name="T0" fmla="*/ 0 w 9"/>
                      <a:gd name="T1" fmla="*/ 0 h 16"/>
                      <a:gd name="T2" fmla="*/ 2 w 9"/>
                      <a:gd name="T3" fmla="*/ 1 h 16"/>
                      <a:gd name="T4" fmla="*/ 3 w 9"/>
                      <a:gd name="T5" fmla="*/ 1 h 16"/>
                      <a:gd name="T6" fmla="*/ 4 w 9"/>
                      <a:gd name="T7" fmla="*/ 1 h 16"/>
                      <a:gd name="T8" fmla="*/ 5 w 9"/>
                      <a:gd name="T9" fmla="*/ 2 h 16"/>
                      <a:gd name="T10" fmla="*/ 6 w 9"/>
                      <a:gd name="T11" fmla="*/ 3 h 16"/>
                      <a:gd name="T12" fmla="*/ 8 w 9"/>
                      <a:gd name="T13" fmla="*/ 4 h 16"/>
                      <a:gd name="T14" fmla="*/ 9 w 9"/>
                      <a:gd name="T15" fmla="*/ 6 h 16"/>
                      <a:gd name="T16" fmla="*/ 9 w 9"/>
                      <a:gd name="T17" fmla="*/ 7 h 16"/>
                      <a:gd name="T18" fmla="*/ 9 w 9"/>
                      <a:gd name="T19" fmla="*/ 8 h 16"/>
                      <a:gd name="T20" fmla="*/ 9 w 9"/>
                      <a:gd name="T21" fmla="*/ 9 h 16"/>
                      <a:gd name="T22" fmla="*/ 9 w 9"/>
                      <a:gd name="T23" fmla="*/ 10 h 16"/>
                      <a:gd name="T24" fmla="*/ 8 w 9"/>
                      <a:gd name="T25" fmla="*/ 11 h 16"/>
                      <a:gd name="T26" fmla="*/ 6 w 9"/>
                      <a:gd name="T27" fmla="*/ 14 h 16"/>
                      <a:gd name="T28" fmla="*/ 4 w 9"/>
                      <a:gd name="T29" fmla="*/ 15 h 16"/>
                      <a:gd name="T30" fmla="*/ 2 w 9"/>
                      <a:gd name="T31" fmla="*/ 16 h 16"/>
                      <a:gd name="T32" fmla="*/ 0 w 9"/>
                      <a:gd name="T33" fmla="*/ 16 h 16"/>
                      <a:gd name="T34" fmla="*/ 0 w 9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"/>
                      <a:gd name="T55" fmla="*/ 0 h 16"/>
                      <a:gd name="T56" fmla="*/ 9 w 9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" h="16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8" y="4"/>
                        </a:lnTo>
                        <a:lnTo>
                          <a:pt x="9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6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6" name="Freeform 190"/>
                  <p:cNvSpPr>
                    <a:spLocks/>
                  </p:cNvSpPr>
                  <p:nvPr/>
                </p:nvSpPr>
                <p:spPr bwMode="auto">
                  <a:xfrm>
                    <a:off x="1676" y="2909"/>
                    <a:ext cx="388" cy="120"/>
                  </a:xfrm>
                  <a:custGeom>
                    <a:avLst/>
                    <a:gdLst>
                      <a:gd name="T0" fmla="*/ 43 w 388"/>
                      <a:gd name="T1" fmla="*/ 120 h 120"/>
                      <a:gd name="T2" fmla="*/ 35 w 388"/>
                      <a:gd name="T3" fmla="*/ 119 h 120"/>
                      <a:gd name="T4" fmla="*/ 27 w 388"/>
                      <a:gd name="T5" fmla="*/ 116 h 120"/>
                      <a:gd name="T6" fmla="*/ 21 w 388"/>
                      <a:gd name="T7" fmla="*/ 113 h 120"/>
                      <a:gd name="T8" fmla="*/ 14 w 388"/>
                      <a:gd name="T9" fmla="*/ 109 h 120"/>
                      <a:gd name="T10" fmla="*/ 7 w 388"/>
                      <a:gd name="T11" fmla="*/ 98 h 120"/>
                      <a:gd name="T12" fmla="*/ 2 w 388"/>
                      <a:gd name="T13" fmla="*/ 86 h 120"/>
                      <a:gd name="T14" fmla="*/ 0 w 388"/>
                      <a:gd name="T15" fmla="*/ 73 h 120"/>
                      <a:gd name="T16" fmla="*/ 0 w 388"/>
                      <a:gd name="T17" fmla="*/ 60 h 120"/>
                      <a:gd name="T18" fmla="*/ 0 w 388"/>
                      <a:gd name="T19" fmla="*/ 48 h 120"/>
                      <a:gd name="T20" fmla="*/ 2 w 388"/>
                      <a:gd name="T21" fmla="*/ 34 h 120"/>
                      <a:gd name="T22" fmla="*/ 7 w 388"/>
                      <a:gd name="T23" fmla="*/ 22 h 120"/>
                      <a:gd name="T24" fmla="*/ 14 w 388"/>
                      <a:gd name="T25" fmla="*/ 11 h 120"/>
                      <a:gd name="T26" fmla="*/ 21 w 388"/>
                      <a:gd name="T27" fmla="*/ 7 h 120"/>
                      <a:gd name="T28" fmla="*/ 27 w 388"/>
                      <a:gd name="T29" fmla="*/ 3 h 120"/>
                      <a:gd name="T30" fmla="*/ 35 w 388"/>
                      <a:gd name="T31" fmla="*/ 1 h 120"/>
                      <a:gd name="T32" fmla="*/ 43 w 388"/>
                      <a:gd name="T33" fmla="*/ 0 h 120"/>
                      <a:gd name="T34" fmla="*/ 346 w 388"/>
                      <a:gd name="T35" fmla="*/ 0 h 120"/>
                      <a:gd name="T36" fmla="*/ 355 w 388"/>
                      <a:gd name="T37" fmla="*/ 1 h 120"/>
                      <a:gd name="T38" fmla="*/ 362 w 388"/>
                      <a:gd name="T39" fmla="*/ 3 h 120"/>
                      <a:gd name="T40" fmla="*/ 369 w 388"/>
                      <a:gd name="T41" fmla="*/ 7 h 120"/>
                      <a:gd name="T42" fmla="*/ 374 w 388"/>
                      <a:gd name="T43" fmla="*/ 11 h 120"/>
                      <a:gd name="T44" fmla="*/ 382 w 388"/>
                      <a:gd name="T45" fmla="*/ 22 h 120"/>
                      <a:gd name="T46" fmla="*/ 386 w 388"/>
                      <a:gd name="T47" fmla="*/ 34 h 120"/>
                      <a:gd name="T48" fmla="*/ 388 w 388"/>
                      <a:gd name="T49" fmla="*/ 48 h 120"/>
                      <a:gd name="T50" fmla="*/ 388 w 388"/>
                      <a:gd name="T51" fmla="*/ 60 h 120"/>
                      <a:gd name="T52" fmla="*/ 388 w 388"/>
                      <a:gd name="T53" fmla="*/ 68 h 120"/>
                      <a:gd name="T54" fmla="*/ 387 w 388"/>
                      <a:gd name="T55" fmla="*/ 77 h 120"/>
                      <a:gd name="T56" fmla="*/ 386 w 388"/>
                      <a:gd name="T57" fmla="*/ 86 h 120"/>
                      <a:gd name="T58" fmla="*/ 383 w 388"/>
                      <a:gd name="T59" fmla="*/ 96 h 120"/>
                      <a:gd name="T60" fmla="*/ 377 w 388"/>
                      <a:gd name="T61" fmla="*/ 106 h 120"/>
                      <a:gd name="T62" fmla="*/ 371 w 388"/>
                      <a:gd name="T63" fmla="*/ 113 h 120"/>
                      <a:gd name="T64" fmla="*/ 360 w 388"/>
                      <a:gd name="T65" fmla="*/ 118 h 120"/>
                      <a:gd name="T66" fmla="*/ 346 w 388"/>
                      <a:gd name="T67" fmla="*/ 120 h 120"/>
                      <a:gd name="T68" fmla="*/ 43 w 388"/>
                      <a:gd name="T69" fmla="*/ 120 h 12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88"/>
                      <a:gd name="T106" fmla="*/ 0 h 120"/>
                      <a:gd name="T107" fmla="*/ 388 w 388"/>
                      <a:gd name="T108" fmla="*/ 120 h 12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88" h="120">
                        <a:moveTo>
                          <a:pt x="43" y="120"/>
                        </a:moveTo>
                        <a:lnTo>
                          <a:pt x="35" y="119"/>
                        </a:lnTo>
                        <a:lnTo>
                          <a:pt x="27" y="116"/>
                        </a:lnTo>
                        <a:lnTo>
                          <a:pt x="21" y="113"/>
                        </a:lnTo>
                        <a:lnTo>
                          <a:pt x="14" y="109"/>
                        </a:lnTo>
                        <a:lnTo>
                          <a:pt x="7" y="98"/>
                        </a:lnTo>
                        <a:lnTo>
                          <a:pt x="2" y="86"/>
                        </a:lnTo>
                        <a:lnTo>
                          <a:pt x="0" y="73"/>
                        </a:lnTo>
                        <a:lnTo>
                          <a:pt x="0" y="60"/>
                        </a:lnTo>
                        <a:lnTo>
                          <a:pt x="0" y="48"/>
                        </a:lnTo>
                        <a:lnTo>
                          <a:pt x="2" y="34"/>
                        </a:lnTo>
                        <a:lnTo>
                          <a:pt x="7" y="22"/>
                        </a:lnTo>
                        <a:lnTo>
                          <a:pt x="14" y="11"/>
                        </a:lnTo>
                        <a:lnTo>
                          <a:pt x="21" y="7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lnTo>
                          <a:pt x="346" y="0"/>
                        </a:lnTo>
                        <a:lnTo>
                          <a:pt x="355" y="1"/>
                        </a:lnTo>
                        <a:lnTo>
                          <a:pt x="362" y="3"/>
                        </a:lnTo>
                        <a:lnTo>
                          <a:pt x="369" y="7"/>
                        </a:lnTo>
                        <a:lnTo>
                          <a:pt x="374" y="11"/>
                        </a:lnTo>
                        <a:lnTo>
                          <a:pt x="382" y="22"/>
                        </a:lnTo>
                        <a:lnTo>
                          <a:pt x="386" y="34"/>
                        </a:lnTo>
                        <a:lnTo>
                          <a:pt x="388" y="48"/>
                        </a:lnTo>
                        <a:lnTo>
                          <a:pt x="388" y="60"/>
                        </a:lnTo>
                        <a:lnTo>
                          <a:pt x="388" y="68"/>
                        </a:lnTo>
                        <a:lnTo>
                          <a:pt x="387" y="77"/>
                        </a:lnTo>
                        <a:lnTo>
                          <a:pt x="386" y="86"/>
                        </a:lnTo>
                        <a:lnTo>
                          <a:pt x="383" y="96"/>
                        </a:lnTo>
                        <a:lnTo>
                          <a:pt x="377" y="106"/>
                        </a:lnTo>
                        <a:lnTo>
                          <a:pt x="371" y="113"/>
                        </a:lnTo>
                        <a:lnTo>
                          <a:pt x="360" y="118"/>
                        </a:lnTo>
                        <a:lnTo>
                          <a:pt x="346" y="120"/>
                        </a:lnTo>
                        <a:lnTo>
                          <a:pt x="43" y="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7" name="Freeform 191"/>
                  <p:cNvSpPr>
                    <a:spLocks/>
                  </p:cNvSpPr>
                  <p:nvPr/>
                </p:nvSpPr>
                <p:spPr bwMode="auto">
                  <a:xfrm>
                    <a:off x="1795" y="1497"/>
                    <a:ext cx="145" cy="1413"/>
                  </a:xfrm>
                  <a:custGeom>
                    <a:avLst/>
                    <a:gdLst>
                      <a:gd name="T0" fmla="*/ 1 w 145"/>
                      <a:gd name="T1" fmla="*/ 1398 h 1413"/>
                      <a:gd name="T2" fmla="*/ 28 w 145"/>
                      <a:gd name="T3" fmla="*/ 15 h 1413"/>
                      <a:gd name="T4" fmla="*/ 28 w 145"/>
                      <a:gd name="T5" fmla="*/ 0 h 1413"/>
                      <a:gd name="T6" fmla="*/ 43 w 145"/>
                      <a:gd name="T7" fmla="*/ 0 h 1413"/>
                      <a:gd name="T8" fmla="*/ 103 w 145"/>
                      <a:gd name="T9" fmla="*/ 0 h 1413"/>
                      <a:gd name="T10" fmla="*/ 118 w 145"/>
                      <a:gd name="T11" fmla="*/ 0 h 1413"/>
                      <a:gd name="T12" fmla="*/ 118 w 145"/>
                      <a:gd name="T13" fmla="*/ 15 h 1413"/>
                      <a:gd name="T14" fmla="*/ 145 w 145"/>
                      <a:gd name="T15" fmla="*/ 1398 h 1413"/>
                      <a:gd name="T16" fmla="*/ 145 w 145"/>
                      <a:gd name="T17" fmla="*/ 1413 h 1413"/>
                      <a:gd name="T18" fmla="*/ 131 w 145"/>
                      <a:gd name="T19" fmla="*/ 1413 h 1413"/>
                      <a:gd name="T20" fmla="*/ 16 w 145"/>
                      <a:gd name="T21" fmla="*/ 1413 h 1413"/>
                      <a:gd name="T22" fmla="*/ 0 w 145"/>
                      <a:gd name="T23" fmla="*/ 1413 h 1413"/>
                      <a:gd name="T24" fmla="*/ 1 w 145"/>
                      <a:gd name="T25" fmla="*/ 1398 h 14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5"/>
                      <a:gd name="T40" fmla="*/ 0 h 1413"/>
                      <a:gd name="T41" fmla="*/ 145 w 145"/>
                      <a:gd name="T42" fmla="*/ 1413 h 14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5" h="1413">
                        <a:moveTo>
                          <a:pt x="1" y="1398"/>
                        </a:moveTo>
                        <a:lnTo>
                          <a:pt x="28" y="15"/>
                        </a:lnTo>
                        <a:lnTo>
                          <a:pt x="28" y="0"/>
                        </a:lnTo>
                        <a:lnTo>
                          <a:pt x="43" y="0"/>
                        </a:lnTo>
                        <a:lnTo>
                          <a:pt x="103" y="0"/>
                        </a:lnTo>
                        <a:lnTo>
                          <a:pt x="118" y="0"/>
                        </a:lnTo>
                        <a:lnTo>
                          <a:pt x="118" y="15"/>
                        </a:lnTo>
                        <a:lnTo>
                          <a:pt x="145" y="1398"/>
                        </a:lnTo>
                        <a:lnTo>
                          <a:pt x="145" y="1413"/>
                        </a:lnTo>
                        <a:lnTo>
                          <a:pt x="131" y="1413"/>
                        </a:lnTo>
                        <a:lnTo>
                          <a:pt x="16" y="1413"/>
                        </a:lnTo>
                        <a:lnTo>
                          <a:pt x="0" y="1413"/>
                        </a:lnTo>
                        <a:lnTo>
                          <a:pt x="1" y="1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8" name="Freeform 192"/>
                  <p:cNvSpPr>
                    <a:spLocks/>
                  </p:cNvSpPr>
                  <p:nvPr/>
                </p:nvSpPr>
                <p:spPr bwMode="auto">
                  <a:xfrm>
                    <a:off x="1811" y="1512"/>
                    <a:ext cx="115" cy="1384"/>
                  </a:xfrm>
                  <a:custGeom>
                    <a:avLst/>
                    <a:gdLst>
                      <a:gd name="T0" fmla="*/ 115 w 115"/>
                      <a:gd name="T1" fmla="*/ 1384 h 1384"/>
                      <a:gd name="T2" fmla="*/ 87 w 115"/>
                      <a:gd name="T3" fmla="*/ 0 h 1384"/>
                      <a:gd name="T4" fmla="*/ 27 w 115"/>
                      <a:gd name="T5" fmla="*/ 0 h 1384"/>
                      <a:gd name="T6" fmla="*/ 0 w 115"/>
                      <a:gd name="T7" fmla="*/ 1384 h 1384"/>
                      <a:gd name="T8" fmla="*/ 115 w 115"/>
                      <a:gd name="T9" fmla="*/ 1384 h 1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384"/>
                      <a:gd name="T17" fmla="*/ 115 w 115"/>
                      <a:gd name="T18" fmla="*/ 1384 h 1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384">
                        <a:moveTo>
                          <a:pt x="115" y="1384"/>
                        </a:moveTo>
                        <a:lnTo>
                          <a:pt x="87" y="0"/>
                        </a:lnTo>
                        <a:lnTo>
                          <a:pt x="27" y="0"/>
                        </a:lnTo>
                        <a:lnTo>
                          <a:pt x="0" y="1384"/>
                        </a:lnTo>
                        <a:lnTo>
                          <a:pt x="115" y="138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29" name="Freeform 193"/>
                  <p:cNvSpPr>
                    <a:spLocks/>
                  </p:cNvSpPr>
                  <p:nvPr/>
                </p:nvSpPr>
                <p:spPr bwMode="auto">
                  <a:xfrm>
                    <a:off x="1776" y="2879"/>
                    <a:ext cx="186" cy="60"/>
                  </a:xfrm>
                  <a:custGeom>
                    <a:avLst/>
                    <a:gdLst>
                      <a:gd name="T0" fmla="*/ 32 w 186"/>
                      <a:gd name="T1" fmla="*/ 60 h 60"/>
                      <a:gd name="T2" fmla="*/ 25 w 186"/>
                      <a:gd name="T3" fmla="*/ 59 h 60"/>
                      <a:gd name="T4" fmla="*/ 20 w 186"/>
                      <a:gd name="T5" fmla="*/ 58 h 60"/>
                      <a:gd name="T6" fmla="*/ 14 w 186"/>
                      <a:gd name="T7" fmla="*/ 55 h 60"/>
                      <a:gd name="T8" fmla="*/ 10 w 186"/>
                      <a:gd name="T9" fmla="*/ 52 h 60"/>
                      <a:gd name="T10" fmla="*/ 6 w 186"/>
                      <a:gd name="T11" fmla="*/ 47 h 60"/>
                      <a:gd name="T12" fmla="*/ 3 w 186"/>
                      <a:gd name="T13" fmla="*/ 42 h 60"/>
                      <a:gd name="T14" fmla="*/ 1 w 186"/>
                      <a:gd name="T15" fmla="*/ 37 h 60"/>
                      <a:gd name="T16" fmla="*/ 0 w 186"/>
                      <a:gd name="T17" fmla="*/ 30 h 60"/>
                      <a:gd name="T18" fmla="*/ 1 w 186"/>
                      <a:gd name="T19" fmla="*/ 25 h 60"/>
                      <a:gd name="T20" fmla="*/ 3 w 186"/>
                      <a:gd name="T21" fmla="*/ 18 h 60"/>
                      <a:gd name="T22" fmla="*/ 6 w 186"/>
                      <a:gd name="T23" fmla="*/ 13 h 60"/>
                      <a:gd name="T24" fmla="*/ 10 w 186"/>
                      <a:gd name="T25" fmla="*/ 9 h 60"/>
                      <a:gd name="T26" fmla="*/ 14 w 186"/>
                      <a:gd name="T27" fmla="*/ 5 h 60"/>
                      <a:gd name="T28" fmla="*/ 20 w 186"/>
                      <a:gd name="T29" fmla="*/ 2 h 60"/>
                      <a:gd name="T30" fmla="*/ 25 w 186"/>
                      <a:gd name="T31" fmla="*/ 1 h 60"/>
                      <a:gd name="T32" fmla="*/ 32 w 186"/>
                      <a:gd name="T33" fmla="*/ 0 h 60"/>
                      <a:gd name="T34" fmla="*/ 156 w 186"/>
                      <a:gd name="T35" fmla="*/ 0 h 60"/>
                      <a:gd name="T36" fmla="*/ 161 w 186"/>
                      <a:gd name="T37" fmla="*/ 1 h 60"/>
                      <a:gd name="T38" fmla="*/ 166 w 186"/>
                      <a:gd name="T39" fmla="*/ 2 h 60"/>
                      <a:gd name="T40" fmla="*/ 172 w 186"/>
                      <a:gd name="T41" fmla="*/ 5 h 60"/>
                      <a:gd name="T42" fmla="*/ 177 w 186"/>
                      <a:gd name="T43" fmla="*/ 9 h 60"/>
                      <a:gd name="T44" fmla="*/ 180 w 186"/>
                      <a:gd name="T45" fmla="*/ 13 h 60"/>
                      <a:gd name="T46" fmla="*/ 184 w 186"/>
                      <a:gd name="T47" fmla="*/ 18 h 60"/>
                      <a:gd name="T48" fmla="*/ 185 w 186"/>
                      <a:gd name="T49" fmla="*/ 25 h 60"/>
                      <a:gd name="T50" fmla="*/ 186 w 186"/>
                      <a:gd name="T51" fmla="*/ 30 h 60"/>
                      <a:gd name="T52" fmla="*/ 184 w 186"/>
                      <a:gd name="T53" fmla="*/ 42 h 60"/>
                      <a:gd name="T54" fmla="*/ 177 w 186"/>
                      <a:gd name="T55" fmla="*/ 52 h 60"/>
                      <a:gd name="T56" fmla="*/ 167 w 186"/>
                      <a:gd name="T57" fmla="*/ 58 h 60"/>
                      <a:gd name="T58" fmla="*/ 156 w 186"/>
                      <a:gd name="T59" fmla="*/ 60 h 60"/>
                      <a:gd name="T60" fmla="*/ 32 w 186"/>
                      <a:gd name="T61" fmla="*/ 60 h 6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86"/>
                      <a:gd name="T94" fmla="*/ 0 h 60"/>
                      <a:gd name="T95" fmla="*/ 186 w 186"/>
                      <a:gd name="T96" fmla="*/ 60 h 6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86" h="60">
                        <a:moveTo>
                          <a:pt x="32" y="60"/>
                        </a:moveTo>
                        <a:lnTo>
                          <a:pt x="25" y="59"/>
                        </a:lnTo>
                        <a:lnTo>
                          <a:pt x="20" y="58"/>
                        </a:lnTo>
                        <a:lnTo>
                          <a:pt x="14" y="55"/>
                        </a:lnTo>
                        <a:lnTo>
                          <a:pt x="10" y="52"/>
                        </a:lnTo>
                        <a:lnTo>
                          <a:pt x="6" y="47"/>
                        </a:lnTo>
                        <a:lnTo>
                          <a:pt x="3" y="42"/>
                        </a:lnTo>
                        <a:lnTo>
                          <a:pt x="1" y="37"/>
                        </a:lnTo>
                        <a:lnTo>
                          <a:pt x="0" y="30"/>
                        </a:lnTo>
                        <a:lnTo>
                          <a:pt x="1" y="25"/>
                        </a:lnTo>
                        <a:lnTo>
                          <a:pt x="3" y="18"/>
                        </a:lnTo>
                        <a:lnTo>
                          <a:pt x="6" y="13"/>
                        </a:lnTo>
                        <a:lnTo>
                          <a:pt x="10" y="9"/>
                        </a:lnTo>
                        <a:lnTo>
                          <a:pt x="14" y="5"/>
                        </a:lnTo>
                        <a:lnTo>
                          <a:pt x="20" y="2"/>
                        </a:lnTo>
                        <a:lnTo>
                          <a:pt x="25" y="1"/>
                        </a:lnTo>
                        <a:lnTo>
                          <a:pt x="32" y="0"/>
                        </a:lnTo>
                        <a:lnTo>
                          <a:pt x="156" y="0"/>
                        </a:lnTo>
                        <a:lnTo>
                          <a:pt x="161" y="1"/>
                        </a:lnTo>
                        <a:lnTo>
                          <a:pt x="166" y="2"/>
                        </a:lnTo>
                        <a:lnTo>
                          <a:pt x="172" y="5"/>
                        </a:lnTo>
                        <a:lnTo>
                          <a:pt x="177" y="9"/>
                        </a:lnTo>
                        <a:lnTo>
                          <a:pt x="180" y="13"/>
                        </a:lnTo>
                        <a:lnTo>
                          <a:pt x="184" y="18"/>
                        </a:lnTo>
                        <a:lnTo>
                          <a:pt x="185" y="25"/>
                        </a:lnTo>
                        <a:lnTo>
                          <a:pt x="186" y="30"/>
                        </a:lnTo>
                        <a:lnTo>
                          <a:pt x="184" y="42"/>
                        </a:lnTo>
                        <a:lnTo>
                          <a:pt x="177" y="52"/>
                        </a:lnTo>
                        <a:lnTo>
                          <a:pt x="167" y="58"/>
                        </a:lnTo>
                        <a:lnTo>
                          <a:pt x="156" y="60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0" name="Freeform 194"/>
                  <p:cNvSpPr>
                    <a:spLocks/>
                  </p:cNvSpPr>
                  <p:nvPr/>
                </p:nvSpPr>
                <p:spPr bwMode="auto">
                  <a:xfrm>
                    <a:off x="1786" y="2889"/>
                    <a:ext cx="166" cy="41"/>
                  </a:xfrm>
                  <a:custGeom>
                    <a:avLst/>
                    <a:gdLst>
                      <a:gd name="T0" fmla="*/ 146 w 166"/>
                      <a:gd name="T1" fmla="*/ 41 h 41"/>
                      <a:gd name="T2" fmla="*/ 153 w 166"/>
                      <a:gd name="T3" fmla="*/ 39 h 41"/>
                      <a:gd name="T4" fmla="*/ 160 w 166"/>
                      <a:gd name="T5" fmla="*/ 35 h 41"/>
                      <a:gd name="T6" fmla="*/ 164 w 166"/>
                      <a:gd name="T7" fmla="*/ 29 h 41"/>
                      <a:gd name="T8" fmla="*/ 166 w 166"/>
                      <a:gd name="T9" fmla="*/ 20 h 41"/>
                      <a:gd name="T10" fmla="*/ 166 w 166"/>
                      <a:gd name="T11" fmla="*/ 20 h 41"/>
                      <a:gd name="T12" fmla="*/ 164 w 166"/>
                      <a:gd name="T13" fmla="*/ 11 h 41"/>
                      <a:gd name="T14" fmla="*/ 160 w 166"/>
                      <a:gd name="T15" fmla="*/ 5 h 41"/>
                      <a:gd name="T16" fmla="*/ 153 w 166"/>
                      <a:gd name="T17" fmla="*/ 1 h 41"/>
                      <a:gd name="T18" fmla="*/ 146 w 166"/>
                      <a:gd name="T19" fmla="*/ 0 h 41"/>
                      <a:gd name="T20" fmla="*/ 22 w 166"/>
                      <a:gd name="T21" fmla="*/ 0 h 41"/>
                      <a:gd name="T22" fmla="*/ 13 w 166"/>
                      <a:gd name="T23" fmla="*/ 1 h 41"/>
                      <a:gd name="T24" fmla="*/ 7 w 166"/>
                      <a:gd name="T25" fmla="*/ 5 h 41"/>
                      <a:gd name="T26" fmla="*/ 2 w 166"/>
                      <a:gd name="T27" fmla="*/ 11 h 41"/>
                      <a:gd name="T28" fmla="*/ 0 w 166"/>
                      <a:gd name="T29" fmla="*/ 20 h 41"/>
                      <a:gd name="T30" fmla="*/ 0 w 166"/>
                      <a:gd name="T31" fmla="*/ 20 h 41"/>
                      <a:gd name="T32" fmla="*/ 2 w 166"/>
                      <a:gd name="T33" fmla="*/ 29 h 41"/>
                      <a:gd name="T34" fmla="*/ 7 w 166"/>
                      <a:gd name="T35" fmla="*/ 35 h 41"/>
                      <a:gd name="T36" fmla="*/ 13 w 166"/>
                      <a:gd name="T37" fmla="*/ 39 h 41"/>
                      <a:gd name="T38" fmla="*/ 22 w 166"/>
                      <a:gd name="T39" fmla="*/ 41 h 41"/>
                      <a:gd name="T40" fmla="*/ 146 w 166"/>
                      <a:gd name="T41" fmla="*/ 41 h 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6"/>
                      <a:gd name="T64" fmla="*/ 0 h 41"/>
                      <a:gd name="T65" fmla="*/ 166 w 166"/>
                      <a:gd name="T66" fmla="*/ 41 h 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6" h="41">
                        <a:moveTo>
                          <a:pt x="146" y="41"/>
                        </a:moveTo>
                        <a:lnTo>
                          <a:pt x="153" y="39"/>
                        </a:lnTo>
                        <a:lnTo>
                          <a:pt x="160" y="35"/>
                        </a:lnTo>
                        <a:lnTo>
                          <a:pt x="164" y="29"/>
                        </a:lnTo>
                        <a:lnTo>
                          <a:pt x="166" y="20"/>
                        </a:lnTo>
                        <a:lnTo>
                          <a:pt x="164" y="11"/>
                        </a:lnTo>
                        <a:lnTo>
                          <a:pt x="160" y="5"/>
                        </a:lnTo>
                        <a:lnTo>
                          <a:pt x="153" y="1"/>
                        </a:lnTo>
                        <a:lnTo>
                          <a:pt x="146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5"/>
                        </a:lnTo>
                        <a:lnTo>
                          <a:pt x="2" y="11"/>
                        </a:lnTo>
                        <a:lnTo>
                          <a:pt x="0" y="20"/>
                        </a:lnTo>
                        <a:lnTo>
                          <a:pt x="2" y="29"/>
                        </a:lnTo>
                        <a:lnTo>
                          <a:pt x="7" y="35"/>
                        </a:lnTo>
                        <a:lnTo>
                          <a:pt x="13" y="39"/>
                        </a:lnTo>
                        <a:lnTo>
                          <a:pt x="22" y="41"/>
                        </a:lnTo>
                        <a:lnTo>
                          <a:pt x="146" y="41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1" name="Freeform 195"/>
                  <p:cNvSpPr>
                    <a:spLocks/>
                  </p:cNvSpPr>
                  <p:nvPr/>
                </p:nvSpPr>
                <p:spPr bwMode="auto">
                  <a:xfrm>
                    <a:off x="1686" y="2919"/>
                    <a:ext cx="368" cy="100"/>
                  </a:xfrm>
                  <a:custGeom>
                    <a:avLst/>
                    <a:gdLst>
                      <a:gd name="T0" fmla="*/ 336 w 368"/>
                      <a:gd name="T1" fmla="*/ 100 h 100"/>
                      <a:gd name="T2" fmla="*/ 345 w 368"/>
                      <a:gd name="T3" fmla="*/ 99 h 100"/>
                      <a:gd name="T4" fmla="*/ 352 w 368"/>
                      <a:gd name="T5" fmla="*/ 96 h 100"/>
                      <a:gd name="T6" fmla="*/ 358 w 368"/>
                      <a:gd name="T7" fmla="*/ 91 h 100"/>
                      <a:gd name="T8" fmla="*/ 362 w 368"/>
                      <a:gd name="T9" fmla="*/ 85 h 100"/>
                      <a:gd name="T10" fmla="*/ 365 w 368"/>
                      <a:gd name="T11" fmla="*/ 78 h 100"/>
                      <a:gd name="T12" fmla="*/ 367 w 368"/>
                      <a:gd name="T13" fmla="*/ 70 h 100"/>
                      <a:gd name="T14" fmla="*/ 368 w 368"/>
                      <a:gd name="T15" fmla="*/ 60 h 100"/>
                      <a:gd name="T16" fmla="*/ 368 w 368"/>
                      <a:gd name="T17" fmla="*/ 50 h 100"/>
                      <a:gd name="T18" fmla="*/ 368 w 368"/>
                      <a:gd name="T19" fmla="*/ 50 h 100"/>
                      <a:gd name="T20" fmla="*/ 368 w 368"/>
                      <a:gd name="T21" fmla="*/ 41 h 100"/>
                      <a:gd name="T22" fmla="*/ 367 w 368"/>
                      <a:gd name="T23" fmla="*/ 31 h 100"/>
                      <a:gd name="T24" fmla="*/ 365 w 368"/>
                      <a:gd name="T25" fmla="*/ 22 h 100"/>
                      <a:gd name="T26" fmla="*/ 362 w 368"/>
                      <a:gd name="T27" fmla="*/ 15 h 100"/>
                      <a:gd name="T28" fmla="*/ 358 w 368"/>
                      <a:gd name="T29" fmla="*/ 8 h 100"/>
                      <a:gd name="T30" fmla="*/ 352 w 368"/>
                      <a:gd name="T31" fmla="*/ 4 h 100"/>
                      <a:gd name="T32" fmla="*/ 345 w 368"/>
                      <a:gd name="T33" fmla="*/ 1 h 100"/>
                      <a:gd name="T34" fmla="*/ 336 w 368"/>
                      <a:gd name="T35" fmla="*/ 0 h 100"/>
                      <a:gd name="T36" fmla="*/ 33 w 368"/>
                      <a:gd name="T37" fmla="*/ 0 h 100"/>
                      <a:gd name="T38" fmla="*/ 24 w 368"/>
                      <a:gd name="T39" fmla="*/ 1 h 100"/>
                      <a:gd name="T40" fmla="*/ 16 w 368"/>
                      <a:gd name="T41" fmla="*/ 4 h 100"/>
                      <a:gd name="T42" fmla="*/ 11 w 368"/>
                      <a:gd name="T43" fmla="*/ 8 h 100"/>
                      <a:gd name="T44" fmla="*/ 6 w 368"/>
                      <a:gd name="T45" fmla="*/ 15 h 100"/>
                      <a:gd name="T46" fmla="*/ 3 w 368"/>
                      <a:gd name="T47" fmla="*/ 22 h 100"/>
                      <a:gd name="T48" fmla="*/ 1 w 368"/>
                      <a:gd name="T49" fmla="*/ 31 h 100"/>
                      <a:gd name="T50" fmla="*/ 0 w 368"/>
                      <a:gd name="T51" fmla="*/ 41 h 100"/>
                      <a:gd name="T52" fmla="*/ 0 w 368"/>
                      <a:gd name="T53" fmla="*/ 50 h 100"/>
                      <a:gd name="T54" fmla="*/ 0 w 368"/>
                      <a:gd name="T55" fmla="*/ 50 h 100"/>
                      <a:gd name="T56" fmla="*/ 0 w 368"/>
                      <a:gd name="T57" fmla="*/ 60 h 100"/>
                      <a:gd name="T58" fmla="*/ 1 w 368"/>
                      <a:gd name="T59" fmla="*/ 70 h 100"/>
                      <a:gd name="T60" fmla="*/ 3 w 368"/>
                      <a:gd name="T61" fmla="*/ 78 h 100"/>
                      <a:gd name="T62" fmla="*/ 6 w 368"/>
                      <a:gd name="T63" fmla="*/ 85 h 100"/>
                      <a:gd name="T64" fmla="*/ 11 w 368"/>
                      <a:gd name="T65" fmla="*/ 91 h 100"/>
                      <a:gd name="T66" fmla="*/ 16 w 368"/>
                      <a:gd name="T67" fmla="*/ 96 h 100"/>
                      <a:gd name="T68" fmla="*/ 24 w 368"/>
                      <a:gd name="T69" fmla="*/ 99 h 100"/>
                      <a:gd name="T70" fmla="*/ 33 w 368"/>
                      <a:gd name="T71" fmla="*/ 100 h 100"/>
                      <a:gd name="T72" fmla="*/ 336 w 368"/>
                      <a:gd name="T73" fmla="*/ 100 h 1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68"/>
                      <a:gd name="T112" fmla="*/ 0 h 100"/>
                      <a:gd name="T113" fmla="*/ 368 w 368"/>
                      <a:gd name="T114" fmla="*/ 100 h 1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68" h="100">
                        <a:moveTo>
                          <a:pt x="336" y="100"/>
                        </a:moveTo>
                        <a:lnTo>
                          <a:pt x="345" y="99"/>
                        </a:lnTo>
                        <a:lnTo>
                          <a:pt x="352" y="96"/>
                        </a:lnTo>
                        <a:lnTo>
                          <a:pt x="358" y="91"/>
                        </a:lnTo>
                        <a:lnTo>
                          <a:pt x="362" y="85"/>
                        </a:lnTo>
                        <a:lnTo>
                          <a:pt x="365" y="78"/>
                        </a:lnTo>
                        <a:lnTo>
                          <a:pt x="367" y="70"/>
                        </a:lnTo>
                        <a:lnTo>
                          <a:pt x="368" y="60"/>
                        </a:lnTo>
                        <a:lnTo>
                          <a:pt x="368" y="50"/>
                        </a:lnTo>
                        <a:lnTo>
                          <a:pt x="368" y="41"/>
                        </a:lnTo>
                        <a:lnTo>
                          <a:pt x="367" y="31"/>
                        </a:lnTo>
                        <a:lnTo>
                          <a:pt x="365" y="22"/>
                        </a:lnTo>
                        <a:lnTo>
                          <a:pt x="362" y="15"/>
                        </a:lnTo>
                        <a:lnTo>
                          <a:pt x="358" y="8"/>
                        </a:lnTo>
                        <a:lnTo>
                          <a:pt x="352" y="4"/>
                        </a:lnTo>
                        <a:lnTo>
                          <a:pt x="345" y="1"/>
                        </a:lnTo>
                        <a:lnTo>
                          <a:pt x="336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6" y="4"/>
                        </a:lnTo>
                        <a:lnTo>
                          <a:pt x="11" y="8"/>
                        </a:lnTo>
                        <a:lnTo>
                          <a:pt x="6" y="15"/>
                        </a:lnTo>
                        <a:lnTo>
                          <a:pt x="3" y="22"/>
                        </a:lnTo>
                        <a:lnTo>
                          <a:pt x="1" y="31"/>
                        </a:lnTo>
                        <a:lnTo>
                          <a:pt x="0" y="41"/>
                        </a:lnTo>
                        <a:lnTo>
                          <a:pt x="0" y="50"/>
                        </a:lnTo>
                        <a:lnTo>
                          <a:pt x="0" y="60"/>
                        </a:lnTo>
                        <a:lnTo>
                          <a:pt x="1" y="70"/>
                        </a:lnTo>
                        <a:lnTo>
                          <a:pt x="3" y="78"/>
                        </a:lnTo>
                        <a:lnTo>
                          <a:pt x="6" y="85"/>
                        </a:lnTo>
                        <a:lnTo>
                          <a:pt x="11" y="91"/>
                        </a:lnTo>
                        <a:lnTo>
                          <a:pt x="16" y="96"/>
                        </a:lnTo>
                        <a:lnTo>
                          <a:pt x="24" y="99"/>
                        </a:lnTo>
                        <a:lnTo>
                          <a:pt x="33" y="100"/>
                        </a:lnTo>
                        <a:lnTo>
                          <a:pt x="336" y="10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2" name="Freeform 196"/>
                  <p:cNvSpPr>
                    <a:spLocks/>
                  </p:cNvSpPr>
                  <p:nvPr/>
                </p:nvSpPr>
                <p:spPr bwMode="auto">
                  <a:xfrm>
                    <a:off x="1810" y="1440"/>
                    <a:ext cx="117" cy="117"/>
                  </a:xfrm>
                  <a:custGeom>
                    <a:avLst/>
                    <a:gdLst>
                      <a:gd name="T0" fmla="*/ 0 w 117"/>
                      <a:gd name="T1" fmla="*/ 58 h 117"/>
                      <a:gd name="T2" fmla="*/ 1 w 117"/>
                      <a:gd name="T3" fmla="*/ 47 h 117"/>
                      <a:gd name="T4" fmla="*/ 4 w 117"/>
                      <a:gd name="T5" fmla="*/ 36 h 117"/>
                      <a:gd name="T6" fmla="*/ 9 w 117"/>
                      <a:gd name="T7" fmla="*/ 26 h 117"/>
                      <a:gd name="T8" fmla="*/ 17 w 117"/>
                      <a:gd name="T9" fmla="*/ 17 h 117"/>
                      <a:gd name="T10" fmla="*/ 21 w 117"/>
                      <a:gd name="T11" fmla="*/ 13 h 117"/>
                      <a:gd name="T12" fmla="*/ 27 w 117"/>
                      <a:gd name="T13" fmla="*/ 10 h 117"/>
                      <a:gd name="T14" fmla="*/ 31 w 117"/>
                      <a:gd name="T15" fmla="*/ 6 h 117"/>
                      <a:gd name="T16" fmla="*/ 36 w 117"/>
                      <a:gd name="T17" fmla="*/ 4 h 117"/>
                      <a:gd name="T18" fmla="*/ 42 w 117"/>
                      <a:gd name="T19" fmla="*/ 2 h 117"/>
                      <a:gd name="T20" fmla="*/ 47 w 117"/>
                      <a:gd name="T21" fmla="*/ 1 h 117"/>
                      <a:gd name="T22" fmla="*/ 53 w 117"/>
                      <a:gd name="T23" fmla="*/ 0 h 117"/>
                      <a:gd name="T24" fmla="*/ 59 w 117"/>
                      <a:gd name="T25" fmla="*/ 0 h 117"/>
                      <a:gd name="T26" fmla="*/ 65 w 117"/>
                      <a:gd name="T27" fmla="*/ 0 h 117"/>
                      <a:gd name="T28" fmla="*/ 71 w 117"/>
                      <a:gd name="T29" fmla="*/ 1 h 117"/>
                      <a:gd name="T30" fmla="*/ 76 w 117"/>
                      <a:gd name="T31" fmla="*/ 2 h 117"/>
                      <a:gd name="T32" fmla="*/ 82 w 117"/>
                      <a:gd name="T33" fmla="*/ 4 h 117"/>
                      <a:gd name="T34" fmla="*/ 87 w 117"/>
                      <a:gd name="T35" fmla="*/ 6 h 117"/>
                      <a:gd name="T36" fmla="*/ 91 w 117"/>
                      <a:gd name="T37" fmla="*/ 10 h 117"/>
                      <a:gd name="T38" fmla="*/ 97 w 117"/>
                      <a:gd name="T39" fmla="*/ 13 h 117"/>
                      <a:gd name="T40" fmla="*/ 101 w 117"/>
                      <a:gd name="T41" fmla="*/ 17 h 117"/>
                      <a:gd name="T42" fmla="*/ 109 w 117"/>
                      <a:gd name="T43" fmla="*/ 26 h 117"/>
                      <a:gd name="T44" fmla="*/ 113 w 117"/>
                      <a:gd name="T45" fmla="*/ 36 h 117"/>
                      <a:gd name="T46" fmla="*/ 116 w 117"/>
                      <a:gd name="T47" fmla="*/ 47 h 117"/>
                      <a:gd name="T48" fmla="*/ 117 w 117"/>
                      <a:gd name="T49" fmla="*/ 58 h 117"/>
                      <a:gd name="T50" fmla="*/ 116 w 117"/>
                      <a:gd name="T51" fmla="*/ 70 h 117"/>
                      <a:gd name="T52" fmla="*/ 113 w 117"/>
                      <a:gd name="T53" fmla="*/ 81 h 117"/>
                      <a:gd name="T54" fmla="*/ 108 w 117"/>
                      <a:gd name="T55" fmla="*/ 92 h 117"/>
                      <a:gd name="T56" fmla="*/ 100 w 117"/>
                      <a:gd name="T57" fmla="*/ 100 h 117"/>
                      <a:gd name="T58" fmla="*/ 91 w 117"/>
                      <a:gd name="T59" fmla="*/ 108 h 117"/>
                      <a:gd name="T60" fmla="*/ 82 w 117"/>
                      <a:gd name="T61" fmla="*/ 113 h 117"/>
                      <a:gd name="T62" fmla="*/ 71 w 117"/>
                      <a:gd name="T63" fmla="*/ 116 h 117"/>
                      <a:gd name="T64" fmla="*/ 59 w 117"/>
                      <a:gd name="T65" fmla="*/ 117 h 117"/>
                      <a:gd name="T66" fmla="*/ 53 w 117"/>
                      <a:gd name="T67" fmla="*/ 117 h 117"/>
                      <a:gd name="T68" fmla="*/ 47 w 117"/>
                      <a:gd name="T69" fmla="*/ 116 h 117"/>
                      <a:gd name="T70" fmla="*/ 42 w 117"/>
                      <a:gd name="T71" fmla="*/ 115 h 117"/>
                      <a:gd name="T72" fmla="*/ 36 w 117"/>
                      <a:gd name="T73" fmla="*/ 113 h 117"/>
                      <a:gd name="T74" fmla="*/ 31 w 117"/>
                      <a:gd name="T75" fmla="*/ 110 h 117"/>
                      <a:gd name="T76" fmla="*/ 27 w 117"/>
                      <a:gd name="T77" fmla="*/ 108 h 117"/>
                      <a:gd name="T78" fmla="*/ 21 w 117"/>
                      <a:gd name="T79" fmla="*/ 104 h 117"/>
                      <a:gd name="T80" fmla="*/ 17 w 117"/>
                      <a:gd name="T81" fmla="*/ 100 h 117"/>
                      <a:gd name="T82" fmla="*/ 9 w 117"/>
                      <a:gd name="T83" fmla="*/ 90 h 117"/>
                      <a:gd name="T84" fmla="*/ 4 w 117"/>
                      <a:gd name="T85" fmla="*/ 81 h 117"/>
                      <a:gd name="T86" fmla="*/ 1 w 117"/>
                      <a:gd name="T87" fmla="*/ 70 h 117"/>
                      <a:gd name="T88" fmla="*/ 0 w 117"/>
                      <a:gd name="T89" fmla="*/ 58 h 11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17"/>
                      <a:gd name="T136" fmla="*/ 0 h 117"/>
                      <a:gd name="T137" fmla="*/ 117 w 117"/>
                      <a:gd name="T138" fmla="*/ 117 h 11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17" h="117">
                        <a:moveTo>
                          <a:pt x="0" y="58"/>
                        </a:moveTo>
                        <a:lnTo>
                          <a:pt x="1" y="47"/>
                        </a:lnTo>
                        <a:lnTo>
                          <a:pt x="4" y="36"/>
                        </a:lnTo>
                        <a:lnTo>
                          <a:pt x="9" y="26"/>
                        </a:lnTo>
                        <a:lnTo>
                          <a:pt x="17" y="17"/>
                        </a:lnTo>
                        <a:lnTo>
                          <a:pt x="21" y="13"/>
                        </a:lnTo>
                        <a:lnTo>
                          <a:pt x="27" y="10"/>
                        </a:lnTo>
                        <a:lnTo>
                          <a:pt x="31" y="6"/>
                        </a:lnTo>
                        <a:lnTo>
                          <a:pt x="36" y="4"/>
                        </a:lnTo>
                        <a:lnTo>
                          <a:pt x="42" y="2"/>
                        </a:lnTo>
                        <a:lnTo>
                          <a:pt x="47" y="1"/>
                        </a:lnTo>
                        <a:lnTo>
                          <a:pt x="53" y="0"/>
                        </a:lnTo>
                        <a:lnTo>
                          <a:pt x="59" y="0"/>
                        </a:lnTo>
                        <a:lnTo>
                          <a:pt x="65" y="0"/>
                        </a:lnTo>
                        <a:lnTo>
                          <a:pt x="71" y="1"/>
                        </a:lnTo>
                        <a:lnTo>
                          <a:pt x="76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1" y="10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9" y="26"/>
                        </a:lnTo>
                        <a:lnTo>
                          <a:pt x="113" y="36"/>
                        </a:lnTo>
                        <a:lnTo>
                          <a:pt x="116" y="47"/>
                        </a:lnTo>
                        <a:lnTo>
                          <a:pt x="117" y="58"/>
                        </a:lnTo>
                        <a:lnTo>
                          <a:pt x="116" y="70"/>
                        </a:lnTo>
                        <a:lnTo>
                          <a:pt x="113" y="81"/>
                        </a:lnTo>
                        <a:lnTo>
                          <a:pt x="108" y="92"/>
                        </a:lnTo>
                        <a:lnTo>
                          <a:pt x="100" y="100"/>
                        </a:lnTo>
                        <a:lnTo>
                          <a:pt x="91" y="108"/>
                        </a:lnTo>
                        <a:lnTo>
                          <a:pt x="82" y="113"/>
                        </a:lnTo>
                        <a:lnTo>
                          <a:pt x="71" y="116"/>
                        </a:lnTo>
                        <a:lnTo>
                          <a:pt x="59" y="117"/>
                        </a:lnTo>
                        <a:lnTo>
                          <a:pt x="53" y="117"/>
                        </a:lnTo>
                        <a:lnTo>
                          <a:pt x="47" y="116"/>
                        </a:lnTo>
                        <a:lnTo>
                          <a:pt x="42" y="115"/>
                        </a:lnTo>
                        <a:lnTo>
                          <a:pt x="36" y="113"/>
                        </a:lnTo>
                        <a:lnTo>
                          <a:pt x="31" y="110"/>
                        </a:lnTo>
                        <a:lnTo>
                          <a:pt x="27" y="108"/>
                        </a:lnTo>
                        <a:lnTo>
                          <a:pt x="21" y="104"/>
                        </a:lnTo>
                        <a:lnTo>
                          <a:pt x="17" y="100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3" name="Freeform 197"/>
                  <p:cNvSpPr>
                    <a:spLocks/>
                  </p:cNvSpPr>
                  <p:nvPr/>
                </p:nvSpPr>
                <p:spPr bwMode="auto">
                  <a:xfrm>
                    <a:off x="1825" y="1454"/>
                    <a:ext cx="88" cy="88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53 w 88"/>
                      <a:gd name="T3" fmla="*/ 87 h 88"/>
                      <a:gd name="T4" fmla="*/ 61 w 88"/>
                      <a:gd name="T5" fmla="*/ 85 h 88"/>
                      <a:gd name="T6" fmla="*/ 69 w 88"/>
                      <a:gd name="T7" fmla="*/ 81 h 88"/>
                      <a:gd name="T8" fmla="*/ 75 w 88"/>
                      <a:gd name="T9" fmla="*/ 75 h 88"/>
                      <a:gd name="T10" fmla="*/ 81 w 88"/>
                      <a:gd name="T11" fmla="*/ 69 h 88"/>
                      <a:gd name="T12" fmla="*/ 85 w 88"/>
                      <a:gd name="T13" fmla="*/ 61 h 88"/>
                      <a:gd name="T14" fmla="*/ 87 w 88"/>
                      <a:gd name="T15" fmla="*/ 53 h 88"/>
                      <a:gd name="T16" fmla="*/ 88 w 88"/>
                      <a:gd name="T17" fmla="*/ 44 h 88"/>
                      <a:gd name="T18" fmla="*/ 87 w 88"/>
                      <a:gd name="T19" fmla="*/ 36 h 88"/>
                      <a:gd name="T20" fmla="*/ 85 w 88"/>
                      <a:gd name="T21" fmla="*/ 27 h 88"/>
                      <a:gd name="T22" fmla="*/ 81 w 88"/>
                      <a:gd name="T23" fmla="*/ 19 h 88"/>
                      <a:gd name="T24" fmla="*/ 75 w 88"/>
                      <a:gd name="T25" fmla="*/ 13 h 88"/>
                      <a:gd name="T26" fmla="*/ 69 w 88"/>
                      <a:gd name="T27" fmla="*/ 8 h 88"/>
                      <a:gd name="T28" fmla="*/ 61 w 88"/>
                      <a:gd name="T29" fmla="*/ 3 h 88"/>
                      <a:gd name="T30" fmla="*/ 53 w 88"/>
                      <a:gd name="T31" fmla="*/ 1 h 88"/>
                      <a:gd name="T32" fmla="*/ 44 w 88"/>
                      <a:gd name="T33" fmla="*/ 0 h 88"/>
                      <a:gd name="T34" fmla="*/ 35 w 88"/>
                      <a:gd name="T35" fmla="*/ 1 h 88"/>
                      <a:gd name="T36" fmla="*/ 27 w 88"/>
                      <a:gd name="T37" fmla="*/ 3 h 88"/>
                      <a:gd name="T38" fmla="*/ 19 w 88"/>
                      <a:gd name="T39" fmla="*/ 8 h 88"/>
                      <a:gd name="T40" fmla="*/ 13 w 88"/>
                      <a:gd name="T41" fmla="*/ 13 h 88"/>
                      <a:gd name="T42" fmla="*/ 7 w 88"/>
                      <a:gd name="T43" fmla="*/ 19 h 88"/>
                      <a:gd name="T44" fmla="*/ 3 w 88"/>
                      <a:gd name="T45" fmla="*/ 27 h 88"/>
                      <a:gd name="T46" fmla="*/ 1 w 88"/>
                      <a:gd name="T47" fmla="*/ 36 h 88"/>
                      <a:gd name="T48" fmla="*/ 0 w 88"/>
                      <a:gd name="T49" fmla="*/ 44 h 88"/>
                      <a:gd name="T50" fmla="*/ 1 w 88"/>
                      <a:gd name="T51" fmla="*/ 53 h 88"/>
                      <a:gd name="T52" fmla="*/ 3 w 88"/>
                      <a:gd name="T53" fmla="*/ 61 h 88"/>
                      <a:gd name="T54" fmla="*/ 7 w 88"/>
                      <a:gd name="T55" fmla="*/ 69 h 88"/>
                      <a:gd name="T56" fmla="*/ 13 w 88"/>
                      <a:gd name="T57" fmla="*/ 75 h 88"/>
                      <a:gd name="T58" fmla="*/ 19 w 88"/>
                      <a:gd name="T59" fmla="*/ 81 h 88"/>
                      <a:gd name="T60" fmla="*/ 27 w 88"/>
                      <a:gd name="T61" fmla="*/ 85 h 88"/>
                      <a:gd name="T62" fmla="*/ 35 w 88"/>
                      <a:gd name="T63" fmla="*/ 87 h 88"/>
                      <a:gd name="T64" fmla="*/ 44 w 88"/>
                      <a:gd name="T65" fmla="*/ 88 h 8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8"/>
                      <a:gd name="T100" fmla="*/ 0 h 88"/>
                      <a:gd name="T101" fmla="*/ 88 w 88"/>
                      <a:gd name="T102" fmla="*/ 88 h 8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8" h="88">
                        <a:moveTo>
                          <a:pt x="44" y="88"/>
                        </a:moveTo>
                        <a:lnTo>
                          <a:pt x="53" y="87"/>
                        </a:lnTo>
                        <a:lnTo>
                          <a:pt x="61" y="85"/>
                        </a:lnTo>
                        <a:lnTo>
                          <a:pt x="69" y="81"/>
                        </a:lnTo>
                        <a:lnTo>
                          <a:pt x="75" y="75"/>
                        </a:lnTo>
                        <a:lnTo>
                          <a:pt x="81" y="69"/>
                        </a:lnTo>
                        <a:lnTo>
                          <a:pt x="85" y="61"/>
                        </a:lnTo>
                        <a:lnTo>
                          <a:pt x="87" y="53"/>
                        </a:lnTo>
                        <a:lnTo>
                          <a:pt x="88" y="44"/>
                        </a:lnTo>
                        <a:lnTo>
                          <a:pt x="87" y="36"/>
                        </a:lnTo>
                        <a:lnTo>
                          <a:pt x="85" y="27"/>
                        </a:lnTo>
                        <a:lnTo>
                          <a:pt x="81" y="19"/>
                        </a:lnTo>
                        <a:lnTo>
                          <a:pt x="75" y="13"/>
                        </a:lnTo>
                        <a:lnTo>
                          <a:pt x="69" y="8"/>
                        </a:lnTo>
                        <a:lnTo>
                          <a:pt x="61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8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3" y="27"/>
                        </a:lnTo>
                        <a:lnTo>
                          <a:pt x="1" y="36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3" y="61"/>
                        </a:lnTo>
                        <a:lnTo>
                          <a:pt x="7" y="69"/>
                        </a:lnTo>
                        <a:lnTo>
                          <a:pt x="13" y="75"/>
                        </a:lnTo>
                        <a:lnTo>
                          <a:pt x="19" y="81"/>
                        </a:lnTo>
                        <a:lnTo>
                          <a:pt x="27" y="85"/>
                        </a:lnTo>
                        <a:lnTo>
                          <a:pt x="35" y="87"/>
                        </a:lnTo>
                        <a:lnTo>
                          <a:pt x="44" y="8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4" name="Freeform 198"/>
                  <p:cNvSpPr>
                    <a:spLocks/>
                  </p:cNvSpPr>
                  <p:nvPr/>
                </p:nvSpPr>
                <p:spPr bwMode="auto">
                  <a:xfrm>
                    <a:off x="1036" y="1624"/>
                    <a:ext cx="108" cy="105"/>
                  </a:xfrm>
                  <a:custGeom>
                    <a:avLst/>
                    <a:gdLst>
                      <a:gd name="T0" fmla="*/ 43 w 108"/>
                      <a:gd name="T1" fmla="*/ 32 h 105"/>
                      <a:gd name="T2" fmla="*/ 35 w 108"/>
                      <a:gd name="T3" fmla="*/ 39 h 105"/>
                      <a:gd name="T4" fmla="*/ 30 w 108"/>
                      <a:gd name="T5" fmla="*/ 48 h 105"/>
                      <a:gd name="T6" fmla="*/ 29 w 108"/>
                      <a:gd name="T7" fmla="*/ 56 h 105"/>
                      <a:gd name="T8" fmla="*/ 31 w 108"/>
                      <a:gd name="T9" fmla="*/ 65 h 105"/>
                      <a:gd name="T10" fmla="*/ 37 w 108"/>
                      <a:gd name="T11" fmla="*/ 71 h 105"/>
                      <a:gd name="T12" fmla="*/ 47 w 108"/>
                      <a:gd name="T13" fmla="*/ 76 h 105"/>
                      <a:gd name="T14" fmla="*/ 56 w 108"/>
                      <a:gd name="T15" fmla="*/ 76 h 105"/>
                      <a:gd name="T16" fmla="*/ 71 w 108"/>
                      <a:gd name="T17" fmla="*/ 70 h 105"/>
                      <a:gd name="T18" fmla="*/ 80 w 108"/>
                      <a:gd name="T19" fmla="*/ 54 h 105"/>
                      <a:gd name="T20" fmla="*/ 78 w 108"/>
                      <a:gd name="T21" fmla="*/ 41 h 105"/>
                      <a:gd name="T22" fmla="*/ 72 w 108"/>
                      <a:gd name="T23" fmla="*/ 34 h 105"/>
                      <a:gd name="T24" fmla="*/ 63 w 108"/>
                      <a:gd name="T25" fmla="*/ 29 h 105"/>
                      <a:gd name="T26" fmla="*/ 53 w 108"/>
                      <a:gd name="T27" fmla="*/ 29 h 105"/>
                      <a:gd name="T28" fmla="*/ 48 w 108"/>
                      <a:gd name="T29" fmla="*/ 30 h 105"/>
                      <a:gd name="T30" fmla="*/ 39 w 108"/>
                      <a:gd name="T31" fmla="*/ 2 h 105"/>
                      <a:gd name="T32" fmla="*/ 50 w 108"/>
                      <a:gd name="T33" fmla="*/ 0 h 105"/>
                      <a:gd name="T34" fmla="*/ 61 w 108"/>
                      <a:gd name="T35" fmla="*/ 0 h 105"/>
                      <a:gd name="T36" fmla="*/ 71 w 108"/>
                      <a:gd name="T37" fmla="*/ 2 h 105"/>
                      <a:gd name="T38" fmla="*/ 81 w 108"/>
                      <a:gd name="T39" fmla="*/ 7 h 105"/>
                      <a:gd name="T40" fmla="*/ 97 w 108"/>
                      <a:gd name="T41" fmla="*/ 20 h 105"/>
                      <a:gd name="T42" fmla="*/ 107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6 h 105"/>
                      <a:gd name="T48" fmla="*/ 97 w 108"/>
                      <a:gd name="T49" fmla="*/ 84 h 105"/>
                      <a:gd name="T50" fmla="*/ 90 w 108"/>
                      <a:gd name="T51" fmla="*/ 92 h 105"/>
                      <a:gd name="T52" fmla="*/ 80 w 108"/>
                      <a:gd name="T53" fmla="*/ 98 h 105"/>
                      <a:gd name="T54" fmla="*/ 70 w 108"/>
                      <a:gd name="T55" fmla="*/ 102 h 105"/>
                      <a:gd name="T56" fmla="*/ 49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6 h 105"/>
                      <a:gd name="T62" fmla="*/ 2 w 108"/>
                      <a:gd name="T63" fmla="*/ 68 h 105"/>
                      <a:gd name="T64" fmla="*/ 1 w 108"/>
                      <a:gd name="T65" fmla="*/ 48 h 105"/>
                      <a:gd name="T66" fmla="*/ 8 w 108"/>
                      <a:gd name="T67" fmla="*/ 28 h 105"/>
                      <a:gd name="T68" fmla="*/ 21 w 108"/>
                      <a:gd name="T69" fmla="*/ 13 h 105"/>
                      <a:gd name="T70" fmla="*/ 39 w 108"/>
                      <a:gd name="T71" fmla="*/ 2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3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1" y="43"/>
                        </a:lnTo>
                        <a:lnTo>
                          <a:pt x="30" y="48"/>
                        </a:lnTo>
                        <a:lnTo>
                          <a:pt x="29" y="52"/>
                        </a:lnTo>
                        <a:lnTo>
                          <a:pt x="29" y="56"/>
                        </a:lnTo>
                        <a:lnTo>
                          <a:pt x="30" y="60"/>
                        </a:lnTo>
                        <a:lnTo>
                          <a:pt x="31" y="65"/>
                        </a:lnTo>
                        <a:lnTo>
                          <a:pt x="35" y="68"/>
                        </a:lnTo>
                        <a:lnTo>
                          <a:pt x="37" y="71"/>
                        </a:lnTo>
                        <a:lnTo>
                          <a:pt x="41" y="73"/>
                        </a:lnTo>
                        <a:lnTo>
                          <a:pt x="47" y="76"/>
                        </a:lnTo>
                        <a:lnTo>
                          <a:pt x="52" y="76"/>
                        </a:lnTo>
                        <a:lnTo>
                          <a:pt x="56" y="76"/>
                        </a:lnTo>
                        <a:lnTo>
                          <a:pt x="62" y="74"/>
                        </a:lnTo>
                        <a:lnTo>
                          <a:pt x="71" y="70"/>
                        </a:lnTo>
                        <a:lnTo>
                          <a:pt x="77" y="63"/>
                        </a:lnTo>
                        <a:lnTo>
                          <a:pt x="80" y="54"/>
                        </a:lnTo>
                        <a:lnTo>
                          <a:pt x="79" y="45"/>
                        </a:lnTo>
                        <a:lnTo>
                          <a:pt x="78" y="41"/>
                        </a:lnTo>
                        <a:lnTo>
                          <a:pt x="76" y="37"/>
                        </a:lnTo>
                        <a:lnTo>
                          <a:pt x="72" y="34"/>
                        </a:lnTo>
                        <a:lnTo>
                          <a:pt x="68" y="31"/>
                        </a:lnTo>
                        <a:lnTo>
                          <a:pt x="63" y="29"/>
                        </a:lnTo>
                        <a:lnTo>
                          <a:pt x="58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44" y="1"/>
                        </a:lnTo>
                        <a:lnTo>
                          <a:pt x="50" y="0"/>
                        </a:lnTo>
                        <a:lnTo>
                          <a:pt x="55" y="0"/>
                        </a:lnTo>
                        <a:lnTo>
                          <a:pt x="61" y="0"/>
                        </a:lnTo>
                        <a:lnTo>
                          <a:pt x="66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81" y="7"/>
                        </a:lnTo>
                        <a:lnTo>
                          <a:pt x="90" y="12"/>
                        </a:lnTo>
                        <a:lnTo>
                          <a:pt x="97" y="20"/>
                        </a:lnTo>
                        <a:lnTo>
                          <a:pt x="103" y="27"/>
                        </a:lnTo>
                        <a:lnTo>
                          <a:pt x="107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7" y="66"/>
                        </a:lnTo>
                        <a:lnTo>
                          <a:pt x="103" y="76"/>
                        </a:lnTo>
                        <a:lnTo>
                          <a:pt x="100" y="80"/>
                        </a:lnTo>
                        <a:lnTo>
                          <a:pt x="97" y="84"/>
                        </a:lnTo>
                        <a:lnTo>
                          <a:pt x="93" y="88"/>
                        </a:lnTo>
                        <a:lnTo>
                          <a:pt x="90" y="92"/>
                        </a:lnTo>
                        <a:lnTo>
                          <a:pt x="85" y="95"/>
                        </a:lnTo>
                        <a:lnTo>
                          <a:pt x="80" y="98"/>
                        </a:lnTo>
                        <a:lnTo>
                          <a:pt x="76" y="100"/>
                        </a:lnTo>
                        <a:lnTo>
                          <a:pt x="70" y="102"/>
                        </a:lnTo>
                        <a:lnTo>
                          <a:pt x="59" y="105"/>
                        </a:lnTo>
                        <a:lnTo>
                          <a:pt x="49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6"/>
                        </a:lnTo>
                        <a:lnTo>
                          <a:pt x="7" y="78"/>
                        </a:lnTo>
                        <a:lnTo>
                          <a:pt x="2" y="68"/>
                        </a:lnTo>
                        <a:lnTo>
                          <a:pt x="0" y="58"/>
                        </a:lnTo>
                        <a:lnTo>
                          <a:pt x="1" y="48"/>
                        </a:lnTo>
                        <a:lnTo>
                          <a:pt x="3" y="38"/>
                        </a:lnTo>
                        <a:lnTo>
                          <a:pt x="8" y="28"/>
                        </a:lnTo>
                        <a:lnTo>
                          <a:pt x="13" y="21"/>
                        </a:lnTo>
                        <a:lnTo>
                          <a:pt x="21" y="13"/>
                        </a:lnTo>
                        <a:lnTo>
                          <a:pt x="29" y="7"/>
                        </a:lnTo>
                        <a:lnTo>
                          <a:pt x="39" y="2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5" name="Freeform 199"/>
                  <p:cNvSpPr>
                    <a:spLocks/>
                  </p:cNvSpPr>
                  <p:nvPr/>
                </p:nvSpPr>
                <p:spPr bwMode="auto">
                  <a:xfrm>
                    <a:off x="2611" y="1623"/>
                    <a:ext cx="108" cy="105"/>
                  </a:xfrm>
                  <a:custGeom>
                    <a:avLst/>
                    <a:gdLst>
                      <a:gd name="T0" fmla="*/ 42 w 108"/>
                      <a:gd name="T1" fmla="*/ 32 h 105"/>
                      <a:gd name="T2" fmla="*/ 35 w 108"/>
                      <a:gd name="T3" fmla="*/ 39 h 105"/>
                      <a:gd name="T4" fmla="*/ 29 w 108"/>
                      <a:gd name="T5" fmla="*/ 47 h 105"/>
                      <a:gd name="T6" fmla="*/ 28 w 108"/>
                      <a:gd name="T7" fmla="*/ 56 h 105"/>
                      <a:gd name="T8" fmla="*/ 32 w 108"/>
                      <a:gd name="T9" fmla="*/ 65 h 105"/>
                      <a:gd name="T10" fmla="*/ 37 w 108"/>
                      <a:gd name="T11" fmla="*/ 71 h 105"/>
                      <a:gd name="T12" fmla="*/ 46 w 108"/>
                      <a:gd name="T13" fmla="*/ 75 h 105"/>
                      <a:gd name="T14" fmla="*/ 55 w 108"/>
                      <a:gd name="T15" fmla="*/ 75 h 105"/>
                      <a:gd name="T16" fmla="*/ 66 w 108"/>
                      <a:gd name="T17" fmla="*/ 72 h 105"/>
                      <a:gd name="T18" fmla="*/ 74 w 108"/>
                      <a:gd name="T19" fmla="*/ 67 h 105"/>
                      <a:gd name="T20" fmla="*/ 79 w 108"/>
                      <a:gd name="T21" fmla="*/ 58 h 105"/>
                      <a:gd name="T22" fmla="*/ 80 w 108"/>
                      <a:gd name="T23" fmla="*/ 50 h 105"/>
                      <a:gd name="T24" fmla="*/ 77 w 108"/>
                      <a:gd name="T25" fmla="*/ 41 h 105"/>
                      <a:gd name="T26" fmla="*/ 71 w 108"/>
                      <a:gd name="T27" fmla="*/ 35 h 105"/>
                      <a:gd name="T28" fmla="*/ 63 w 108"/>
                      <a:gd name="T29" fmla="*/ 30 h 105"/>
                      <a:gd name="T30" fmla="*/ 53 w 108"/>
                      <a:gd name="T31" fmla="*/ 29 h 105"/>
                      <a:gd name="T32" fmla="*/ 48 w 108"/>
                      <a:gd name="T33" fmla="*/ 30 h 105"/>
                      <a:gd name="T34" fmla="*/ 39 w 108"/>
                      <a:gd name="T35" fmla="*/ 3 h 105"/>
                      <a:gd name="T36" fmla="*/ 61 w 108"/>
                      <a:gd name="T37" fmla="*/ 0 h 105"/>
                      <a:gd name="T38" fmla="*/ 80 w 108"/>
                      <a:gd name="T39" fmla="*/ 5 h 105"/>
                      <a:gd name="T40" fmla="*/ 96 w 108"/>
                      <a:gd name="T41" fmla="*/ 18 h 105"/>
                      <a:gd name="T42" fmla="*/ 106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5 h 105"/>
                      <a:gd name="T48" fmla="*/ 96 w 108"/>
                      <a:gd name="T49" fmla="*/ 84 h 105"/>
                      <a:gd name="T50" fmla="*/ 89 w 108"/>
                      <a:gd name="T51" fmla="*/ 92 h 105"/>
                      <a:gd name="T52" fmla="*/ 79 w 108"/>
                      <a:gd name="T53" fmla="*/ 98 h 105"/>
                      <a:gd name="T54" fmla="*/ 69 w 108"/>
                      <a:gd name="T55" fmla="*/ 102 h 105"/>
                      <a:gd name="T56" fmla="*/ 48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7 h 105"/>
                      <a:gd name="T62" fmla="*/ 2 w 108"/>
                      <a:gd name="T63" fmla="*/ 69 h 105"/>
                      <a:gd name="T64" fmla="*/ 0 w 108"/>
                      <a:gd name="T65" fmla="*/ 49 h 105"/>
                      <a:gd name="T66" fmla="*/ 7 w 108"/>
                      <a:gd name="T67" fmla="*/ 29 h 105"/>
                      <a:gd name="T68" fmla="*/ 20 w 108"/>
                      <a:gd name="T69" fmla="*/ 13 h 105"/>
                      <a:gd name="T70" fmla="*/ 39 w 108"/>
                      <a:gd name="T71" fmla="*/ 3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2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2" y="43"/>
                        </a:lnTo>
                        <a:lnTo>
                          <a:pt x="29" y="47"/>
                        </a:lnTo>
                        <a:lnTo>
                          <a:pt x="29" y="52"/>
                        </a:lnTo>
                        <a:lnTo>
                          <a:pt x="28" y="56"/>
                        </a:lnTo>
                        <a:lnTo>
                          <a:pt x="29" y="60"/>
                        </a:lnTo>
                        <a:lnTo>
                          <a:pt x="32" y="65"/>
                        </a:lnTo>
                        <a:lnTo>
                          <a:pt x="34" y="68"/>
                        </a:lnTo>
                        <a:lnTo>
                          <a:pt x="37" y="71"/>
                        </a:lnTo>
                        <a:lnTo>
                          <a:pt x="40" y="73"/>
                        </a:lnTo>
                        <a:lnTo>
                          <a:pt x="46" y="75"/>
                        </a:lnTo>
                        <a:lnTo>
                          <a:pt x="51" y="75"/>
                        </a:lnTo>
                        <a:lnTo>
                          <a:pt x="55" y="75"/>
                        </a:lnTo>
                        <a:lnTo>
                          <a:pt x="61" y="74"/>
                        </a:lnTo>
                        <a:lnTo>
                          <a:pt x="66" y="72"/>
                        </a:lnTo>
                        <a:lnTo>
                          <a:pt x="70" y="70"/>
                        </a:lnTo>
                        <a:lnTo>
                          <a:pt x="74" y="67"/>
                        </a:lnTo>
                        <a:lnTo>
                          <a:pt x="77" y="63"/>
                        </a:lnTo>
                        <a:lnTo>
                          <a:pt x="79" y="58"/>
                        </a:lnTo>
                        <a:lnTo>
                          <a:pt x="80" y="54"/>
                        </a:lnTo>
                        <a:lnTo>
                          <a:pt x="80" y="50"/>
                        </a:lnTo>
                        <a:lnTo>
                          <a:pt x="79" y="45"/>
                        </a:lnTo>
                        <a:lnTo>
                          <a:pt x="77" y="41"/>
                        </a:lnTo>
                        <a:lnTo>
                          <a:pt x="75" y="38"/>
                        </a:lnTo>
                        <a:lnTo>
                          <a:pt x="71" y="35"/>
                        </a:lnTo>
                        <a:lnTo>
                          <a:pt x="67" y="32"/>
                        </a:lnTo>
                        <a:lnTo>
                          <a:pt x="63" y="30"/>
                        </a:lnTo>
                        <a:lnTo>
                          <a:pt x="57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39" y="3"/>
                        </a:lnTo>
                        <a:lnTo>
                          <a:pt x="50" y="1"/>
                        </a:lnTo>
                        <a:lnTo>
                          <a:pt x="61" y="0"/>
                        </a:lnTo>
                        <a:lnTo>
                          <a:pt x="70" y="2"/>
                        </a:lnTo>
                        <a:lnTo>
                          <a:pt x="80" y="5"/>
                        </a:lnTo>
                        <a:lnTo>
                          <a:pt x="89" y="11"/>
                        </a:lnTo>
                        <a:lnTo>
                          <a:pt x="96" y="18"/>
                        </a:lnTo>
                        <a:lnTo>
                          <a:pt x="102" y="27"/>
                        </a:lnTo>
                        <a:lnTo>
                          <a:pt x="106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6" y="66"/>
                        </a:lnTo>
                        <a:lnTo>
                          <a:pt x="103" y="75"/>
                        </a:lnTo>
                        <a:lnTo>
                          <a:pt x="99" y="80"/>
                        </a:lnTo>
                        <a:lnTo>
                          <a:pt x="96" y="84"/>
                        </a:lnTo>
                        <a:lnTo>
                          <a:pt x="93" y="88"/>
                        </a:lnTo>
                        <a:lnTo>
                          <a:pt x="89" y="92"/>
                        </a:lnTo>
                        <a:lnTo>
                          <a:pt x="84" y="95"/>
                        </a:lnTo>
                        <a:lnTo>
                          <a:pt x="79" y="98"/>
                        </a:lnTo>
                        <a:lnTo>
                          <a:pt x="75" y="100"/>
                        </a:lnTo>
                        <a:lnTo>
                          <a:pt x="69" y="102"/>
                        </a:lnTo>
                        <a:lnTo>
                          <a:pt x="59" y="105"/>
                        </a:lnTo>
                        <a:lnTo>
                          <a:pt x="48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7"/>
                        </a:lnTo>
                        <a:lnTo>
                          <a:pt x="7" y="79"/>
                        </a:lnTo>
                        <a:lnTo>
                          <a:pt x="2" y="69"/>
                        </a:lnTo>
                        <a:lnTo>
                          <a:pt x="0" y="58"/>
                        </a:lnTo>
                        <a:lnTo>
                          <a:pt x="0" y="49"/>
                        </a:lnTo>
                        <a:lnTo>
                          <a:pt x="2" y="38"/>
                        </a:lnTo>
                        <a:lnTo>
                          <a:pt x="7" y="29"/>
                        </a:lnTo>
                        <a:lnTo>
                          <a:pt x="12" y="21"/>
                        </a:lnTo>
                        <a:lnTo>
                          <a:pt x="20" y="13"/>
                        </a:lnTo>
                        <a:lnTo>
                          <a:pt x="28" y="8"/>
                        </a:lnTo>
                        <a:lnTo>
                          <a:pt x="39" y="3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6" name="Freeform 200"/>
                  <p:cNvSpPr>
                    <a:spLocks/>
                  </p:cNvSpPr>
                  <p:nvPr/>
                </p:nvSpPr>
                <p:spPr bwMode="auto">
                  <a:xfrm>
                    <a:off x="82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5 h 1029"/>
                      <a:gd name="T4" fmla="*/ 271 w 539"/>
                      <a:gd name="T5" fmla="*/ 17 h 1029"/>
                      <a:gd name="T6" fmla="*/ 266 w 539"/>
                      <a:gd name="T7" fmla="*/ 0 h 1029"/>
                      <a:gd name="T8" fmla="*/ 261 w 539"/>
                      <a:gd name="T9" fmla="*/ 17 h 1029"/>
                      <a:gd name="T10" fmla="*/ 257 w 539"/>
                      <a:gd name="T11" fmla="*/ 35 h 1029"/>
                      <a:gd name="T12" fmla="*/ 1 w 539"/>
                      <a:gd name="T13" fmla="*/ 1020 h 1029"/>
                      <a:gd name="T14" fmla="*/ 0 w 539"/>
                      <a:gd name="T15" fmla="*/ 1025 h 1029"/>
                      <a:gd name="T16" fmla="*/ 6 w 539"/>
                      <a:gd name="T17" fmla="*/ 1026 h 1029"/>
                      <a:gd name="T18" fmla="*/ 14 w 539"/>
                      <a:gd name="T19" fmla="*/ 1028 h 1029"/>
                      <a:gd name="T20" fmla="*/ 19 w 539"/>
                      <a:gd name="T21" fmla="*/ 1029 h 1029"/>
                      <a:gd name="T22" fmla="*/ 20 w 539"/>
                      <a:gd name="T23" fmla="*/ 1025 h 1029"/>
                      <a:gd name="T24" fmla="*/ 266 w 539"/>
                      <a:gd name="T25" fmla="*/ 75 h 1029"/>
                      <a:gd name="T26" fmla="*/ 520 w 539"/>
                      <a:gd name="T27" fmla="*/ 1025 h 1029"/>
                      <a:gd name="T28" fmla="*/ 521 w 539"/>
                      <a:gd name="T29" fmla="*/ 1029 h 1029"/>
                      <a:gd name="T30" fmla="*/ 525 w 539"/>
                      <a:gd name="T31" fmla="*/ 1028 h 1029"/>
                      <a:gd name="T32" fmla="*/ 535 w 539"/>
                      <a:gd name="T33" fmla="*/ 1026 h 1029"/>
                      <a:gd name="T34" fmla="*/ 539 w 539"/>
                      <a:gd name="T35" fmla="*/ 1025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5"/>
                        </a:lnTo>
                        <a:lnTo>
                          <a:pt x="271" y="17"/>
                        </a:lnTo>
                        <a:lnTo>
                          <a:pt x="266" y="0"/>
                        </a:lnTo>
                        <a:lnTo>
                          <a:pt x="261" y="17"/>
                        </a:lnTo>
                        <a:lnTo>
                          <a:pt x="257" y="35"/>
                        </a:lnTo>
                        <a:lnTo>
                          <a:pt x="1" y="1020"/>
                        </a:lnTo>
                        <a:lnTo>
                          <a:pt x="0" y="1025"/>
                        </a:lnTo>
                        <a:lnTo>
                          <a:pt x="6" y="1026"/>
                        </a:lnTo>
                        <a:lnTo>
                          <a:pt x="14" y="1028"/>
                        </a:lnTo>
                        <a:lnTo>
                          <a:pt x="19" y="1029"/>
                        </a:lnTo>
                        <a:lnTo>
                          <a:pt x="20" y="1025"/>
                        </a:lnTo>
                        <a:lnTo>
                          <a:pt x="266" y="75"/>
                        </a:lnTo>
                        <a:lnTo>
                          <a:pt x="520" y="1025"/>
                        </a:lnTo>
                        <a:lnTo>
                          <a:pt x="521" y="1029"/>
                        </a:lnTo>
                        <a:lnTo>
                          <a:pt x="525" y="1028"/>
                        </a:lnTo>
                        <a:lnTo>
                          <a:pt x="535" y="1026"/>
                        </a:lnTo>
                        <a:lnTo>
                          <a:pt x="539" y="1025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7" name="Freeform 201"/>
                  <p:cNvSpPr>
                    <a:spLocks/>
                  </p:cNvSpPr>
                  <p:nvPr/>
                </p:nvSpPr>
                <p:spPr bwMode="auto">
                  <a:xfrm>
                    <a:off x="835" y="1665"/>
                    <a:ext cx="527" cy="1005"/>
                  </a:xfrm>
                  <a:custGeom>
                    <a:avLst/>
                    <a:gdLst>
                      <a:gd name="T0" fmla="*/ 527 w 527"/>
                      <a:gd name="T1" fmla="*/ 1003 h 1005"/>
                      <a:gd name="T2" fmla="*/ 264 w 527"/>
                      <a:gd name="T3" fmla="*/ 17 h 1005"/>
                      <a:gd name="T4" fmla="*/ 259 w 527"/>
                      <a:gd name="T5" fmla="*/ 0 h 1005"/>
                      <a:gd name="T6" fmla="*/ 254 w 527"/>
                      <a:gd name="T7" fmla="*/ 17 h 1005"/>
                      <a:gd name="T8" fmla="*/ 0 w 527"/>
                      <a:gd name="T9" fmla="*/ 1003 h 1005"/>
                      <a:gd name="T10" fmla="*/ 8 w 527"/>
                      <a:gd name="T11" fmla="*/ 1005 h 1005"/>
                      <a:gd name="T12" fmla="*/ 259 w 527"/>
                      <a:gd name="T13" fmla="*/ 37 h 1005"/>
                      <a:gd name="T14" fmla="*/ 517 w 527"/>
                      <a:gd name="T15" fmla="*/ 1005 h 1005"/>
                      <a:gd name="T16" fmla="*/ 527 w 527"/>
                      <a:gd name="T17" fmla="*/ 1003 h 100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7"/>
                      <a:gd name="T28" fmla="*/ 0 h 1005"/>
                      <a:gd name="T29" fmla="*/ 527 w 527"/>
                      <a:gd name="T30" fmla="*/ 1005 h 100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7" h="1005">
                        <a:moveTo>
                          <a:pt x="527" y="1003"/>
                        </a:moveTo>
                        <a:lnTo>
                          <a:pt x="264" y="17"/>
                        </a:lnTo>
                        <a:lnTo>
                          <a:pt x="259" y="0"/>
                        </a:lnTo>
                        <a:lnTo>
                          <a:pt x="254" y="17"/>
                        </a:lnTo>
                        <a:lnTo>
                          <a:pt x="0" y="1003"/>
                        </a:lnTo>
                        <a:lnTo>
                          <a:pt x="8" y="1005"/>
                        </a:lnTo>
                        <a:lnTo>
                          <a:pt x="259" y="37"/>
                        </a:lnTo>
                        <a:lnTo>
                          <a:pt x="517" y="1005"/>
                        </a:lnTo>
                        <a:lnTo>
                          <a:pt x="527" y="1003"/>
                        </a:lnTo>
                        <a:close/>
                      </a:path>
                    </a:pathLst>
                  </a:custGeom>
                  <a:solidFill>
                    <a:srgbClr val="BF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8" name="Freeform 202"/>
                  <p:cNvSpPr>
                    <a:spLocks/>
                  </p:cNvSpPr>
                  <p:nvPr/>
                </p:nvSpPr>
                <p:spPr bwMode="auto">
                  <a:xfrm>
                    <a:off x="81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10 h 248"/>
                      <a:gd name="T2" fmla="*/ 574 w 575"/>
                      <a:gd name="T3" fmla="*/ 34 h 248"/>
                      <a:gd name="T4" fmla="*/ 570 w 575"/>
                      <a:gd name="T5" fmla="*/ 58 h 248"/>
                      <a:gd name="T6" fmla="*/ 562 w 575"/>
                      <a:gd name="T7" fmla="*/ 81 h 248"/>
                      <a:gd name="T8" fmla="*/ 553 w 575"/>
                      <a:gd name="T9" fmla="*/ 102 h 248"/>
                      <a:gd name="T10" fmla="*/ 541 w 575"/>
                      <a:gd name="T11" fmla="*/ 123 h 248"/>
                      <a:gd name="T12" fmla="*/ 526 w 575"/>
                      <a:gd name="T13" fmla="*/ 143 h 248"/>
                      <a:gd name="T14" fmla="*/ 510 w 575"/>
                      <a:gd name="T15" fmla="*/ 161 h 248"/>
                      <a:gd name="T16" fmla="*/ 491 w 575"/>
                      <a:gd name="T17" fmla="*/ 178 h 248"/>
                      <a:gd name="T18" fmla="*/ 471 w 575"/>
                      <a:gd name="T19" fmla="*/ 194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400 w 575"/>
                      <a:gd name="T25" fmla="*/ 229 h 248"/>
                      <a:gd name="T26" fmla="*/ 373 w 575"/>
                      <a:gd name="T27" fmla="*/ 237 h 248"/>
                      <a:gd name="T28" fmla="*/ 346 w 575"/>
                      <a:gd name="T29" fmla="*/ 243 h 248"/>
                      <a:gd name="T30" fmla="*/ 317 w 575"/>
                      <a:gd name="T31" fmla="*/ 246 h 248"/>
                      <a:gd name="T32" fmla="*/ 288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6 w 575"/>
                      <a:gd name="T65" fmla="*/ 161 h 248"/>
                      <a:gd name="T66" fmla="*/ 51 w 575"/>
                      <a:gd name="T67" fmla="*/ 145 h 248"/>
                      <a:gd name="T68" fmla="*/ 38 w 575"/>
                      <a:gd name="T69" fmla="*/ 128 h 248"/>
                      <a:gd name="T70" fmla="*/ 27 w 575"/>
                      <a:gd name="T71" fmla="*/ 110 h 248"/>
                      <a:gd name="T72" fmla="*/ 17 w 575"/>
                      <a:gd name="T73" fmla="*/ 90 h 248"/>
                      <a:gd name="T74" fmla="*/ 10 w 575"/>
                      <a:gd name="T75" fmla="*/ 71 h 248"/>
                      <a:gd name="T76" fmla="*/ 4 w 575"/>
                      <a:gd name="T77" fmla="*/ 50 h 248"/>
                      <a:gd name="T78" fmla="*/ 1 w 575"/>
                      <a:gd name="T79" fmla="*/ 30 h 248"/>
                      <a:gd name="T80" fmla="*/ 0 w 575"/>
                      <a:gd name="T81" fmla="*/ 10 h 248"/>
                      <a:gd name="T82" fmla="*/ 0 w 575"/>
                      <a:gd name="T83" fmla="*/ 0 h 248"/>
                      <a:gd name="T84" fmla="*/ 10 w 575"/>
                      <a:gd name="T85" fmla="*/ 0 h 248"/>
                      <a:gd name="T86" fmla="*/ 566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10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10"/>
                        </a:moveTo>
                        <a:lnTo>
                          <a:pt x="574" y="34"/>
                        </a:lnTo>
                        <a:lnTo>
                          <a:pt x="570" y="58"/>
                        </a:lnTo>
                        <a:lnTo>
                          <a:pt x="562" y="81"/>
                        </a:lnTo>
                        <a:lnTo>
                          <a:pt x="553" y="102"/>
                        </a:lnTo>
                        <a:lnTo>
                          <a:pt x="541" y="123"/>
                        </a:lnTo>
                        <a:lnTo>
                          <a:pt x="526" y="143"/>
                        </a:lnTo>
                        <a:lnTo>
                          <a:pt x="510" y="161"/>
                        </a:lnTo>
                        <a:lnTo>
                          <a:pt x="491" y="178"/>
                        </a:lnTo>
                        <a:lnTo>
                          <a:pt x="471" y="194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400" y="229"/>
                        </a:lnTo>
                        <a:lnTo>
                          <a:pt x="373" y="237"/>
                        </a:lnTo>
                        <a:lnTo>
                          <a:pt x="346" y="243"/>
                        </a:lnTo>
                        <a:lnTo>
                          <a:pt x="317" y="246"/>
                        </a:lnTo>
                        <a:lnTo>
                          <a:pt x="288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6" y="161"/>
                        </a:lnTo>
                        <a:lnTo>
                          <a:pt x="51" y="145"/>
                        </a:lnTo>
                        <a:lnTo>
                          <a:pt x="38" y="128"/>
                        </a:lnTo>
                        <a:lnTo>
                          <a:pt x="27" y="110"/>
                        </a:lnTo>
                        <a:lnTo>
                          <a:pt x="17" y="90"/>
                        </a:lnTo>
                        <a:lnTo>
                          <a:pt x="10" y="71"/>
                        </a:lnTo>
                        <a:lnTo>
                          <a:pt x="4" y="50"/>
                        </a:lnTo>
                        <a:lnTo>
                          <a:pt x="1" y="3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566" y="0"/>
                        </a:lnTo>
                        <a:lnTo>
                          <a:pt x="575" y="0"/>
                        </a:lnTo>
                        <a:lnTo>
                          <a:pt x="57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39" name="Freeform 203"/>
                  <p:cNvSpPr>
                    <a:spLocks/>
                  </p:cNvSpPr>
                  <p:nvPr/>
                </p:nvSpPr>
                <p:spPr bwMode="auto">
                  <a:xfrm>
                    <a:off x="820" y="2622"/>
                    <a:ext cx="556" cy="228"/>
                  </a:xfrm>
                  <a:custGeom>
                    <a:avLst/>
                    <a:gdLst>
                      <a:gd name="T0" fmla="*/ 0 w 556"/>
                      <a:gd name="T1" fmla="*/ 0 h 228"/>
                      <a:gd name="T2" fmla="*/ 1 w 556"/>
                      <a:gd name="T3" fmla="*/ 23 h 228"/>
                      <a:gd name="T4" fmla="*/ 5 w 556"/>
                      <a:gd name="T5" fmla="*/ 46 h 228"/>
                      <a:gd name="T6" fmla="*/ 13 w 556"/>
                      <a:gd name="T7" fmla="*/ 67 h 228"/>
                      <a:gd name="T8" fmla="*/ 21 w 556"/>
                      <a:gd name="T9" fmla="*/ 88 h 228"/>
                      <a:gd name="T10" fmla="*/ 33 w 556"/>
                      <a:gd name="T11" fmla="*/ 108 h 228"/>
                      <a:gd name="T12" fmla="*/ 47 w 556"/>
                      <a:gd name="T13" fmla="*/ 127 h 228"/>
                      <a:gd name="T14" fmla="*/ 63 w 556"/>
                      <a:gd name="T15" fmla="*/ 145 h 228"/>
                      <a:gd name="T16" fmla="*/ 80 w 556"/>
                      <a:gd name="T17" fmla="*/ 161 h 228"/>
                      <a:gd name="T18" fmla="*/ 101 w 556"/>
                      <a:gd name="T19" fmla="*/ 176 h 228"/>
                      <a:gd name="T20" fmla="*/ 123 w 556"/>
                      <a:gd name="T21" fmla="*/ 189 h 228"/>
                      <a:gd name="T22" fmla="*/ 145 w 556"/>
                      <a:gd name="T23" fmla="*/ 200 h 228"/>
                      <a:gd name="T24" fmla="*/ 169 w 556"/>
                      <a:gd name="T25" fmla="*/ 210 h 228"/>
                      <a:gd name="T26" fmla="*/ 195 w 556"/>
                      <a:gd name="T27" fmla="*/ 217 h 228"/>
                      <a:gd name="T28" fmla="*/ 222 w 556"/>
                      <a:gd name="T29" fmla="*/ 224 h 228"/>
                      <a:gd name="T30" fmla="*/ 250 w 556"/>
                      <a:gd name="T31" fmla="*/ 227 h 228"/>
                      <a:gd name="T32" fmla="*/ 278 w 556"/>
                      <a:gd name="T33" fmla="*/ 228 h 228"/>
                      <a:gd name="T34" fmla="*/ 306 w 556"/>
                      <a:gd name="T35" fmla="*/ 227 h 228"/>
                      <a:gd name="T36" fmla="*/ 334 w 556"/>
                      <a:gd name="T37" fmla="*/ 224 h 228"/>
                      <a:gd name="T38" fmla="*/ 361 w 556"/>
                      <a:gd name="T39" fmla="*/ 217 h 228"/>
                      <a:gd name="T40" fmla="*/ 386 w 556"/>
                      <a:gd name="T41" fmla="*/ 210 h 228"/>
                      <a:gd name="T42" fmla="*/ 410 w 556"/>
                      <a:gd name="T43" fmla="*/ 200 h 228"/>
                      <a:gd name="T44" fmla="*/ 433 w 556"/>
                      <a:gd name="T45" fmla="*/ 189 h 228"/>
                      <a:gd name="T46" fmla="*/ 454 w 556"/>
                      <a:gd name="T47" fmla="*/ 176 h 228"/>
                      <a:gd name="T48" fmla="*/ 475 w 556"/>
                      <a:gd name="T49" fmla="*/ 161 h 228"/>
                      <a:gd name="T50" fmla="*/ 492 w 556"/>
                      <a:gd name="T51" fmla="*/ 145 h 228"/>
                      <a:gd name="T52" fmla="*/ 508 w 556"/>
                      <a:gd name="T53" fmla="*/ 127 h 228"/>
                      <a:gd name="T54" fmla="*/ 522 w 556"/>
                      <a:gd name="T55" fmla="*/ 108 h 228"/>
                      <a:gd name="T56" fmla="*/ 534 w 556"/>
                      <a:gd name="T57" fmla="*/ 88 h 228"/>
                      <a:gd name="T58" fmla="*/ 543 w 556"/>
                      <a:gd name="T59" fmla="*/ 67 h 228"/>
                      <a:gd name="T60" fmla="*/ 550 w 556"/>
                      <a:gd name="T61" fmla="*/ 46 h 228"/>
                      <a:gd name="T62" fmla="*/ 555 w 556"/>
                      <a:gd name="T63" fmla="*/ 23 h 228"/>
                      <a:gd name="T64" fmla="*/ 556 w 556"/>
                      <a:gd name="T65" fmla="*/ 0 h 228"/>
                      <a:gd name="T66" fmla="*/ 0 w 556"/>
                      <a:gd name="T67" fmla="*/ 0 h 2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6"/>
                      <a:gd name="T103" fmla="*/ 0 h 228"/>
                      <a:gd name="T104" fmla="*/ 556 w 556"/>
                      <a:gd name="T105" fmla="*/ 228 h 2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6" h="228">
                        <a:moveTo>
                          <a:pt x="0" y="0"/>
                        </a:moveTo>
                        <a:lnTo>
                          <a:pt x="1" y="23"/>
                        </a:lnTo>
                        <a:lnTo>
                          <a:pt x="5" y="46"/>
                        </a:lnTo>
                        <a:lnTo>
                          <a:pt x="13" y="67"/>
                        </a:lnTo>
                        <a:lnTo>
                          <a:pt x="21" y="88"/>
                        </a:lnTo>
                        <a:lnTo>
                          <a:pt x="33" y="108"/>
                        </a:lnTo>
                        <a:lnTo>
                          <a:pt x="47" y="127"/>
                        </a:lnTo>
                        <a:lnTo>
                          <a:pt x="63" y="145"/>
                        </a:lnTo>
                        <a:lnTo>
                          <a:pt x="80" y="161"/>
                        </a:lnTo>
                        <a:lnTo>
                          <a:pt x="101" y="176"/>
                        </a:lnTo>
                        <a:lnTo>
                          <a:pt x="123" y="189"/>
                        </a:lnTo>
                        <a:lnTo>
                          <a:pt x="145" y="200"/>
                        </a:lnTo>
                        <a:lnTo>
                          <a:pt x="169" y="210"/>
                        </a:lnTo>
                        <a:lnTo>
                          <a:pt x="195" y="217"/>
                        </a:lnTo>
                        <a:lnTo>
                          <a:pt x="222" y="224"/>
                        </a:lnTo>
                        <a:lnTo>
                          <a:pt x="250" y="227"/>
                        </a:lnTo>
                        <a:lnTo>
                          <a:pt x="278" y="228"/>
                        </a:lnTo>
                        <a:lnTo>
                          <a:pt x="306" y="227"/>
                        </a:lnTo>
                        <a:lnTo>
                          <a:pt x="334" y="224"/>
                        </a:lnTo>
                        <a:lnTo>
                          <a:pt x="361" y="217"/>
                        </a:lnTo>
                        <a:lnTo>
                          <a:pt x="386" y="210"/>
                        </a:lnTo>
                        <a:lnTo>
                          <a:pt x="410" y="200"/>
                        </a:lnTo>
                        <a:lnTo>
                          <a:pt x="433" y="189"/>
                        </a:lnTo>
                        <a:lnTo>
                          <a:pt x="454" y="176"/>
                        </a:lnTo>
                        <a:lnTo>
                          <a:pt x="475" y="161"/>
                        </a:lnTo>
                        <a:lnTo>
                          <a:pt x="492" y="145"/>
                        </a:lnTo>
                        <a:lnTo>
                          <a:pt x="508" y="127"/>
                        </a:lnTo>
                        <a:lnTo>
                          <a:pt x="522" y="108"/>
                        </a:lnTo>
                        <a:lnTo>
                          <a:pt x="534" y="88"/>
                        </a:lnTo>
                        <a:lnTo>
                          <a:pt x="543" y="67"/>
                        </a:lnTo>
                        <a:lnTo>
                          <a:pt x="550" y="46"/>
                        </a:lnTo>
                        <a:lnTo>
                          <a:pt x="555" y="23"/>
                        </a:lnTo>
                        <a:lnTo>
                          <a:pt x="55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0" name="Freeform 204"/>
                  <p:cNvSpPr>
                    <a:spLocks/>
                  </p:cNvSpPr>
                  <p:nvPr/>
                </p:nvSpPr>
                <p:spPr bwMode="auto">
                  <a:xfrm>
                    <a:off x="239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4 h 1029"/>
                      <a:gd name="T4" fmla="*/ 270 w 539"/>
                      <a:gd name="T5" fmla="*/ 17 h 1029"/>
                      <a:gd name="T6" fmla="*/ 265 w 539"/>
                      <a:gd name="T7" fmla="*/ 0 h 1029"/>
                      <a:gd name="T8" fmla="*/ 261 w 539"/>
                      <a:gd name="T9" fmla="*/ 17 h 1029"/>
                      <a:gd name="T10" fmla="*/ 256 w 539"/>
                      <a:gd name="T11" fmla="*/ 34 h 1029"/>
                      <a:gd name="T12" fmla="*/ 1 w 539"/>
                      <a:gd name="T13" fmla="*/ 1020 h 1029"/>
                      <a:gd name="T14" fmla="*/ 0 w 539"/>
                      <a:gd name="T15" fmla="*/ 1024 h 1029"/>
                      <a:gd name="T16" fmla="*/ 4 w 539"/>
                      <a:gd name="T17" fmla="*/ 1025 h 1029"/>
                      <a:gd name="T18" fmla="*/ 14 w 539"/>
                      <a:gd name="T19" fmla="*/ 1028 h 1029"/>
                      <a:gd name="T20" fmla="*/ 18 w 539"/>
                      <a:gd name="T21" fmla="*/ 1029 h 1029"/>
                      <a:gd name="T22" fmla="*/ 19 w 539"/>
                      <a:gd name="T23" fmla="*/ 1024 h 1029"/>
                      <a:gd name="T24" fmla="*/ 266 w 539"/>
                      <a:gd name="T25" fmla="*/ 74 h 1029"/>
                      <a:gd name="T26" fmla="*/ 518 w 539"/>
                      <a:gd name="T27" fmla="*/ 1024 h 1029"/>
                      <a:gd name="T28" fmla="*/ 520 w 539"/>
                      <a:gd name="T29" fmla="*/ 1029 h 1029"/>
                      <a:gd name="T30" fmla="*/ 525 w 539"/>
                      <a:gd name="T31" fmla="*/ 1028 h 1029"/>
                      <a:gd name="T32" fmla="*/ 533 w 539"/>
                      <a:gd name="T33" fmla="*/ 1025 h 1029"/>
                      <a:gd name="T34" fmla="*/ 539 w 539"/>
                      <a:gd name="T35" fmla="*/ 1024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4"/>
                        </a:lnTo>
                        <a:lnTo>
                          <a:pt x="270" y="17"/>
                        </a:lnTo>
                        <a:lnTo>
                          <a:pt x="265" y="0"/>
                        </a:lnTo>
                        <a:lnTo>
                          <a:pt x="261" y="17"/>
                        </a:lnTo>
                        <a:lnTo>
                          <a:pt x="256" y="34"/>
                        </a:lnTo>
                        <a:lnTo>
                          <a:pt x="1" y="1020"/>
                        </a:lnTo>
                        <a:lnTo>
                          <a:pt x="0" y="1024"/>
                        </a:lnTo>
                        <a:lnTo>
                          <a:pt x="4" y="1025"/>
                        </a:lnTo>
                        <a:lnTo>
                          <a:pt x="14" y="1028"/>
                        </a:lnTo>
                        <a:lnTo>
                          <a:pt x="18" y="1029"/>
                        </a:lnTo>
                        <a:lnTo>
                          <a:pt x="19" y="1024"/>
                        </a:lnTo>
                        <a:lnTo>
                          <a:pt x="266" y="74"/>
                        </a:lnTo>
                        <a:lnTo>
                          <a:pt x="518" y="1024"/>
                        </a:lnTo>
                        <a:lnTo>
                          <a:pt x="520" y="1029"/>
                        </a:lnTo>
                        <a:lnTo>
                          <a:pt x="525" y="1028"/>
                        </a:lnTo>
                        <a:lnTo>
                          <a:pt x="533" y="1025"/>
                        </a:lnTo>
                        <a:lnTo>
                          <a:pt x="539" y="1024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1" name="Freeform 206"/>
                  <p:cNvSpPr>
                    <a:spLocks/>
                  </p:cNvSpPr>
                  <p:nvPr/>
                </p:nvSpPr>
                <p:spPr bwMode="auto">
                  <a:xfrm>
                    <a:off x="238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8 h 248"/>
                      <a:gd name="T2" fmla="*/ 574 w 575"/>
                      <a:gd name="T3" fmla="*/ 33 h 248"/>
                      <a:gd name="T4" fmla="*/ 570 w 575"/>
                      <a:gd name="T5" fmla="*/ 57 h 248"/>
                      <a:gd name="T6" fmla="*/ 562 w 575"/>
                      <a:gd name="T7" fmla="*/ 80 h 248"/>
                      <a:gd name="T8" fmla="*/ 552 w 575"/>
                      <a:gd name="T9" fmla="*/ 101 h 248"/>
                      <a:gd name="T10" fmla="*/ 541 w 575"/>
                      <a:gd name="T11" fmla="*/ 123 h 248"/>
                      <a:gd name="T12" fmla="*/ 525 w 575"/>
                      <a:gd name="T13" fmla="*/ 142 h 248"/>
                      <a:gd name="T14" fmla="*/ 509 w 575"/>
                      <a:gd name="T15" fmla="*/ 160 h 248"/>
                      <a:gd name="T16" fmla="*/ 491 w 575"/>
                      <a:gd name="T17" fmla="*/ 178 h 248"/>
                      <a:gd name="T18" fmla="*/ 470 w 575"/>
                      <a:gd name="T19" fmla="*/ 193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399 w 575"/>
                      <a:gd name="T25" fmla="*/ 228 h 248"/>
                      <a:gd name="T26" fmla="*/ 372 w 575"/>
                      <a:gd name="T27" fmla="*/ 237 h 248"/>
                      <a:gd name="T28" fmla="*/ 346 w 575"/>
                      <a:gd name="T29" fmla="*/ 242 h 248"/>
                      <a:gd name="T30" fmla="*/ 316 w 575"/>
                      <a:gd name="T31" fmla="*/ 246 h 248"/>
                      <a:gd name="T32" fmla="*/ 287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5 w 575"/>
                      <a:gd name="T65" fmla="*/ 161 h 248"/>
                      <a:gd name="T66" fmla="*/ 50 w 575"/>
                      <a:gd name="T67" fmla="*/ 145 h 248"/>
                      <a:gd name="T68" fmla="*/ 37 w 575"/>
                      <a:gd name="T69" fmla="*/ 127 h 248"/>
                      <a:gd name="T70" fmla="*/ 26 w 575"/>
                      <a:gd name="T71" fmla="*/ 109 h 248"/>
                      <a:gd name="T72" fmla="*/ 17 w 575"/>
                      <a:gd name="T73" fmla="*/ 89 h 248"/>
                      <a:gd name="T74" fmla="*/ 9 w 575"/>
                      <a:gd name="T75" fmla="*/ 70 h 248"/>
                      <a:gd name="T76" fmla="*/ 4 w 575"/>
                      <a:gd name="T77" fmla="*/ 49 h 248"/>
                      <a:gd name="T78" fmla="*/ 1 w 575"/>
                      <a:gd name="T79" fmla="*/ 29 h 248"/>
                      <a:gd name="T80" fmla="*/ 0 w 575"/>
                      <a:gd name="T81" fmla="*/ 8 h 248"/>
                      <a:gd name="T82" fmla="*/ 0 w 575"/>
                      <a:gd name="T83" fmla="*/ 0 h 248"/>
                      <a:gd name="T84" fmla="*/ 8 w 575"/>
                      <a:gd name="T85" fmla="*/ 0 h 248"/>
                      <a:gd name="T86" fmla="*/ 565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8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8"/>
                        </a:moveTo>
                        <a:lnTo>
                          <a:pt x="574" y="33"/>
                        </a:lnTo>
                        <a:lnTo>
                          <a:pt x="570" y="57"/>
                        </a:lnTo>
                        <a:lnTo>
                          <a:pt x="562" y="80"/>
                        </a:lnTo>
                        <a:lnTo>
                          <a:pt x="552" y="101"/>
                        </a:lnTo>
                        <a:lnTo>
                          <a:pt x="541" y="123"/>
                        </a:lnTo>
                        <a:lnTo>
                          <a:pt x="525" y="142"/>
                        </a:lnTo>
                        <a:lnTo>
                          <a:pt x="509" y="160"/>
                        </a:lnTo>
                        <a:lnTo>
                          <a:pt x="491" y="178"/>
                        </a:lnTo>
                        <a:lnTo>
                          <a:pt x="470" y="193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399" y="228"/>
                        </a:lnTo>
                        <a:lnTo>
                          <a:pt x="372" y="237"/>
                        </a:lnTo>
                        <a:lnTo>
                          <a:pt x="346" y="242"/>
                        </a:lnTo>
                        <a:lnTo>
                          <a:pt x="316" y="246"/>
                        </a:lnTo>
                        <a:lnTo>
                          <a:pt x="287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5" y="161"/>
                        </a:lnTo>
                        <a:lnTo>
                          <a:pt x="50" y="145"/>
                        </a:lnTo>
                        <a:lnTo>
                          <a:pt x="37" y="127"/>
                        </a:lnTo>
                        <a:lnTo>
                          <a:pt x="26" y="109"/>
                        </a:lnTo>
                        <a:lnTo>
                          <a:pt x="17" y="89"/>
                        </a:lnTo>
                        <a:lnTo>
                          <a:pt x="9" y="70"/>
                        </a:lnTo>
                        <a:lnTo>
                          <a:pt x="4" y="49"/>
                        </a:lnTo>
                        <a:lnTo>
                          <a:pt x="1" y="29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565" y="0"/>
                        </a:lnTo>
                        <a:lnTo>
                          <a:pt x="575" y="0"/>
                        </a:lnTo>
                        <a:lnTo>
                          <a:pt x="57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2" name="Freeform 208"/>
                  <p:cNvSpPr>
                    <a:spLocks/>
                  </p:cNvSpPr>
                  <p:nvPr/>
                </p:nvSpPr>
                <p:spPr bwMode="auto">
                  <a:xfrm>
                    <a:off x="1542" y="3005"/>
                    <a:ext cx="657" cy="238"/>
                  </a:xfrm>
                  <a:custGeom>
                    <a:avLst/>
                    <a:gdLst>
                      <a:gd name="T0" fmla="*/ 102 w 657"/>
                      <a:gd name="T1" fmla="*/ 238 h 238"/>
                      <a:gd name="T2" fmla="*/ 87 w 657"/>
                      <a:gd name="T3" fmla="*/ 238 h 238"/>
                      <a:gd name="T4" fmla="*/ 74 w 657"/>
                      <a:gd name="T5" fmla="*/ 237 h 238"/>
                      <a:gd name="T6" fmla="*/ 62 w 657"/>
                      <a:gd name="T7" fmla="*/ 235 h 238"/>
                      <a:gd name="T8" fmla="*/ 51 w 657"/>
                      <a:gd name="T9" fmla="*/ 233 h 238"/>
                      <a:gd name="T10" fmla="*/ 42 w 657"/>
                      <a:gd name="T11" fmla="*/ 229 h 238"/>
                      <a:gd name="T12" fmla="*/ 34 w 657"/>
                      <a:gd name="T13" fmla="*/ 226 h 238"/>
                      <a:gd name="T14" fmla="*/ 26 w 657"/>
                      <a:gd name="T15" fmla="*/ 221 h 238"/>
                      <a:gd name="T16" fmla="*/ 20 w 657"/>
                      <a:gd name="T17" fmla="*/ 215 h 238"/>
                      <a:gd name="T18" fmla="*/ 11 w 657"/>
                      <a:gd name="T19" fmla="*/ 204 h 238"/>
                      <a:gd name="T20" fmla="*/ 5 w 657"/>
                      <a:gd name="T21" fmla="*/ 190 h 238"/>
                      <a:gd name="T22" fmla="*/ 1 w 657"/>
                      <a:gd name="T23" fmla="*/ 172 h 238"/>
                      <a:gd name="T24" fmla="*/ 0 w 657"/>
                      <a:gd name="T25" fmla="*/ 153 h 238"/>
                      <a:gd name="T26" fmla="*/ 1 w 657"/>
                      <a:gd name="T27" fmla="*/ 137 h 238"/>
                      <a:gd name="T28" fmla="*/ 3 w 657"/>
                      <a:gd name="T29" fmla="*/ 120 h 238"/>
                      <a:gd name="T30" fmla="*/ 6 w 657"/>
                      <a:gd name="T31" fmla="*/ 102 h 238"/>
                      <a:gd name="T32" fmla="*/ 10 w 657"/>
                      <a:gd name="T33" fmla="*/ 85 h 238"/>
                      <a:gd name="T34" fmla="*/ 17 w 657"/>
                      <a:gd name="T35" fmla="*/ 68 h 238"/>
                      <a:gd name="T36" fmla="*/ 25 w 657"/>
                      <a:gd name="T37" fmla="*/ 52 h 238"/>
                      <a:gd name="T38" fmla="*/ 35 w 657"/>
                      <a:gd name="T39" fmla="*/ 37 h 238"/>
                      <a:gd name="T40" fmla="*/ 46 w 657"/>
                      <a:gd name="T41" fmla="*/ 24 h 238"/>
                      <a:gd name="T42" fmla="*/ 52 w 657"/>
                      <a:gd name="T43" fmla="*/ 18 h 238"/>
                      <a:gd name="T44" fmla="*/ 59 w 657"/>
                      <a:gd name="T45" fmla="*/ 13 h 238"/>
                      <a:gd name="T46" fmla="*/ 65 w 657"/>
                      <a:gd name="T47" fmla="*/ 9 h 238"/>
                      <a:gd name="T48" fmla="*/ 72 w 657"/>
                      <a:gd name="T49" fmla="*/ 5 h 238"/>
                      <a:gd name="T50" fmla="*/ 79 w 657"/>
                      <a:gd name="T51" fmla="*/ 3 h 238"/>
                      <a:gd name="T52" fmla="*/ 87 w 657"/>
                      <a:gd name="T53" fmla="*/ 1 h 238"/>
                      <a:gd name="T54" fmla="*/ 94 w 657"/>
                      <a:gd name="T55" fmla="*/ 0 h 238"/>
                      <a:gd name="T56" fmla="*/ 102 w 657"/>
                      <a:gd name="T57" fmla="*/ 0 h 238"/>
                      <a:gd name="T58" fmla="*/ 554 w 657"/>
                      <a:gd name="T59" fmla="*/ 0 h 238"/>
                      <a:gd name="T60" fmla="*/ 562 w 657"/>
                      <a:gd name="T61" fmla="*/ 0 h 238"/>
                      <a:gd name="T62" fmla="*/ 569 w 657"/>
                      <a:gd name="T63" fmla="*/ 1 h 238"/>
                      <a:gd name="T64" fmla="*/ 577 w 657"/>
                      <a:gd name="T65" fmla="*/ 3 h 238"/>
                      <a:gd name="T66" fmla="*/ 585 w 657"/>
                      <a:gd name="T67" fmla="*/ 5 h 238"/>
                      <a:gd name="T68" fmla="*/ 591 w 657"/>
                      <a:gd name="T69" fmla="*/ 9 h 238"/>
                      <a:gd name="T70" fmla="*/ 597 w 657"/>
                      <a:gd name="T71" fmla="*/ 13 h 238"/>
                      <a:gd name="T72" fmla="*/ 604 w 657"/>
                      <a:gd name="T73" fmla="*/ 18 h 238"/>
                      <a:gd name="T74" fmla="*/ 610 w 657"/>
                      <a:gd name="T75" fmla="*/ 24 h 238"/>
                      <a:gd name="T76" fmla="*/ 621 w 657"/>
                      <a:gd name="T77" fmla="*/ 37 h 238"/>
                      <a:gd name="T78" fmla="*/ 631 w 657"/>
                      <a:gd name="T79" fmla="*/ 52 h 238"/>
                      <a:gd name="T80" fmla="*/ 638 w 657"/>
                      <a:gd name="T81" fmla="*/ 68 h 238"/>
                      <a:gd name="T82" fmla="*/ 645 w 657"/>
                      <a:gd name="T83" fmla="*/ 85 h 238"/>
                      <a:gd name="T84" fmla="*/ 650 w 657"/>
                      <a:gd name="T85" fmla="*/ 102 h 238"/>
                      <a:gd name="T86" fmla="*/ 653 w 657"/>
                      <a:gd name="T87" fmla="*/ 120 h 238"/>
                      <a:gd name="T88" fmla="*/ 656 w 657"/>
                      <a:gd name="T89" fmla="*/ 137 h 238"/>
                      <a:gd name="T90" fmla="*/ 657 w 657"/>
                      <a:gd name="T91" fmla="*/ 153 h 238"/>
                      <a:gd name="T92" fmla="*/ 655 w 657"/>
                      <a:gd name="T93" fmla="*/ 178 h 238"/>
                      <a:gd name="T94" fmla="*/ 648 w 657"/>
                      <a:gd name="T95" fmla="*/ 198 h 238"/>
                      <a:gd name="T96" fmla="*/ 638 w 657"/>
                      <a:gd name="T97" fmla="*/ 213 h 238"/>
                      <a:gd name="T98" fmla="*/ 625 w 657"/>
                      <a:gd name="T99" fmla="*/ 224 h 238"/>
                      <a:gd name="T100" fmla="*/ 610 w 657"/>
                      <a:gd name="T101" fmla="*/ 230 h 238"/>
                      <a:gd name="T102" fmla="*/ 593 w 657"/>
                      <a:gd name="T103" fmla="*/ 235 h 238"/>
                      <a:gd name="T104" fmla="*/ 574 w 657"/>
                      <a:gd name="T105" fmla="*/ 237 h 238"/>
                      <a:gd name="T106" fmla="*/ 554 w 657"/>
                      <a:gd name="T107" fmla="*/ 238 h 238"/>
                      <a:gd name="T108" fmla="*/ 102 w 657"/>
                      <a:gd name="T109" fmla="*/ 238 h 2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57"/>
                      <a:gd name="T166" fmla="*/ 0 h 238"/>
                      <a:gd name="T167" fmla="*/ 657 w 657"/>
                      <a:gd name="T168" fmla="*/ 238 h 2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57" h="238">
                        <a:moveTo>
                          <a:pt x="102" y="238"/>
                        </a:moveTo>
                        <a:lnTo>
                          <a:pt x="87" y="238"/>
                        </a:lnTo>
                        <a:lnTo>
                          <a:pt x="74" y="237"/>
                        </a:lnTo>
                        <a:lnTo>
                          <a:pt x="62" y="235"/>
                        </a:lnTo>
                        <a:lnTo>
                          <a:pt x="51" y="233"/>
                        </a:lnTo>
                        <a:lnTo>
                          <a:pt x="42" y="229"/>
                        </a:lnTo>
                        <a:lnTo>
                          <a:pt x="34" y="226"/>
                        </a:lnTo>
                        <a:lnTo>
                          <a:pt x="26" y="221"/>
                        </a:lnTo>
                        <a:lnTo>
                          <a:pt x="20" y="215"/>
                        </a:lnTo>
                        <a:lnTo>
                          <a:pt x="11" y="204"/>
                        </a:lnTo>
                        <a:lnTo>
                          <a:pt x="5" y="190"/>
                        </a:lnTo>
                        <a:lnTo>
                          <a:pt x="1" y="172"/>
                        </a:lnTo>
                        <a:lnTo>
                          <a:pt x="0" y="153"/>
                        </a:lnTo>
                        <a:lnTo>
                          <a:pt x="1" y="137"/>
                        </a:lnTo>
                        <a:lnTo>
                          <a:pt x="3" y="120"/>
                        </a:lnTo>
                        <a:lnTo>
                          <a:pt x="6" y="102"/>
                        </a:lnTo>
                        <a:lnTo>
                          <a:pt x="10" y="85"/>
                        </a:lnTo>
                        <a:lnTo>
                          <a:pt x="17" y="68"/>
                        </a:lnTo>
                        <a:lnTo>
                          <a:pt x="25" y="52"/>
                        </a:lnTo>
                        <a:lnTo>
                          <a:pt x="35" y="37"/>
                        </a:lnTo>
                        <a:lnTo>
                          <a:pt x="46" y="24"/>
                        </a:lnTo>
                        <a:lnTo>
                          <a:pt x="52" y="18"/>
                        </a:lnTo>
                        <a:lnTo>
                          <a:pt x="59" y="13"/>
                        </a:lnTo>
                        <a:lnTo>
                          <a:pt x="65" y="9"/>
                        </a:lnTo>
                        <a:lnTo>
                          <a:pt x="72" y="5"/>
                        </a:lnTo>
                        <a:lnTo>
                          <a:pt x="79" y="3"/>
                        </a:lnTo>
                        <a:lnTo>
                          <a:pt x="87" y="1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554" y="0"/>
                        </a:lnTo>
                        <a:lnTo>
                          <a:pt x="562" y="0"/>
                        </a:lnTo>
                        <a:lnTo>
                          <a:pt x="569" y="1"/>
                        </a:lnTo>
                        <a:lnTo>
                          <a:pt x="577" y="3"/>
                        </a:lnTo>
                        <a:lnTo>
                          <a:pt x="585" y="5"/>
                        </a:lnTo>
                        <a:lnTo>
                          <a:pt x="591" y="9"/>
                        </a:lnTo>
                        <a:lnTo>
                          <a:pt x="597" y="13"/>
                        </a:lnTo>
                        <a:lnTo>
                          <a:pt x="604" y="18"/>
                        </a:lnTo>
                        <a:lnTo>
                          <a:pt x="610" y="24"/>
                        </a:lnTo>
                        <a:lnTo>
                          <a:pt x="621" y="37"/>
                        </a:lnTo>
                        <a:lnTo>
                          <a:pt x="631" y="52"/>
                        </a:lnTo>
                        <a:lnTo>
                          <a:pt x="638" y="68"/>
                        </a:lnTo>
                        <a:lnTo>
                          <a:pt x="645" y="85"/>
                        </a:lnTo>
                        <a:lnTo>
                          <a:pt x="650" y="102"/>
                        </a:lnTo>
                        <a:lnTo>
                          <a:pt x="653" y="120"/>
                        </a:lnTo>
                        <a:lnTo>
                          <a:pt x="656" y="137"/>
                        </a:lnTo>
                        <a:lnTo>
                          <a:pt x="657" y="153"/>
                        </a:lnTo>
                        <a:lnTo>
                          <a:pt x="655" y="178"/>
                        </a:lnTo>
                        <a:lnTo>
                          <a:pt x="648" y="198"/>
                        </a:lnTo>
                        <a:lnTo>
                          <a:pt x="638" y="213"/>
                        </a:lnTo>
                        <a:lnTo>
                          <a:pt x="625" y="224"/>
                        </a:lnTo>
                        <a:lnTo>
                          <a:pt x="610" y="230"/>
                        </a:lnTo>
                        <a:lnTo>
                          <a:pt x="593" y="235"/>
                        </a:lnTo>
                        <a:lnTo>
                          <a:pt x="574" y="237"/>
                        </a:lnTo>
                        <a:lnTo>
                          <a:pt x="554" y="238"/>
                        </a:lnTo>
                        <a:lnTo>
                          <a:pt x="102" y="2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3" name="Freeform 209"/>
                  <p:cNvSpPr>
                    <a:spLocks/>
                  </p:cNvSpPr>
                  <p:nvPr/>
                </p:nvSpPr>
                <p:spPr bwMode="auto">
                  <a:xfrm>
                    <a:off x="1551" y="3015"/>
                    <a:ext cx="638" cy="218"/>
                  </a:xfrm>
                  <a:custGeom>
                    <a:avLst/>
                    <a:gdLst>
                      <a:gd name="T0" fmla="*/ 545 w 638"/>
                      <a:gd name="T1" fmla="*/ 218 h 218"/>
                      <a:gd name="T2" fmla="*/ 567 w 638"/>
                      <a:gd name="T3" fmla="*/ 217 h 218"/>
                      <a:gd name="T4" fmla="*/ 585 w 638"/>
                      <a:gd name="T5" fmla="*/ 215 h 218"/>
                      <a:gd name="T6" fmla="*/ 601 w 638"/>
                      <a:gd name="T7" fmla="*/ 211 h 218"/>
                      <a:gd name="T8" fmla="*/ 614 w 638"/>
                      <a:gd name="T9" fmla="*/ 203 h 218"/>
                      <a:gd name="T10" fmla="*/ 625 w 638"/>
                      <a:gd name="T11" fmla="*/ 194 h 218"/>
                      <a:gd name="T12" fmla="*/ 632 w 638"/>
                      <a:gd name="T13" fmla="*/ 181 h 218"/>
                      <a:gd name="T14" fmla="*/ 637 w 638"/>
                      <a:gd name="T15" fmla="*/ 163 h 218"/>
                      <a:gd name="T16" fmla="*/ 638 w 638"/>
                      <a:gd name="T17" fmla="*/ 143 h 218"/>
                      <a:gd name="T18" fmla="*/ 638 w 638"/>
                      <a:gd name="T19" fmla="*/ 143 h 218"/>
                      <a:gd name="T20" fmla="*/ 637 w 638"/>
                      <a:gd name="T21" fmla="*/ 119 h 218"/>
                      <a:gd name="T22" fmla="*/ 632 w 638"/>
                      <a:gd name="T23" fmla="*/ 96 h 218"/>
                      <a:gd name="T24" fmla="*/ 625 w 638"/>
                      <a:gd name="T25" fmla="*/ 71 h 218"/>
                      <a:gd name="T26" fmla="*/ 614 w 638"/>
                      <a:gd name="T27" fmla="*/ 48 h 218"/>
                      <a:gd name="T28" fmla="*/ 601 w 638"/>
                      <a:gd name="T29" fmla="*/ 29 h 218"/>
                      <a:gd name="T30" fmla="*/ 585 w 638"/>
                      <a:gd name="T31" fmla="*/ 14 h 218"/>
                      <a:gd name="T32" fmla="*/ 567 w 638"/>
                      <a:gd name="T33" fmla="*/ 3 h 218"/>
                      <a:gd name="T34" fmla="*/ 545 w 638"/>
                      <a:gd name="T35" fmla="*/ 0 h 218"/>
                      <a:gd name="T36" fmla="*/ 93 w 638"/>
                      <a:gd name="T37" fmla="*/ 0 h 218"/>
                      <a:gd name="T38" fmla="*/ 71 w 638"/>
                      <a:gd name="T39" fmla="*/ 3 h 218"/>
                      <a:gd name="T40" fmla="*/ 53 w 638"/>
                      <a:gd name="T41" fmla="*/ 14 h 218"/>
                      <a:gd name="T42" fmla="*/ 37 w 638"/>
                      <a:gd name="T43" fmla="*/ 29 h 218"/>
                      <a:gd name="T44" fmla="*/ 24 w 638"/>
                      <a:gd name="T45" fmla="*/ 48 h 218"/>
                      <a:gd name="T46" fmla="*/ 13 w 638"/>
                      <a:gd name="T47" fmla="*/ 71 h 218"/>
                      <a:gd name="T48" fmla="*/ 6 w 638"/>
                      <a:gd name="T49" fmla="*/ 96 h 218"/>
                      <a:gd name="T50" fmla="*/ 1 w 638"/>
                      <a:gd name="T51" fmla="*/ 119 h 218"/>
                      <a:gd name="T52" fmla="*/ 0 w 638"/>
                      <a:gd name="T53" fmla="*/ 143 h 218"/>
                      <a:gd name="T54" fmla="*/ 0 w 638"/>
                      <a:gd name="T55" fmla="*/ 143 h 218"/>
                      <a:gd name="T56" fmla="*/ 1 w 638"/>
                      <a:gd name="T57" fmla="*/ 163 h 218"/>
                      <a:gd name="T58" fmla="*/ 6 w 638"/>
                      <a:gd name="T59" fmla="*/ 181 h 218"/>
                      <a:gd name="T60" fmla="*/ 13 w 638"/>
                      <a:gd name="T61" fmla="*/ 194 h 218"/>
                      <a:gd name="T62" fmla="*/ 24 w 638"/>
                      <a:gd name="T63" fmla="*/ 203 h 218"/>
                      <a:gd name="T64" fmla="*/ 37 w 638"/>
                      <a:gd name="T65" fmla="*/ 211 h 218"/>
                      <a:gd name="T66" fmla="*/ 53 w 638"/>
                      <a:gd name="T67" fmla="*/ 215 h 218"/>
                      <a:gd name="T68" fmla="*/ 71 w 638"/>
                      <a:gd name="T69" fmla="*/ 217 h 218"/>
                      <a:gd name="T70" fmla="*/ 93 w 638"/>
                      <a:gd name="T71" fmla="*/ 218 h 218"/>
                      <a:gd name="T72" fmla="*/ 545 w 638"/>
                      <a:gd name="T73" fmla="*/ 218 h 21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38"/>
                      <a:gd name="T112" fmla="*/ 0 h 218"/>
                      <a:gd name="T113" fmla="*/ 638 w 638"/>
                      <a:gd name="T114" fmla="*/ 218 h 21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38" h="218">
                        <a:moveTo>
                          <a:pt x="545" y="218"/>
                        </a:moveTo>
                        <a:lnTo>
                          <a:pt x="567" y="217"/>
                        </a:lnTo>
                        <a:lnTo>
                          <a:pt x="585" y="215"/>
                        </a:lnTo>
                        <a:lnTo>
                          <a:pt x="601" y="211"/>
                        </a:lnTo>
                        <a:lnTo>
                          <a:pt x="614" y="203"/>
                        </a:lnTo>
                        <a:lnTo>
                          <a:pt x="625" y="194"/>
                        </a:lnTo>
                        <a:lnTo>
                          <a:pt x="632" y="181"/>
                        </a:lnTo>
                        <a:lnTo>
                          <a:pt x="637" y="163"/>
                        </a:lnTo>
                        <a:lnTo>
                          <a:pt x="638" y="143"/>
                        </a:lnTo>
                        <a:lnTo>
                          <a:pt x="637" y="119"/>
                        </a:lnTo>
                        <a:lnTo>
                          <a:pt x="632" y="96"/>
                        </a:lnTo>
                        <a:lnTo>
                          <a:pt x="625" y="71"/>
                        </a:lnTo>
                        <a:lnTo>
                          <a:pt x="614" y="48"/>
                        </a:lnTo>
                        <a:lnTo>
                          <a:pt x="601" y="29"/>
                        </a:lnTo>
                        <a:lnTo>
                          <a:pt x="585" y="14"/>
                        </a:lnTo>
                        <a:lnTo>
                          <a:pt x="567" y="3"/>
                        </a:lnTo>
                        <a:lnTo>
                          <a:pt x="545" y="0"/>
                        </a:lnTo>
                        <a:lnTo>
                          <a:pt x="93" y="0"/>
                        </a:lnTo>
                        <a:lnTo>
                          <a:pt x="71" y="3"/>
                        </a:lnTo>
                        <a:lnTo>
                          <a:pt x="53" y="14"/>
                        </a:lnTo>
                        <a:lnTo>
                          <a:pt x="37" y="29"/>
                        </a:lnTo>
                        <a:lnTo>
                          <a:pt x="24" y="48"/>
                        </a:lnTo>
                        <a:lnTo>
                          <a:pt x="13" y="71"/>
                        </a:lnTo>
                        <a:lnTo>
                          <a:pt x="6" y="96"/>
                        </a:lnTo>
                        <a:lnTo>
                          <a:pt x="1" y="119"/>
                        </a:lnTo>
                        <a:lnTo>
                          <a:pt x="0" y="143"/>
                        </a:lnTo>
                        <a:lnTo>
                          <a:pt x="1" y="163"/>
                        </a:lnTo>
                        <a:lnTo>
                          <a:pt x="6" y="181"/>
                        </a:lnTo>
                        <a:lnTo>
                          <a:pt x="13" y="194"/>
                        </a:lnTo>
                        <a:lnTo>
                          <a:pt x="24" y="203"/>
                        </a:lnTo>
                        <a:lnTo>
                          <a:pt x="37" y="211"/>
                        </a:lnTo>
                        <a:lnTo>
                          <a:pt x="53" y="215"/>
                        </a:lnTo>
                        <a:lnTo>
                          <a:pt x="71" y="217"/>
                        </a:lnTo>
                        <a:lnTo>
                          <a:pt x="93" y="218"/>
                        </a:lnTo>
                        <a:lnTo>
                          <a:pt x="545" y="21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4" name="Freeform 210"/>
                  <p:cNvSpPr>
                    <a:spLocks/>
                  </p:cNvSpPr>
                  <p:nvPr/>
                </p:nvSpPr>
                <p:spPr bwMode="auto">
                  <a:xfrm>
                    <a:off x="1073" y="1626"/>
                    <a:ext cx="13" cy="28"/>
                  </a:xfrm>
                  <a:custGeom>
                    <a:avLst/>
                    <a:gdLst>
                      <a:gd name="T0" fmla="*/ 0 w 13"/>
                      <a:gd name="T1" fmla="*/ 1 h 28"/>
                      <a:gd name="T2" fmla="*/ 2 w 13"/>
                      <a:gd name="T3" fmla="*/ 0 h 28"/>
                      <a:gd name="T4" fmla="*/ 4 w 13"/>
                      <a:gd name="T5" fmla="*/ 0 h 28"/>
                      <a:gd name="T6" fmla="*/ 13 w 13"/>
                      <a:gd name="T7" fmla="*/ 27 h 28"/>
                      <a:gd name="T8" fmla="*/ 11 w 13"/>
                      <a:gd name="T9" fmla="*/ 28 h 28"/>
                      <a:gd name="T10" fmla="*/ 8 w 13"/>
                      <a:gd name="T11" fmla="*/ 28 h 28"/>
                      <a:gd name="T12" fmla="*/ 0 w 13"/>
                      <a:gd name="T13" fmla="*/ 1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8"/>
                      <a:gd name="T23" fmla="*/ 13 w 13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8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3" y="27"/>
                        </a:lnTo>
                        <a:lnTo>
                          <a:pt x="11" y="28"/>
                        </a:lnTo>
                        <a:lnTo>
                          <a:pt x="8" y="2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5" name="Freeform 211"/>
                  <p:cNvSpPr>
                    <a:spLocks/>
                  </p:cNvSpPr>
                  <p:nvPr/>
                </p:nvSpPr>
                <p:spPr bwMode="auto">
                  <a:xfrm>
                    <a:off x="1042" y="1630"/>
                    <a:ext cx="98" cy="93"/>
                  </a:xfrm>
                  <a:custGeom>
                    <a:avLst/>
                    <a:gdLst>
                      <a:gd name="T0" fmla="*/ 41 w 98"/>
                      <a:gd name="T1" fmla="*/ 20 h 93"/>
                      <a:gd name="T2" fmla="*/ 34 w 98"/>
                      <a:gd name="T3" fmla="*/ 22 h 93"/>
                      <a:gd name="T4" fmla="*/ 30 w 98"/>
                      <a:gd name="T5" fmla="*/ 25 h 93"/>
                      <a:gd name="T6" fmla="*/ 25 w 98"/>
                      <a:gd name="T7" fmla="*/ 30 h 93"/>
                      <a:gd name="T8" fmla="*/ 22 w 98"/>
                      <a:gd name="T9" fmla="*/ 35 h 93"/>
                      <a:gd name="T10" fmla="*/ 20 w 98"/>
                      <a:gd name="T11" fmla="*/ 40 h 93"/>
                      <a:gd name="T12" fmla="*/ 19 w 98"/>
                      <a:gd name="T13" fmla="*/ 45 h 93"/>
                      <a:gd name="T14" fmla="*/ 19 w 98"/>
                      <a:gd name="T15" fmla="*/ 50 h 93"/>
                      <a:gd name="T16" fmla="*/ 20 w 98"/>
                      <a:gd name="T17" fmla="*/ 56 h 93"/>
                      <a:gd name="T18" fmla="*/ 22 w 98"/>
                      <a:gd name="T19" fmla="*/ 60 h 93"/>
                      <a:gd name="T20" fmla="*/ 25 w 98"/>
                      <a:gd name="T21" fmla="*/ 64 h 93"/>
                      <a:gd name="T22" fmla="*/ 29 w 98"/>
                      <a:gd name="T23" fmla="*/ 68 h 93"/>
                      <a:gd name="T24" fmla="*/ 33 w 98"/>
                      <a:gd name="T25" fmla="*/ 72 h 93"/>
                      <a:gd name="T26" fmla="*/ 38 w 98"/>
                      <a:gd name="T27" fmla="*/ 74 h 93"/>
                      <a:gd name="T28" fmla="*/ 45 w 98"/>
                      <a:gd name="T29" fmla="*/ 75 h 93"/>
                      <a:gd name="T30" fmla="*/ 51 w 98"/>
                      <a:gd name="T31" fmla="*/ 75 h 93"/>
                      <a:gd name="T32" fmla="*/ 57 w 98"/>
                      <a:gd name="T33" fmla="*/ 74 h 93"/>
                      <a:gd name="T34" fmla="*/ 68 w 98"/>
                      <a:gd name="T35" fmla="*/ 68 h 93"/>
                      <a:gd name="T36" fmla="*/ 75 w 98"/>
                      <a:gd name="T37" fmla="*/ 59 h 93"/>
                      <a:gd name="T38" fmla="*/ 79 w 98"/>
                      <a:gd name="T39" fmla="*/ 49 h 93"/>
                      <a:gd name="T40" fmla="*/ 78 w 98"/>
                      <a:gd name="T41" fmla="*/ 37 h 93"/>
                      <a:gd name="T42" fmla="*/ 76 w 98"/>
                      <a:gd name="T43" fmla="*/ 33 h 93"/>
                      <a:gd name="T44" fmla="*/ 73 w 98"/>
                      <a:gd name="T45" fmla="*/ 29 h 93"/>
                      <a:gd name="T46" fmla="*/ 69 w 98"/>
                      <a:gd name="T47" fmla="*/ 25 h 93"/>
                      <a:gd name="T48" fmla="*/ 64 w 98"/>
                      <a:gd name="T49" fmla="*/ 22 h 93"/>
                      <a:gd name="T50" fmla="*/ 59 w 98"/>
                      <a:gd name="T51" fmla="*/ 20 h 93"/>
                      <a:gd name="T52" fmla="*/ 52 w 98"/>
                      <a:gd name="T53" fmla="*/ 18 h 93"/>
                      <a:gd name="T54" fmla="*/ 46 w 98"/>
                      <a:gd name="T55" fmla="*/ 18 h 93"/>
                      <a:gd name="T56" fmla="*/ 41 w 98"/>
                      <a:gd name="T57" fmla="*/ 20 h 93"/>
                      <a:gd name="T58" fmla="*/ 35 w 98"/>
                      <a:gd name="T59" fmla="*/ 2 h 93"/>
                      <a:gd name="T60" fmla="*/ 45 w 98"/>
                      <a:gd name="T61" fmla="*/ 0 h 93"/>
                      <a:gd name="T62" fmla="*/ 55 w 98"/>
                      <a:gd name="T63" fmla="*/ 0 h 93"/>
                      <a:gd name="T64" fmla="*/ 63 w 98"/>
                      <a:gd name="T65" fmla="*/ 1 h 93"/>
                      <a:gd name="T66" fmla="*/ 72 w 98"/>
                      <a:gd name="T67" fmla="*/ 4 h 93"/>
                      <a:gd name="T68" fmla="*/ 80 w 98"/>
                      <a:gd name="T69" fmla="*/ 9 h 93"/>
                      <a:gd name="T70" fmla="*/ 87 w 98"/>
                      <a:gd name="T71" fmla="*/ 16 h 93"/>
                      <a:gd name="T72" fmla="*/ 92 w 98"/>
                      <a:gd name="T73" fmla="*/ 23 h 93"/>
                      <a:gd name="T74" fmla="*/ 96 w 98"/>
                      <a:gd name="T75" fmla="*/ 32 h 93"/>
                      <a:gd name="T76" fmla="*/ 98 w 98"/>
                      <a:gd name="T77" fmla="*/ 42 h 93"/>
                      <a:gd name="T78" fmla="*/ 98 w 98"/>
                      <a:gd name="T79" fmla="*/ 50 h 93"/>
                      <a:gd name="T80" fmla="*/ 96 w 98"/>
                      <a:gd name="T81" fmla="*/ 60 h 93"/>
                      <a:gd name="T82" fmla="*/ 92 w 98"/>
                      <a:gd name="T83" fmla="*/ 67 h 93"/>
                      <a:gd name="T84" fmla="*/ 87 w 98"/>
                      <a:gd name="T85" fmla="*/ 76 h 93"/>
                      <a:gd name="T86" fmla="*/ 80 w 98"/>
                      <a:gd name="T87" fmla="*/ 82 h 93"/>
                      <a:gd name="T88" fmla="*/ 73 w 98"/>
                      <a:gd name="T89" fmla="*/ 88 h 93"/>
                      <a:gd name="T90" fmla="*/ 63 w 98"/>
                      <a:gd name="T91" fmla="*/ 91 h 93"/>
                      <a:gd name="T92" fmla="*/ 53 w 98"/>
                      <a:gd name="T93" fmla="*/ 93 h 93"/>
                      <a:gd name="T94" fmla="*/ 44 w 98"/>
                      <a:gd name="T95" fmla="*/ 93 h 93"/>
                      <a:gd name="T96" fmla="*/ 34 w 98"/>
                      <a:gd name="T97" fmla="*/ 92 h 93"/>
                      <a:gd name="T98" fmla="*/ 25 w 98"/>
                      <a:gd name="T99" fmla="*/ 89 h 93"/>
                      <a:gd name="T100" fmla="*/ 18 w 98"/>
                      <a:gd name="T101" fmla="*/ 84 h 93"/>
                      <a:gd name="T102" fmla="*/ 10 w 98"/>
                      <a:gd name="T103" fmla="*/ 77 h 93"/>
                      <a:gd name="T104" fmla="*/ 5 w 98"/>
                      <a:gd name="T105" fmla="*/ 70 h 93"/>
                      <a:gd name="T106" fmla="*/ 2 w 98"/>
                      <a:gd name="T107" fmla="*/ 61 h 93"/>
                      <a:gd name="T108" fmla="*/ 0 w 98"/>
                      <a:gd name="T109" fmla="*/ 51 h 93"/>
                      <a:gd name="T110" fmla="*/ 0 w 98"/>
                      <a:gd name="T111" fmla="*/ 43 h 93"/>
                      <a:gd name="T112" fmla="*/ 2 w 98"/>
                      <a:gd name="T113" fmla="*/ 33 h 93"/>
                      <a:gd name="T114" fmla="*/ 6 w 98"/>
                      <a:gd name="T115" fmla="*/ 24 h 93"/>
                      <a:gd name="T116" fmla="*/ 10 w 98"/>
                      <a:gd name="T117" fmla="*/ 17 h 93"/>
                      <a:gd name="T118" fmla="*/ 18 w 98"/>
                      <a:gd name="T119" fmla="*/ 10 h 93"/>
                      <a:gd name="T120" fmla="*/ 25 w 98"/>
                      <a:gd name="T121" fmla="*/ 5 h 93"/>
                      <a:gd name="T122" fmla="*/ 35 w 98"/>
                      <a:gd name="T123" fmla="*/ 2 h 93"/>
                      <a:gd name="T124" fmla="*/ 41 w 98"/>
                      <a:gd name="T125" fmla="*/ 20 h 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8"/>
                      <a:gd name="T190" fmla="*/ 0 h 93"/>
                      <a:gd name="T191" fmla="*/ 98 w 98"/>
                      <a:gd name="T192" fmla="*/ 93 h 9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8" h="93">
                        <a:moveTo>
                          <a:pt x="41" y="20"/>
                        </a:moveTo>
                        <a:lnTo>
                          <a:pt x="34" y="22"/>
                        </a:lnTo>
                        <a:lnTo>
                          <a:pt x="30" y="25"/>
                        </a:lnTo>
                        <a:lnTo>
                          <a:pt x="25" y="30"/>
                        </a:lnTo>
                        <a:lnTo>
                          <a:pt x="22" y="35"/>
                        </a:lnTo>
                        <a:lnTo>
                          <a:pt x="20" y="40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20" y="56"/>
                        </a:lnTo>
                        <a:lnTo>
                          <a:pt x="22" y="60"/>
                        </a:lnTo>
                        <a:lnTo>
                          <a:pt x="25" y="64"/>
                        </a:lnTo>
                        <a:lnTo>
                          <a:pt x="29" y="68"/>
                        </a:lnTo>
                        <a:lnTo>
                          <a:pt x="33" y="72"/>
                        </a:lnTo>
                        <a:lnTo>
                          <a:pt x="38" y="74"/>
                        </a:lnTo>
                        <a:lnTo>
                          <a:pt x="45" y="75"/>
                        </a:lnTo>
                        <a:lnTo>
                          <a:pt x="51" y="75"/>
                        </a:lnTo>
                        <a:lnTo>
                          <a:pt x="57" y="74"/>
                        </a:lnTo>
                        <a:lnTo>
                          <a:pt x="68" y="68"/>
                        </a:lnTo>
                        <a:lnTo>
                          <a:pt x="75" y="59"/>
                        </a:lnTo>
                        <a:lnTo>
                          <a:pt x="79" y="49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3" y="29"/>
                        </a:lnTo>
                        <a:lnTo>
                          <a:pt x="69" y="25"/>
                        </a:lnTo>
                        <a:lnTo>
                          <a:pt x="64" y="22"/>
                        </a:lnTo>
                        <a:lnTo>
                          <a:pt x="59" y="20"/>
                        </a:lnTo>
                        <a:lnTo>
                          <a:pt x="52" y="18"/>
                        </a:lnTo>
                        <a:lnTo>
                          <a:pt x="46" y="18"/>
                        </a:lnTo>
                        <a:lnTo>
                          <a:pt x="41" y="20"/>
                        </a:lnTo>
                        <a:lnTo>
                          <a:pt x="35" y="2"/>
                        </a:lnTo>
                        <a:lnTo>
                          <a:pt x="45" y="0"/>
                        </a:lnTo>
                        <a:lnTo>
                          <a:pt x="55" y="0"/>
                        </a:lnTo>
                        <a:lnTo>
                          <a:pt x="63" y="1"/>
                        </a:lnTo>
                        <a:lnTo>
                          <a:pt x="72" y="4"/>
                        </a:lnTo>
                        <a:lnTo>
                          <a:pt x="80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6" y="32"/>
                        </a:lnTo>
                        <a:lnTo>
                          <a:pt x="98" y="42"/>
                        </a:lnTo>
                        <a:lnTo>
                          <a:pt x="98" y="50"/>
                        </a:lnTo>
                        <a:lnTo>
                          <a:pt x="96" y="60"/>
                        </a:lnTo>
                        <a:lnTo>
                          <a:pt x="92" y="67"/>
                        </a:lnTo>
                        <a:lnTo>
                          <a:pt x="87" y="76"/>
                        </a:lnTo>
                        <a:lnTo>
                          <a:pt x="80" y="82"/>
                        </a:lnTo>
                        <a:lnTo>
                          <a:pt x="73" y="88"/>
                        </a:lnTo>
                        <a:lnTo>
                          <a:pt x="63" y="91"/>
                        </a:lnTo>
                        <a:lnTo>
                          <a:pt x="53" y="93"/>
                        </a:lnTo>
                        <a:lnTo>
                          <a:pt x="44" y="93"/>
                        </a:lnTo>
                        <a:lnTo>
                          <a:pt x="34" y="92"/>
                        </a:lnTo>
                        <a:lnTo>
                          <a:pt x="25" y="89"/>
                        </a:lnTo>
                        <a:lnTo>
                          <a:pt x="18" y="84"/>
                        </a:lnTo>
                        <a:lnTo>
                          <a:pt x="10" y="77"/>
                        </a:lnTo>
                        <a:lnTo>
                          <a:pt x="5" y="70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2" y="33"/>
                        </a:lnTo>
                        <a:lnTo>
                          <a:pt x="6" y="24"/>
                        </a:lnTo>
                        <a:lnTo>
                          <a:pt x="10" y="17"/>
                        </a:lnTo>
                        <a:lnTo>
                          <a:pt x="18" y="10"/>
                        </a:lnTo>
                        <a:lnTo>
                          <a:pt x="25" y="5"/>
                        </a:lnTo>
                        <a:lnTo>
                          <a:pt x="35" y="2"/>
                        </a:lnTo>
                        <a:lnTo>
                          <a:pt x="41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146" name="Freeform 207"/>
                  <p:cNvSpPr>
                    <a:spLocks/>
                  </p:cNvSpPr>
                  <p:nvPr/>
                </p:nvSpPr>
                <p:spPr bwMode="auto">
                  <a:xfrm>
                    <a:off x="2385" y="2610"/>
                    <a:ext cx="585" cy="270"/>
                  </a:xfrm>
                  <a:custGeom>
                    <a:avLst/>
                    <a:gdLst>
                      <a:gd name="T0" fmla="*/ 0 w 557"/>
                      <a:gd name="T1" fmla="*/ 0 h 230"/>
                      <a:gd name="T2" fmla="*/ 1 w 557"/>
                      <a:gd name="T3" fmla="*/ 4119 h 230"/>
                      <a:gd name="T4" fmla="*/ 6 w 557"/>
                      <a:gd name="T5" fmla="*/ 7844 h 230"/>
                      <a:gd name="T6" fmla="*/ 65 w 557"/>
                      <a:gd name="T7" fmla="*/ 11450 h 230"/>
                      <a:gd name="T8" fmla="*/ 101 w 557"/>
                      <a:gd name="T9" fmla="*/ 15243 h 230"/>
                      <a:gd name="T10" fmla="*/ 164 w 557"/>
                      <a:gd name="T11" fmla="*/ 18523 h 230"/>
                      <a:gd name="T12" fmla="*/ 232 w 557"/>
                      <a:gd name="T13" fmla="*/ 21744 h 230"/>
                      <a:gd name="T14" fmla="*/ 310 w 557"/>
                      <a:gd name="T15" fmla="*/ 24862 h 230"/>
                      <a:gd name="T16" fmla="*/ 396 w 557"/>
                      <a:gd name="T17" fmla="*/ 27539 h 230"/>
                      <a:gd name="T18" fmla="*/ 488 w 557"/>
                      <a:gd name="T19" fmla="*/ 29965 h 230"/>
                      <a:gd name="T20" fmla="*/ 589 w 557"/>
                      <a:gd name="T21" fmla="*/ 32328 h 230"/>
                      <a:gd name="T22" fmla="*/ 706 w 557"/>
                      <a:gd name="T23" fmla="*/ 34210 h 230"/>
                      <a:gd name="T24" fmla="*/ 826 w 557"/>
                      <a:gd name="T25" fmla="*/ 35884 h 230"/>
                      <a:gd name="T26" fmla="*/ 945 w 557"/>
                      <a:gd name="T27" fmla="*/ 37172 h 230"/>
                      <a:gd name="T28" fmla="*/ 1066 w 557"/>
                      <a:gd name="T29" fmla="*/ 38037 h 230"/>
                      <a:gd name="T30" fmla="*/ 1209 w 557"/>
                      <a:gd name="T31" fmla="*/ 38875 h 230"/>
                      <a:gd name="T32" fmla="*/ 1339 w 557"/>
                      <a:gd name="T33" fmla="*/ 38918 h 230"/>
                      <a:gd name="T34" fmla="*/ 1475 w 557"/>
                      <a:gd name="T35" fmla="*/ 38875 h 230"/>
                      <a:gd name="T36" fmla="*/ 1620 w 557"/>
                      <a:gd name="T37" fmla="*/ 38037 h 230"/>
                      <a:gd name="T38" fmla="*/ 1735 w 557"/>
                      <a:gd name="T39" fmla="*/ 37172 h 230"/>
                      <a:gd name="T40" fmla="*/ 1858 w 557"/>
                      <a:gd name="T41" fmla="*/ 35884 h 230"/>
                      <a:gd name="T42" fmla="*/ 1980 w 557"/>
                      <a:gd name="T43" fmla="*/ 34210 h 230"/>
                      <a:gd name="T44" fmla="*/ 2082 w 557"/>
                      <a:gd name="T45" fmla="*/ 32328 h 230"/>
                      <a:gd name="T46" fmla="*/ 2187 w 557"/>
                      <a:gd name="T47" fmla="*/ 29965 h 230"/>
                      <a:gd name="T48" fmla="*/ 2283 w 557"/>
                      <a:gd name="T49" fmla="*/ 27539 h 230"/>
                      <a:gd name="T50" fmla="*/ 2375 w 557"/>
                      <a:gd name="T51" fmla="*/ 24862 h 230"/>
                      <a:gd name="T52" fmla="*/ 2449 w 557"/>
                      <a:gd name="T53" fmla="*/ 21744 h 230"/>
                      <a:gd name="T54" fmla="*/ 2519 w 557"/>
                      <a:gd name="T55" fmla="*/ 18523 h 230"/>
                      <a:gd name="T56" fmla="*/ 2572 w 557"/>
                      <a:gd name="T57" fmla="*/ 15243 h 230"/>
                      <a:gd name="T58" fmla="*/ 2618 w 557"/>
                      <a:gd name="T59" fmla="*/ 11450 h 230"/>
                      <a:gd name="T60" fmla="*/ 2652 w 557"/>
                      <a:gd name="T61" fmla="*/ 7844 h 230"/>
                      <a:gd name="T62" fmla="*/ 2665 w 557"/>
                      <a:gd name="T63" fmla="*/ 4119 h 230"/>
                      <a:gd name="T64" fmla="*/ 2671 w 557"/>
                      <a:gd name="T65" fmla="*/ 0 h 230"/>
                      <a:gd name="T66" fmla="*/ 0 w 557"/>
                      <a:gd name="T67" fmla="*/ 0 h 2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7"/>
                      <a:gd name="T103" fmla="*/ 0 h 230"/>
                      <a:gd name="T104" fmla="*/ 557 w 557"/>
                      <a:gd name="T105" fmla="*/ 230 h 23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7" h="230">
                        <a:moveTo>
                          <a:pt x="0" y="0"/>
                        </a:moveTo>
                        <a:lnTo>
                          <a:pt x="1" y="24"/>
                        </a:lnTo>
                        <a:lnTo>
                          <a:pt x="6" y="47"/>
                        </a:lnTo>
                        <a:lnTo>
                          <a:pt x="13" y="68"/>
                        </a:lnTo>
                        <a:lnTo>
                          <a:pt x="22" y="90"/>
                        </a:lnTo>
                        <a:lnTo>
                          <a:pt x="34" y="110"/>
                        </a:lnTo>
                        <a:lnTo>
                          <a:pt x="48" y="129"/>
                        </a:lnTo>
                        <a:lnTo>
                          <a:pt x="64" y="147"/>
                        </a:lnTo>
                        <a:lnTo>
                          <a:pt x="82" y="163"/>
                        </a:lnTo>
                        <a:lnTo>
                          <a:pt x="102" y="177"/>
                        </a:lnTo>
                        <a:lnTo>
                          <a:pt x="123" y="191"/>
                        </a:lnTo>
                        <a:lnTo>
                          <a:pt x="147" y="202"/>
                        </a:lnTo>
                        <a:lnTo>
                          <a:pt x="171" y="212"/>
                        </a:lnTo>
                        <a:lnTo>
                          <a:pt x="196" y="219"/>
                        </a:lnTo>
                        <a:lnTo>
                          <a:pt x="223" y="226"/>
                        </a:lnTo>
                        <a:lnTo>
                          <a:pt x="251" y="229"/>
                        </a:lnTo>
                        <a:lnTo>
                          <a:pt x="279" y="230"/>
                        </a:lnTo>
                        <a:lnTo>
                          <a:pt x="307" y="229"/>
                        </a:lnTo>
                        <a:lnTo>
                          <a:pt x="335" y="226"/>
                        </a:lnTo>
                        <a:lnTo>
                          <a:pt x="362" y="219"/>
                        </a:lnTo>
                        <a:lnTo>
                          <a:pt x="387" y="212"/>
                        </a:lnTo>
                        <a:lnTo>
                          <a:pt x="412" y="202"/>
                        </a:lnTo>
                        <a:lnTo>
                          <a:pt x="434" y="191"/>
                        </a:lnTo>
                        <a:lnTo>
                          <a:pt x="456" y="177"/>
                        </a:lnTo>
                        <a:lnTo>
                          <a:pt x="475" y="163"/>
                        </a:lnTo>
                        <a:lnTo>
                          <a:pt x="494" y="147"/>
                        </a:lnTo>
                        <a:lnTo>
                          <a:pt x="510" y="129"/>
                        </a:lnTo>
                        <a:lnTo>
                          <a:pt x="524" y="110"/>
                        </a:lnTo>
                        <a:lnTo>
                          <a:pt x="536" y="90"/>
                        </a:lnTo>
                        <a:lnTo>
                          <a:pt x="544" y="68"/>
                        </a:lnTo>
                        <a:lnTo>
                          <a:pt x="552" y="47"/>
                        </a:lnTo>
                        <a:lnTo>
                          <a:pt x="556" y="24"/>
                        </a:lnTo>
                        <a:lnTo>
                          <a:pt x="55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2042" name="Freeform 213"/>
                <p:cNvSpPr>
                  <a:spLocks/>
                </p:cNvSpPr>
                <p:nvPr/>
              </p:nvSpPr>
              <p:spPr bwMode="auto">
                <a:xfrm>
                  <a:off x="1095" y="1702"/>
                  <a:ext cx="15" cy="24"/>
                </a:xfrm>
                <a:custGeom>
                  <a:avLst/>
                  <a:gdLst>
                    <a:gd name="T0" fmla="*/ 0 w 15"/>
                    <a:gd name="T1" fmla="*/ 2 h 24"/>
                    <a:gd name="T2" fmla="*/ 9 w 15"/>
                    <a:gd name="T3" fmla="*/ 0 h 24"/>
                    <a:gd name="T4" fmla="*/ 15 w 15"/>
                    <a:gd name="T5" fmla="*/ 20 h 24"/>
                    <a:gd name="T6" fmla="*/ 6 w 15"/>
                    <a:gd name="T7" fmla="*/ 24 h 24"/>
                    <a:gd name="T8" fmla="*/ 0 w 15"/>
                    <a:gd name="T9" fmla="*/ 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4"/>
                    <a:gd name="T17" fmla="*/ 15 w 15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4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15" y="20"/>
                      </a:lnTo>
                      <a:lnTo>
                        <a:pt x="6" y="2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43" name="Freeform 214"/>
                <p:cNvSpPr>
                  <a:spLocks/>
                </p:cNvSpPr>
                <p:nvPr/>
              </p:nvSpPr>
              <p:spPr bwMode="auto">
                <a:xfrm>
                  <a:off x="2616" y="1628"/>
                  <a:ext cx="99" cy="95"/>
                </a:xfrm>
                <a:custGeom>
                  <a:avLst/>
                  <a:gdLst>
                    <a:gd name="T0" fmla="*/ 41 w 99"/>
                    <a:gd name="T1" fmla="*/ 21 h 95"/>
                    <a:gd name="T2" fmla="*/ 35 w 99"/>
                    <a:gd name="T3" fmla="*/ 23 h 95"/>
                    <a:gd name="T4" fmla="*/ 30 w 99"/>
                    <a:gd name="T5" fmla="*/ 26 h 95"/>
                    <a:gd name="T6" fmla="*/ 25 w 99"/>
                    <a:gd name="T7" fmla="*/ 31 h 95"/>
                    <a:gd name="T8" fmla="*/ 22 w 99"/>
                    <a:gd name="T9" fmla="*/ 36 h 95"/>
                    <a:gd name="T10" fmla="*/ 20 w 99"/>
                    <a:gd name="T11" fmla="*/ 41 h 95"/>
                    <a:gd name="T12" fmla="*/ 19 w 99"/>
                    <a:gd name="T13" fmla="*/ 46 h 95"/>
                    <a:gd name="T14" fmla="*/ 19 w 99"/>
                    <a:gd name="T15" fmla="*/ 51 h 95"/>
                    <a:gd name="T16" fmla="*/ 20 w 99"/>
                    <a:gd name="T17" fmla="*/ 56 h 95"/>
                    <a:gd name="T18" fmla="*/ 22 w 99"/>
                    <a:gd name="T19" fmla="*/ 61 h 95"/>
                    <a:gd name="T20" fmla="*/ 25 w 99"/>
                    <a:gd name="T21" fmla="*/ 66 h 95"/>
                    <a:gd name="T22" fmla="*/ 29 w 99"/>
                    <a:gd name="T23" fmla="*/ 69 h 95"/>
                    <a:gd name="T24" fmla="*/ 33 w 99"/>
                    <a:gd name="T25" fmla="*/ 73 h 95"/>
                    <a:gd name="T26" fmla="*/ 38 w 99"/>
                    <a:gd name="T27" fmla="*/ 75 h 95"/>
                    <a:gd name="T28" fmla="*/ 45 w 99"/>
                    <a:gd name="T29" fmla="*/ 76 h 95"/>
                    <a:gd name="T30" fmla="*/ 51 w 99"/>
                    <a:gd name="T31" fmla="*/ 76 h 95"/>
                    <a:gd name="T32" fmla="*/ 58 w 99"/>
                    <a:gd name="T33" fmla="*/ 75 h 95"/>
                    <a:gd name="T34" fmla="*/ 68 w 99"/>
                    <a:gd name="T35" fmla="*/ 69 h 95"/>
                    <a:gd name="T36" fmla="*/ 75 w 99"/>
                    <a:gd name="T37" fmla="*/ 60 h 95"/>
                    <a:gd name="T38" fmla="*/ 79 w 99"/>
                    <a:gd name="T39" fmla="*/ 50 h 95"/>
                    <a:gd name="T40" fmla="*/ 78 w 99"/>
                    <a:gd name="T41" fmla="*/ 38 h 95"/>
                    <a:gd name="T42" fmla="*/ 76 w 99"/>
                    <a:gd name="T43" fmla="*/ 34 h 95"/>
                    <a:gd name="T44" fmla="*/ 73 w 99"/>
                    <a:gd name="T45" fmla="*/ 30 h 95"/>
                    <a:gd name="T46" fmla="*/ 70 w 99"/>
                    <a:gd name="T47" fmla="*/ 26 h 95"/>
                    <a:gd name="T48" fmla="*/ 64 w 99"/>
                    <a:gd name="T49" fmla="*/ 23 h 95"/>
                    <a:gd name="T50" fmla="*/ 59 w 99"/>
                    <a:gd name="T51" fmla="*/ 21 h 95"/>
                    <a:gd name="T52" fmla="*/ 54 w 99"/>
                    <a:gd name="T53" fmla="*/ 19 h 95"/>
                    <a:gd name="T54" fmla="*/ 47 w 99"/>
                    <a:gd name="T55" fmla="*/ 19 h 95"/>
                    <a:gd name="T56" fmla="*/ 41 w 99"/>
                    <a:gd name="T57" fmla="*/ 21 h 95"/>
                    <a:gd name="T58" fmla="*/ 35 w 99"/>
                    <a:gd name="T59" fmla="*/ 3 h 95"/>
                    <a:gd name="T60" fmla="*/ 45 w 99"/>
                    <a:gd name="T61" fmla="*/ 0 h 95"/>
                    <a:gd name="T62" fmla="*/ 55 w 99"/>
                    <a:gd name="T63" fmla="*/ 0 h 95"/>
                    <a:gd name="T64" fmla="*/ 64 w 99"/>
                    <a:gd name="T65" fmla="*/ 2 h 95"/>
                    <a:gd name="T66" fmla="*/ 73 w 99"/>
                    <a:gd name="T67" fmla="*/ 5 h 95"/>
                    <a:gd name="T68" fmla="*/ 80 w 99"/>
                    <a:gd name="T69" fmla="*/ 10 h 95"/>
                    <a:gd name="T70" fmla="*/ 88 w 99"/>
                    <a:gd name="T71" fmla="*/ 17 h 95"/>
                    <a:gd name="T72" fmla="*/ 93 w 99"/>
                    <a:gd name="T73" fmla="*/ 24 h 95"/>
                    <a:gd name="T74" fmla="*/ 97 w 99"/>
                    <a:gd name="T75" fmla="*/ 33 h 95"/>
                    <a:gd name="T76" fmla="*/ 99 w 99"/>
                    <a:gd name="T77" fmla="*/ 42 h 95"/>
                    <a:gd name="T78" fmla="*/ 98 w 99"/>
                    <a:gd name="T79" fmla="*/ 51 h 95"/>
                    <a:gd name="T80" fmla="*/ 97 w 99"/>
                    <a:gd name="T81" fmla="*/ 61 h 95"/>
                    <a:gd name="T82" fmla="*/ 92 w 99"/>
                    <a:gd name="T83" fmla="*/ 69 h 95"/>
                    <a:gd name="T84" fmla="*/ 87 w 99"/>
                    <a:gd name="T85" fmla="*/ 77 h 95"/>
                    <a:gd name="T86" fmla="*/ 80 w 99"/>
                    <a:gd name="T87" fmla="*/ 83 h 95"/>
                    <a:gd name="T88" fmla="*/ 73 w 99"/>
                    <a:gd name="T89" fmla="*/ 89 h 95"/>
                    <a:gd name="T90" fmla="*/ 63 w 99"/>
                    <a:gd name="T91" fmla="*/ 93 h 95"/>
                    <a:gd name="T92" fmla="*/ 54 w 99"/>
                    <a:gd name="T93" fmla="*/ 95 h 95"/>
                    <a:gd name="T94" fmla="*/ 44 w 99"/>
                    <a:gd name="T95" fmla="*/ 95 h 95"/>
                    <a:gd name="T96" fmla="*/ 34 w 99"/>
                    <a:gd name="T97" fmla="*/ 93 h 95"/>
                    <a:gd name="T98" fmla="*/ 25 w 99"/>
                    <a:gd name="T99" fmla="*/ 90 h 95"/>
                    <a:gd name="T100" fmla="*/ 18 w 99"/>
                    <a:gd name="T101" fmla="*/ 84 h 95"/>
                    <a:gd name="T102" fmla="*/ 10 w 99"/>
                    <a:gd name="T103" fmla="*/ 78 h 95"/>
                    <a:gd name="T104" fmla="*/ 5 w 99"/>
                    <a:gd name="T105" fmla="*/ 70 h 95"/>
                    <a:gd name="T106" fmla="*/ 2 w 99"/>
                    <a:gd name="T107" fmla="*/ 62 h 95"/>
                    <a:gd name="T108" fmla="*/ 0 w 99"/>
                    <a:gd name="T109" fmla="*/ 52 h 95"/>
                    <a:gd name="T110" fmla="*/ 1 w 99"/>
                    <a:gd name="T111" fmla="*/ 44 h 95"/>
                    <a:gd name="T112" fmla="*/ 2 w 99"/>
                    <a:gd name="T113" fmla="*/ 34 h 95"/>
                    <a:gd name="T114" fmla="*/ 6 w 99"/>
                    <a:gd name="T115" fmla="*/ 25 h 95"/>
                    <a:gd name="T116" fmla="*/ 11 w 99"/>
                    <a:gd name="T117" fmla="*/ 18 h 95"/>
                    <a:gd name="T118" fmla="*/ 18 w 99"/>
                    <a:gd name="T119" fmla="*/ 11 h 95"/>
                    <a:gd name="T120" fmla="*/ 25 w 99"/>
                    <a:gd name="T121" fmla="*/ 6 h 95"/>
                    <a:gd name="T122" fmla="*/ 35 w 99"/>
                    <a:gd name="T123" fmla="*/ 3 h 95"/>
                    <a:gd name="T124" fmla="*/ 41 w 99"/>
                    <a:gd name="T125" fmla="*/ 21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9"/>
                    <a:gd name="T190" fmla="*/ 0 h 95"/>
                    <a:gd name="T191" fmla="*/ 99 w 99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9" h="95">
                      <a:moveTo>
                        <a:pt x="41" y="21"/>
                      </a:moveTo>
                      <a:lnTo>
                        <a:pt x="35" y="23"/>
                      </a:lnTo>
                      <a:lnTo>
                        <a:pt x="30" y="26"/>
                      </a:lnTo>
                      <a:lnTo>
                        <a:pt x="25" y="31"/>
                      </a:lnTo>
                      <a:lnTo>
                        <a:pt x="22" y="36"/>
                      </a:lnTo>
                      <a:lnTo>
                        <a:pt x="20" y="41"/>
                      </a:lnTo>
                      <a:lnTo>
                        <a:pt x="19" y="46"/>
                      </a:lnTo>
                      <a:lnTo>
                        <a:pt x="19" y="51"/>
                      </a:lnTo>
                      <a:lnTo>
                        <a:pt x="20" y="56"/>
                      </a:lnTo>
                      <a:lnTo>
                        <a:pt x="22" y="61"/>
                      </a:lnTo>
                      <a:lnTo>
                        <a:pt x="25" y="66"/>
                      </a:lnTo>
                      <a:lnTo>
                        <a:pt x="29" y="69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45" y="76"/>
                      </a:lnTo>
                      <a:lnTo>
                        <a:pt x="51" y="76"/>
                      </a:lnTo>
                      <a:lnTo>
                        <a:pt x="58" y="75"/>
                      </a:lnTo>
                      <a:lnTo>
                        <a:pt x="68" y="69"/>
                      </a:lnTo>
                      <a:lnTo>
                        <a:pt x="75" y="60"/>
                      </a:lnTo>
                      <a:lnTo>
                        <a:pt x="79" y="50"/>
                      </a:lnTo>
                      <a:lnTo>
                        <a:pt x="78" y="38"/>
                      </a:lnTo>
                      <a:lnTo>
                        <a:pt x="76" y="34"/>
                      </a:lnTo>
                      <a:lnTo>
                        <a:pt x="73" y="30"/>
                      </a:lnTo>
                      <a:lnTo>
                        <a:pt x="70" y="26"/>
                      </a:lnTo>
                      <a:lnTo>
                        <a:pt x="64" y="23"/>
                      </a:lnTo>
                      <a:lnTo>
                        <a:pt x="59" y="21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5" y="0"/>
                      </a:lnTo>
                      <a:lnTo>
                        <a:pt x="64" y="2"/>
                      </a:lnTo>
                      <a:lnTo>
                        <a:pt x="73" y="5"/>
                      </a:lnTo>
                      <a:lnTo>
                        <a:pt x="80" y="10"/>
                      </a:lnTo>
                      <a:lnTo>
                        <a:pt x="88" y="17"/>
                      </a:lnTo>
                      <a:lnTo>
                        <a:pt x="93" y="24"/>
                      </a:lnTo>
                      <a:lnTo>
                        <a:pt x="97" y="33"/>
                      </a:lnTo>
                      <a:lnTo>
                        <a:pt x="99" y="42"/>
                      </a:lnTo>
                      <a:lnTo>
                        <a:pt x="98" y="51"/>
                      </a:lnTo>
                      <a:lnTo>
                        <a:pt x="97" y="61"/>
                      </a:lnTo>
                      <a:lnTo>
                        <a:pt x="92" y="69"/>
                      </a:lnTo>
                      <a:lnTo>
                        <a:pt x="87" y="77"/>
                      </a:lnTo>
                      <a:lnTo>
                        <a:pt x="80" y="83"/>
                      </a:lnTo>
                      <a:lnTo>
                        <a:pt x="73" y="89"/>
                      </a:lnTo>
                      <a:lnTo>
                        <a:pt x="63" y="93"/>
                      </a:lnTo>
                      <a:lnTo>
                        <a:pt x="54" y="95"/>
                      </a:lnTo>
                      <a:lnTo>
                        <a:pt x="44" y="95"/>
                      </a:lnTo>
                      <a:lnTo>
                        <a:pt x="34" y="93"/>
                      </a:lnTo>
                      <a:lnTo>
                        <a:pt x="25" y="90"/>
                      </a:lnTo>
                      <a:lnTo>
                        <a:pt x="18" y="84"/>
                      </a:lnTo>
                      <a:lnTo>
                        <a:pt x="10" y="78"/>
                      </a:lnTo>
                      <a:lnTo>
                        <a:pt x="5" y="70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" y="44"/>
                      </a:lnTo>
                      <a:lnTo>
                        <a:pt x="2" y="34"/>
                      </a:lnTo>
                      <a:lnTo>
                        <a:pt x="6" y="25"/>
                      </a:lnTo>
                      <a:lnTo>
                        <a:pt x="11" y="18"/>
                      </a:lnTo>
                      <a:lnTo>
                        <a:pt x="18" y="11"/>
                      </a:lnTo>
                      <a:lnTo>
                        <a:pt x="25" y="6"/>
                      </a:lnTo>
                      <a:lnTo>
                        <a:pt x="35" y="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7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44" name="Freeform 215"/>
                <p:cNvSpPr>
                  <a:spLocks/>
                </p:cNvSpPr>
                <p:nvPr/>
              </p:nvSpPr>
              <p:spPr bwMode="auto">
                <a:xfrm>
                  <a:off x="929" y="1442"/>
                  <a:ext cx="1876" cy="188"/>
                </a:xfrm>
                <a:custGeom>
                  <a:avLst/>
                  <a:gdLst>
                    <a:gd name="T0" fmla="*/ 15 w 1876"/>
                    <a:gd name="T1" fmla="*/ 143 h 188"/>
                    <a:gd name="T2" fmla="*/ 37 w 1876"/>
                    <a:gd name="T3" fmla="*/ 140 h 188"/>
                    <a:gd name="T4" fmla="*/ 80 w 1876"/>
                    <a:gd name="T5" fmla="*/ 134 h 188"/>
                    <a:gd name="T6" fmla="*/ 135 w 1876"/>
                    <a:gd name="T7" fmla="*/ 125 h 188"/>
                    <a:gd name="T8" fmla="*/ 195 w 1876"/>
                    <a:gd name="T9" fmla="*/ 115 h 188"/>
                    <a:gd name="T10" fmla="*/ 252 w 1876"/>
                    <a:gd name="T11" fmla="*/ 106 h 188"/>
                    <a:gd name="T12" fmla="*/ 290 w 1876"/>
                    <a:gd name="T13" fmla="*/ 94 h 188"/>
                    <a:gd name="T14" fmla="*/ 325 w 1876"/>
                    <a:gd name="T15" fmla="*/ 76 h 188"/>
                    <a:gd name="T16" fmla="*/ 356 w 1876"/>
                    <a:gd name="T17" fmla="*/ 57 h 188"/>
                    <a:gd name="T18" fmla="*/ 382 w 1876"/>
                    <a:gd name="T19" fmla="*/ 42 h 188"/>
                    <a:gd name="T20" fmla="*/ 411 w 1876"/>
                    <a:gd name="T21" fmla="*/ 28 h 188"/>
                    <a:gd name="T22" fmla="*/ 443 w 1876"/>
                    <a:gd name="T23" fmla="*/ 16 h 188"/>
                    <a:gd name="T24" fmla="*/ 480 w 1876"/>
                    <a:gd name="T25" fmla="*/ 9 h 188"/>
                    <a:gd name="T26" fmla="*/ 522 w 1876"/>
                    <a:gd name="T27" fmla="*/ 6 h 188"/>
                    <a:gd name="T28" fmla="*/ 572 w 1876"/>
                    <a:gd name="T29" fmla="*/ 9 h 188"/>
                    <a:gd name="T30" fmla="*/ 613 w 1876"/>
                    <a:gd name="T31" fmla="*/ 16 h 188"/>
                    <a:gd name="T32" fmla="*/ 646 w 1876"/>
                    <a:gd name="T33" fmla="*/ 27 h 188"/>
                    <a:gd name="T34" fmla="*/ 675 w 1876"/>
                    <a:gd name="T35" fmla="*/ 41 h 188"/>
                    <a:gd name="T36" fmla="*/ 702 w 1876"/>
                    <a:gd name="T37" fmla="*/ 57 h 188"/>
                    <a:gd name="T38" fmla="*/ 730 w 1876"/>
                    <a:gd name="T39" fmla="*/ 74 h 188"/>
                    <a:gd name="T40" fmla="*/ 760 w 1876"/>
                    <a:gd name="T41" fmla="*/ 91 h 188"/>
                    <a:gd name="T42" fmla="*/ 796 w 1876"/>
                    <a:gd name="T43" fmla="*/ 107 h 188"/>
                    <a:gd name="T44" fmla="*/ 855 w 1876"/>
                    <a:gd name="T45" fmla="*/ 121 h 188"/>
                    <a:gd name="T46" fmla="*/ 916 w 1876"/>
                    <a:gd name="T47" fmla="*/ 126 h 188"/>
                    <a:gd name="T48" fmla="*/ 977 w 1876"/>
                    <a:gd name="T49" fmla="*/ 124 h 188"/>
                    <a:gd name="T50" fmla="*/ 1033 w 1876"/>
                    <a:gd name="T51" fmla="*/ 119 h 188"/>
                    <a:gd name="T52" fmla="*/ 1080 w 1876"/>
                    <a:gd name="T53" fmla="*/ 110 h 188"/>
                    <a:gd name="T54" fmla="*/ 1112 w 1876"/>
                    <a:gd name="T55" fmla="*/ 100 h 188"/>
                    <a:gd name="T56" fmla="*/ 1143 w 1876"/>
                    <a:gd name="T57" fmla="*/ 85 h 188"/>
                    <a:gd name="T58" fmla="*/ 1174 w 1876"/>
                    <a:gd name="T59" fmla="*/ 66 h 188"/>
                    <a:gd name="T60" fmla="*/ 1202 w 1876"/>
                    <a:gd name="T61" fmla="*/ 49 h 188"/>
                    <a:gd name="T62" fmla="*/ 1233 w 1876"/>
                    <a:gd name="T63" fmla="*/ 31 h 188"/>
                    <a:gd name="T64" fmla="*/ 1266 w 1876"/>
                    <a:gd name="T65" fmla="*/ 16 h 188"/>
                    <a:gd name="T66" fmla="*/ 1305 w 1876"/>
                    <a:gd name="T67" fmla="*/ 6 h 188"/>
                    <a:gd name="T68" fmla="*/ 1348 w 1876"/>
                    <a:gd name="T69" fmla="*/ 0 h 188"/>
                    <a:gd name="T70" fmla="*/ 1419 w 1876"/>
                    <a:gd name="T71" fmla="*/ 6 h 188"/>
                    <a:gd name="T72" fmla="*/ 1483 w 1876"/>
                    <a:gd name="T73" fmla="*/ 27 h 188"/>
                    <a:gd name="T74" fmla="*/ 1533 w 1876"/>
                    <a:gd name="T75" fmla="*/ 58 h 188"/>
                    <a:gd name="T76" fmla="*/ 1564 w 1876"/>
                    <a:gd name="T77" fmla="*/ 80 h 188"/>
                    <a:gd name="T78" fmla="*/ 1598 w 1876"/>
                    <a:gd name="T79" fmla="*/ 97 h 188"/>
                    <a:gd name="T80" fmla="*/ 1644 w 1876"/>
                    <a:gd name="T81" fmla="*/ 112 h 188"/>
                    <a:gd name="T82" fmla="*/ 1703 w 1876"/>
                    <a:gd name="T83" fmla="*/ 125 h 188"/>
                    <a:gd name="T84" fmla="*/ 1762 w 1876"/>
                    <a:gd name="T85" fmla="*/ 135 h 188"/>
                    <a:gd name="T86" fmla="*/ 1813 w 1876"/>
                    <a:gd name="T87" fmla="*/ 140 h 188"/>
                    <a:gd name="T88" fmla="*/ 1848 w 1876"/>
                    <a:gd name="T89" fmla="*/ 144 h 188"/>
                    <a:gd name="T90" fmla="*/ 1862 w 1876"/>
                    <a:gd name="T91" fmla="*/ 146 h 188"/>
                    <a:gd name="T92" fmla="*/ 1876 w 1876"/>
                    <a:gd name="T93" fmla="*/ 152 h 188"/>
                    <a:gd name="T94" fmla="*/ 1876 w 1876"/>
                    <a:gd name="T95" fmla="*/ 170 h 188"/>
                    <a:gd name="T96" fmla="*/ 15 w 1876"/>
                    <a:gd name="T97" fmla="*/ 188 h 188"/>
                    <a:gd name="T98" fmla="*/ 0 w 1876"/>
                    <a:gd name="T99" fmla="*/ 158 h 18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76"/>
                    <a:gd name="T151" fmla="*/ 0 h 188"/>
                    <a:gd name="T152" fmla="*/ 1876 w 1876"/>
                    <a:gd name="T153" fmla="*/ 188 h 18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76" h="188">
                      <a:moveTo>
                        <a:pt x="12" y="143"/>
                      </a:move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2"/>
                      </a:lnTo>
                      <a:lnTo>
                        <a:pt x="26" y="141"/>
                      </a:lnTo>
                      <a:lnTo>
                        <a:pt x="37" y="140"/>
                      </a:lnTo>
                      <a:lnTo>
                        <a:pt x="49" y="138"/>
                      </a:lnTo>
                      <a:lnTo>
                        <a:pt x="64" y="136"/>
                      </a:lnTo>
                      <a:lnTo>
                        <a:pt x="80" y="134"/>
                      </a:lnTo>
                      <a:lnTo>
                        <a:pt x="98" y="130"/>
                      </a:lnTo>
                      <a:lnTo>
                        <a:pt x="116" y="128"/>
                      </a:lnTo>
                      <a:lnTo>
                        <a:pt x="135" y="125"/>
                      </a:lnTo>
                      <a:lnTo>
                        <a:pt x="155" y="122"/>
                      </a:lnTo>
                      <a:lnTo>
                        <a:pt x="175" y="119"/>
                      </a:lnTo>
                      <a:lnTo>
                        <a:pt x="195" y="115"/>
                      </a:lnTo>
                      <a:lnTo>
                        <a:pt x="215" y="112"/>
                      </a:lnTo>
                      <a:lnTo>
                        <a:pt x="233" y="109"/>
                      </a:lnTo>
                      <a:lnTo>
                        <a:pt x="252" y="106"/>
                      </a:lnTo>
                      <a:lnTo>
                        <a:pt x="265" y="102"/>
                      </a:lnTo>
                      <a:lnTo>
                        <a:pt x="277" y="98"/>
                      </a:lnTo>
                      <a:lnTo>
                        <a:pt x="290" y="94"/>
                      </a:lnTo>
                      <a:lnTo>
                        <a:pt x="302" y="88"/>
                      </a:lnTo>
                      <a:lnTo>
                        <a:pt x="314" y="82"/>
                      </a:lnTo>
                      <a:lnTo>
                        <a:pt x="325" y="76"/>
                      </a:lnTo>
                      <a:lnTo>
                        <a:pt x="337" y="69"/>
                      </a:lnTo>
                      <a:lnTo>
                        <a:pt x="347" y="63"/>
                      </a:lnTo>
                      <a:lnTo>
                        <a:pt x="356" y="57"/>
                      </a:lnTo>
                      <a:lnTo>
                        <a:pt x="365" y="53"/>
                      </a:lnTo>
                      <a:lnTo>
                        <a:pt x="373" y="48"/>
                      </a:lnTo>
                      <a:lnTo>
                        <a:pt x="382" y="42"/>
                      </a:lnTo>
                      <a:lnTo>
                        <a:pt x="392" y="38"/>
                      </a:lnTo>
                      <a:lnTo>
                        <a:pt x="401" y="32"/>
                      </a:lnTo>
                      <a:lnTo>
                        <a:pt x="411" y="28"/>
                      </a:lnTo>
                      <a:lnTo>
                        <a:pt x="421" y="24"/>
                      </a:lnTo>
                      <a:lnTo>
                        <a:pt x="432" y="20"/>
                      </a:lnTo>
                      <a:lnTo>
                        <a:pt x="443" y="16"/>
                      </a:lnTo>
                      <a:lnTo>
                        <a:pt x="454" y="13"/>
                      </a:lnTo>
                      <a:lnTo>
                        <a:pt x="467" y="11"/>
                      </a:lnTo>
                      <a:lnTo>
                        <a:pt x="480" y="9"/>
                      </a:lnTo>
                      <a:lnTo>
                        <a:pt x="493" y="7"/>
                      </a:lnTo>
                      <a:lnTo>
                        <a:pt x="507" y="6"/>
                      </a:lnTo>
                      <a:lnTo>
                        <a:pt x="522" y="6"/>
                      </a:lnTo>
                      <a:lnTo>
                        <a:pt x="539" y="6"/>
                      </a:lnTo>
                      <a:lnTo>
                        <a:pt x="556" y="7"/>
                      </a:lnTo>
                      <a:lnTo>
                        <a:pt x="572" y="9"/>
                      </a:lnTo>
                      <a:lnTo>
                        <a:pt x="586" y="10"/>
                      </a:lnTo>
                      <a:lnTo>
                        <a:pt x="600" y="13"/>
                      </a:lnTo>
                      <a:lnTo>
                        <a:pt x="613" y="16"/>
                      </a:lnTo>
                      <a:lnTo>
                        <a:pt x="624" y="20"/>
                      </a:lnTo>
                      <a:lnTo>
                        <a:pt x="635" y="23"/>
                      </a:lnTo>
                      <a:lnTo>
                        <a:pt x="646" y="27"/>
                      </a:lnTo>
                      <a:lnTo>
                        <a:pt x="656" y="31"/>
                      </a:lnTo>
                      <a:lnTo>
                        <a:pt x="665" y="37"/>
                      </a:lnTo>
                      <a:lnTo>
                        <a:pt x="675" y="41"/>
                      </a:lnTo>
                      <a:lnTo>
                        <a:pt x="685" y="46"/>
                      </a:lnTo>
                      <a:lnTo>
                        <a:pt x="693" y="52"/>
                      </a:lnTo>
                      <a:lnTo>
                        <a:pt x="702" y="57"/>
                      </a:lnTo>
                      <a:lnTo>
                        <a:pt x="711" y="63"/>
                      </a:lnTo>
                      <a:lnTo>
                        <a:pt x="720" y="68"/>
                      </a:lnTo>
                      <a:lnTo>
                        <a:pt x="730" y="74"/>
                      </a:lnTo>
                      <a:lnTo>
                        <a:pt x="740" y="80"/>
                      </a:lnTo>
                      <a:lnTo>
                        <a:pt x="749" y="85"/>
                      </a:lnTo>
                      <a:lnTo>
                        <a:pt x="760" y="91"/>
                      </a:lnTo>
                      <a:lnTo>
                        <a:pt x="771" y="96"/>
                      </a:lnTo>
                      <a:lnTo>
                        <a:pt x="783" y="101"/>
                      </a:lnTo>
                      <a:lnTo>
                        <a:pt x="796" y="107"/>
                      </a:lnTo>
                      <a:lnTo>
                        <a:pt x="815" y="113"/>
                      </a:lnTo>
                      <a:lnTo>
                        <a:pt x="836" y="118"/>
                      </a:lnTo>
                      <a:lnTo>
                        <a:pt x="855" y="121"/>
                      </a:lnTo>
                      <a:lnTo>
                        <a:pt x="875" y="124"/>
                      </a:lnTo>
                      <a:lnTo>
                        <a:pt x="896" y="125"/>
                      </a:lnTo>
                      <a:lnTo>
                        <a:pt x="916" y="126"/>
                      </a:lnTo>
                      <a:lnTo>
                        <a:pt x="937" y="126"/>
                      </a:lnTo>
                      <a:lnTo>
                        <a:pt x="957" y="126"/>
                      </a:lnTo>
                      <a:lnTo>
                        <a:pt x="977" y="124"/>
                      </a:lnTo>
                      <a:lnTo>
                        <a:pt x="996" y="123"/>
                      </a:lnTo>
                      <a:lnTo>
                        <a:pt x="1014" y="121"/>
                      </a:lnTo>
                      <a:lnTo>
                        <a:pt x="1033" y="119"/>
                      </a:lnTo>
                      <a:lnTo>
                        <a:pt x="1049" y="115"/>
                      </a:lnTo>
                      <a:lnTo>
                        <a:pt x="1065" y="112"/>
                      </a:lnTo>
                      <a:lnTo>
                        <a:pt x="1080" y="110"/>
                      </a:lnTo>
                      <a:lnTo>
                        <a:pt x="1093" y="107"/>
                      </a:lnTo>
                      <a:lnTo>
                        <a:pt x="1103" y="104"/>
                      </a:lnTo>
                      <a:lnTo>
                        <a:pt x="1112" y="100"/>
                      </a:lnTo>
                      <a:lnTo>
                        <a:pt x="1123" y="96"/>
                      </a:lnTo>
                      <a:lnTo>
                        <a:pt x="1133" y="91"/>
                      </a:lnTo>
                      <a:lnTo>
                        <a:pt x="1143" y="85"/>
                      </a:lnTo>
                      <a:lnTo>
                        <a:pt x="1152" y="79"/>
                      </a:lnTo>
                      <a:lnTo>
                        <a:pt x="1163" y="72"/>
                      </a:lnTo>
                      <a:lnTo>
                        <a:pt x="1174" y="66"/>
                      </a:lnTo>
                      <a:lnTo>
                        <a:pt x="1184" y="60"/>
                      </a:lnTo>
                      <a:lnTo>
                        <a:pt x="1192" y="54"/>
                      </a:lnTo>
                      <a:lnTo>
                        <a:pt x="1202" y="49"/>
                      </a:lnTo>
                      <a:lnTo>
                        <a:pt x="1212" y="42"/>
                      </a:lnTo>
                      <a:lnTo>
                        <a:pt x="1222" y="37"/>
                      </a:lnTo>
                      <a:lnTo>
                        <a:pt x="1233" y="31"/>
                      </a:lnTo>
                      <a:lnTo>
                        <a:pt x="1244" y="26"/>
                      </a:lnTo>
                      <a:lnTo>
                        <a:pt x="1255" y="22"/>
                      </a:lnTo>
                      <a:lnTo>
                        <a:pt x="1266" y="16"/>
                      </a:lnTo>
                      <a:lnTo>
                        <a:pt x="1279" y="13"/>
                      </a:lnTo>
                      <a:lnTo>
                        <a:pt x="1292" y="9"/>
                      </a:lnTo>
                      <a:lnTo>
                        <a:pt x="1305" y="6"/>
                      </a:lnTo>
                      <a:lnTo>
                        <a:pt x="1319" y="3"/>
                      </a:lnTo>
                      <a:lnTo>
                        <a:pt x="1333" y="1"/>
                      </a:lnTo>
                      <a:lnTo>
                        <a:pt x="1348" y="0"/>
                      </a:lnTo>
                      <a:lnTo>
                        <a:pt x="1365" y="0"/>
                      </a:lnTo>
                      <a:lnTo>
                        <a:pt x="1394" y="1"/>
                      </a:lnTo>
                      <a:lnTo>
                        <a:pt x="1419" y="6"/>
                      </a:lnTo>
                      <a:lnTo>
                        <a:pt x="1443" y="11"/>
                      </a:lnTo>
                      <a:lnTo>
                        <a:pt x="1464" y="18"/>
                      </a:lnTo>
                      <a:lnTo>
                        <a:pt x="1483" y="27"/>
                      </a:lnTo>
                      <a:lnTo>
                        <a:pt x="1500" y="37"/>
                      </a:lnTo>
                      <a:lnTo>
                        <a:pt x="1516" y="48"/>
                      </a:lnTo>
                      <a:lnTo>
                        <a:pt x="1533" y="58"/>
                      </a:lnTo>
                      <a:lnTo>
                        <a:pt x="1543" y="66"/>
                      </a:lnTo>
                      <a:lnTo>
                        <a:pt x="1553" y="72"/>
                      </a:lnTo>
                      <a:lnTo>
                        <a:pt x="1564" y="80"/>
                      </a:lnTo>
                      <a:lnTo>
                        <a:pt x="1575" y="85"/>
                      </a:lnTo>
                      <a:lnTo>
                        <a:pt x="1586" y="92"/>
                      </a:lnTo>
                      <a:lnTo>
                        <a:pt x="1598" y="97"/>
                      </a:lnTo>
                      <a:lnTo>
                        <a:pt x="1611" y="102"/>
                      </a:lnTo>
                      <a:lnTo>
                        <a:pt x="1625" y="107"/>
                      </a:lnTo>
                      <a:lnTo>
                        <a:pt x="1644" y="112"/>
                      </a:lnTo>
                      <a:lnTo>
                        <a:pt x="1663" y="116"/>
                      </a:lnTo>
                      <a:lnTo>
                        <a:pt x="1683" y="121"/>
                      </a:lnTo>
                      <a:lnTo>
                        <a:pt x="1703" y="125"/>
                      </a:lnTo>
                      <a:lnTo>
                        <a:pt x="1723" y="128"/>
                      </a:lnTo>
                      <a:lnTo>
                        <a:pt x="1743" y="132"/>
                      </a:lnTo>
                      <a:lnTo>
                        <a:pt x="1762" y="135"/>
                      </a:lnTo>
                      <a:lnTo>
                        <a:pt x="1779" y="137"/>
                      </a:lnTo>
                      <a:lnTo>
                        <a:pt x="1797" y="139"/>
                      </a:lnTo>
                      <a:lnTo>
                        <a:pt x="1813" y="140"/>
                      </a:lnTo>
                      <a:lnTo>
                        <a:pt x="1826" y="142"/>
                      </a:lnTo>
                      <a:lnTo>
                        <a:pt x="1839" y="143"/>
                      </a:lnTo>
                      <a:lnTo>
                        <a:pt x="1848" y="144"/>
                      </a:lnTo>
                      <a:lnTo>
                        <a:pt x="1856" y="144"/>
                      </a:lnTo>
                      <a:lnTo>
                        <a:pt x="1860" y="146"/>
                      </a:lnTo>
                      <a:lnTo>
                        <a:pt x="1862" y="146"/>
                      </a:lnTo>
                      <a:lnTo>
                        <a:pt x="1876" y="146"/>
                      </a:lnTo>
                      <a:lnTo>
                        <a:pt x="1876" y="148"/>
                      </a:lnTo>
                      <a:lnTo>
                        <a:pt x="1876" y="152"/>
                      </a:lnTo>
                      <a:lnTo>
                        <a:pt x="1876" y="157"/>
                      </a:lnTo>
                      <a:lnTo>
                        <a:pt x="1876" y="160"/>
                      </a:lnTo>
                      <a:lnTo>
                        <a:pt x="1876" y="170"/>
                      </a:lnTo>
                      <a:lnTo>
                        <a:pt x="1876" y="185"/>
                      </a:lnTo>
                      <a:lnTo>
                        <a:pt x="1861" y="185"/>
                      </a:lnTo>
                      <a:lnTo>
                        <a:pt x="15" y="188"/>
                      </a:lnTo>
                      <a:lnTo>
                        <a:pt x="0" y="188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6"/>
                      </a:lnTo>
                      <a:lnTo>
                        <a:pt x="12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45" name="Freeform 216"/>
                <p:cNvSpPr>
                  <a:spLocks/>
                </p:cNvSpPr>
                <p:nvPr/>
              </p:nvSpPr>
              <p:spPr bwMode="auto">
                <a:xfrm>
                  <a:off x="944" y="1456"/>
                  <a:ext cx="1846" cy="158"/>
                </a:xfrm>
                <a:custGeom>
                  <a:avLst/>
                  <a:gdLst>
                    <a:gd name="T0" fmla="*/ 1846 w 1846"/>
                    <a:gd name="T1" fmla="*/ 156 h 158"/>
                    <a:gd name="T2" fmla="*/ 1845 w 1846"/>
                    <a:gd name="T3" fmla="*/ 146 h 158"/>
                    <a:gd name="T4" fmla="*/ 1832 w 1846"/>
                    <a:gd name="T5" fmla="*/ 144 h 158"/>
                    <a:gd name="T6" fmla="*/ 1811 w 1846"/>
                    <a:gd name="T7" fmla="*/ 142 h 158"/>
                    <a:gd name="T8" fmla="*/ 1782 w 1846"/>
                    <a:gd name="T9" fmla="*/ 139 h 158"/>
                    <a:gd name="T10" fmla="*/ 1746 w 1846"/>
                    <a:gd name="T11" fmla="*/ 135 h 158"/>
                    <a:gd name="T12" fmla="*/ 1706 w 1846"/>
                    <a:gd name="T13" fmla="*/ 129 h 158"/>
                    <a:gd name="T14" fmla="*/ 1665 w 1846"/>
                    <a:gd name="T15" fmla="*/ 122 h 158"/>
                    <a:gd name="T16" fmla="*/ 1625 w 1846"/>
                    <a:gd name="T17" fmla="*/ 112 h 158"/>
                    <a:gd name="T18" fmla="*/ 1588 w 1846"/>
                    <a:gd name="T19" fmla="*/ 100 h 158"/>
                    <a:gd name="T20" fmla="*/ 1556 w 1846"/>
                    <a:gd name="T21" fmla="*/ 86 h 158"/>
                    <a:gd name="T22" fmla="*/ 1528 w 1846"/>
                    <a:gd name="T23" fmla="*/ 69 h 158"/>
                    <a:gd name="T24" fmla="*/ 1502 w 1846"/>
                    <a:gd name="T25" fmla="*/ 52 h 158"/>
                    <a:gd name="T26" fmla="*/ 1476 w 1846"/>
                    <a:gd name="T27" fmla="*/ 35 h 158"/>
                    <a:gd name="T28" fmla="*/ 1446 w 1846"/>
                    <a:gd name="T29" fmla="*/ 20 h 158"/>
                    <a:gd name="T30" fmla="*/ 1413 w 1846"/>
                    <a:gd name="T31" fmla="*/ 8 h 158"/>
                    <a:gd name="T32" fmla="*/ 1373 w 1846"/>
                    <a:gd name="T33" fmla="*/ 1 h 158"/>
                    <a:gd name="T34" fmla="*/ 1326 w 1846"/>
                    <a:gd name="T35" fmla="*/ 1 h 158"/>
                    <a:gd name="T36" fmla="*/ 1283 w 1846"/>
                    <a:gd name="T37" fmla="*/ 9 h 158"/>
                    <a:gd name="T38" fmla="*/ 1245 w 1846"/>
                    <a:gd name="T39" fmla="*/ 22 h 158"/>
                    <a:gd name="T40" fmla="*/ 1211 w 1846"/>
                    <a:gd name="T41" fmla="*/ 38 h 158"/>
                    <a:gd name="T42" fmla="*/ 1180 w 1846"/>
                    <a:gd name="T43" fmla="*/ 56 h 158"/>
                    <a:gd name="T44" fmla="*/ 1151 w 1846"/>
                    <a:gd name="T45" fmla="*/ 74 h 158"/>
                    <a:gd name="T46" fmla="*/ 1123 w 1846"/>
                    <a:gd name="T47" fmla="*/ 91 h 158"/>
                    <a:gd name="T48" fmla="*/ 1095 w 1846"/>
                    <a:gd name="T49" fmla="*/ 102 h 158"/>
                    <a:gd name="T50" fmla="*/ 1066 w 1846"/>
                    <a:gd name="T51" fmla="*/ 110 h 158"/>
                    <a:gd name="T52" fmla="*/ 1033 w 1846"/>
                    <a:gd name="T53" fmla="*/ 116 h 158"/>
                    <a:gd name="T54" fmla="*/ 996 w 1846"/>
                    <a:gd name="T55" fmla="*/ 122 h 158"/>
                    <a:gd name="T56" fmla="*/ 957 w 1846"/>
                    <a:gd name="T57" fmla="*/ 126 h 158"/>
                    <a:gd name="T58" fmla="*/ 916 w 1846"/>
                    <a:gd name="T59" fmla="*/ 127 h 158"/>
                    <a:gd name="T60" fmla="*/ 875 w 1846"/>
                    <a:gd name="T61" fmla="*/ 126 h 158"/>
                    <a:gd name="T62" fmla="*/ 835 w 1846"/>
                    <a:gd name="T63" fmla="*/ 122 h 158"/>
                    <a:gd name="T64" fmla="*/ 795 w 1846"/>
                    <a:gd name="T65" fmla="*/ 113 h 158"/>
                    <a:gd name="T66" fmla="*/ 757 w 1846"/>
                    <a:gd name="T67" fmla="*/ 100 h 158"/>
                    <a:gd name="T68" fmla="*/ 726 w 1846"/>
                    <a:gd name="T69" fmla="*/ 84 h 158"/>
                    <a:gd name="T70" fmla="*/ 698 w 1846"/>
                    <a:gd name="T71" fmla="*/ 68 h 158"/>
                    <a:gd name="T72" fmla="*/ 671 w 1846"/>
                    <a:gd name="T73" fmla="*/ 51 h 158"/>
                    <a:gd name="T74" fmla="*/ 644 w 1846"/>
                    <a:gd name="T75" fmla="*/ 36 h 158"/>
                    <a:gd name="T76" fmla="*/ 613 w 1846"/>
                    <a:gd name="T77" fmla="*/ 23 h 158"/>
                    <a:gd name="T78" fmla="*/ 577 w 1846"/>
                    <a:gd name="T79" fmla="*/ 12 h 158"/>
                    <a:gd name="T80" fmla="*/ 533 w 1846"/>
                    <a:gd name="T81" fmla="*/ 7 h 158"/>
                    <a:gd name="T82" fmla="*/ 483 w 1846"/>
                    <a:gd name="T83" fmla="*/ 7 h 158"/>
                    <a:gd name="T84" fmla="*/ 442 w 1846"/>
                    <a:gd name="T85" fmla="*/ 13 h 158"/>
                    <a:gd name="T86" fmla="*/ 407 w 1846"/>
                    <a:gd name="T87" fmla="*/ 25 h 158"/>
                    <a:gd name="T88" fmla="*/ 375 w 1846"/>
                    <a:gd name="T89" fmla="*/ 41 h 158"/>
                    <a:gd name="T90" fmla="*/ 345 w 1846"/>
                    <a:gd name="T91" fmla="*/ 58 h 158"/>
                    <a:gd name="T92" fmla="*/ 317 w 1846"/>
                    <a:gd name="T93" fmla="*/ 74 h 158"/>
                    <a:gd name="T94" fmla="*/ 288 w 1846"/>
                    <a:gd name="T95" fmla="*/ 90 h 158"/>
                    <a:gd name="T96" fmla="*/ 256 w 1846"/>
                    <a:gd name="T97" fmla="*/ 101 h 158"/>
                    <a:gd name="T98" fmla="*/ 220 w 1846"/>
                    <a:gd name="T99" fmla="*/ 109 h 158"/>
                    <a:gd name="T100" fmla="*/ 182 w 1846"/>
                    <a:gd name="T101" fmla="*/ 116 h 158"/>
                    <a:gd name="T102" fmla="*/ 142 w 1846"/>
                    <a:gd name="T103" fmla="*/ 123 h 158"/>
                    <a:gd name="T104" fmla="*/ 102 w 1846"/>
                    <a:gd name="T105" fmla="*/ 129 h 158"/>
                    <a:gd name="T106" fmla="*/ 66 w 1846"/>
                    <a:gd name="T107" fmla="*/ 135 h 158"/>
                    <a:gd name="T108" fmla="*/ 36 w 1846"/>
                    <a:gd name="T109" fmla="*/ 139 h 158"/>
                    <a:gd name="T110" fmla="*/ 14 w 1846"/>
                    <a:gd name="T111" fmla="*/ 142 h 158"/>
                    <a:gd name="T112" fmla="*/ 2 w 1846"/>
                    <a:gd name="T113" fmla="*/ 144 h 158"/>
                    <a:gd name="T114" fmla="*/ 0 w 1846"/>
                    <a:gd name="T115" fmla="*/ 15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46"/>
                    <a:gd name="T175" fmla="*/ 0 h 158"/>
                    <a:gd name="T176" fmla="*/ 1846 w 1846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46" h="158">
                      <a:moveTo>
                        <a:pt x="0" y="158"/>
                      </a:moveTo>
                      <a:lnTo>
                        <a:pt x="1846" y="156"/>
                      </a:lnTo>
                      <a:lnTo>
                        <a:pt x="1846" y="146"/>
                      </a:lnTo>
                      <a:lnTo>
                        <a:pt x="1845" y="146"/>
                      </a:lnTo>
                      <a:lnTo>
                        <a:pt x="1840" y="146"/>
                      </a:lnTo>
                      <a:lnTo>
                        <a:pt x="1832" y="144"/>
                      </a:lnTo>
                      <a:lnTo>
                        <a:pt x="1822" y="143"/>
                      </a:lnTo>
                      <a:lnTo>
                        <a:pt x="1811" y="142"/>
                      </a:lnTo>
                      <a:lnTo>
                        <a:pt x="1797" y="141"/>
                      </a:lnTo>
                      <a:lnTo>
                        <a:pt x="1782" y="139"/>
                      </a:lnTo>
                      <a:lnTo>
                        <a:pt x="1764" y="137"/>
                      </a:lnTo>
                      <a:lnTo>
                        <a:pt x="1746" y="135"/>
                      </a:lnTo>
                      <a:lnTo>
                        <a:pt x="1727" y="133"/>
                      </a:lnTo>
                      <a:lnTo>
                        <a:pt x="1706" y="129"/>
                      </a:lnTo>
                      <a:lnTo>
                        <a:pt x="1687" y="125"/>
                      </a:lnTo>
                      <a:lnTo>
                        <a:pt x="1665" y="122"/>
                      </a:lnTo>
                      <a:lnTo>
                        <a:pt x="1646" y="118"/>
                      </a:lnTo>
                      <a:lnTo>
                        <a:pt x="1625" y="112"/>
                      </a:lnTo>
                      <a:lnTo>
                        <a:pt x="1606" y="107"/>
                      </a:lnTo>
                      <a:lnTo>
                        <a:pt x="1588" y="100"/>
                      </a:lnTo>
                      <a:lnTo>
                        <a:pt x="1571" y="94"/>
                      </a:lnTo>
                      <a:lnTo>
                        <a:pt x="1556" y="86"/>
                      </a:lnTo>
                      <a:lnTo>
                        <a:pt x="1541" y="78"/>
                      </a:lnTo>
                      <a:lnTo>
                        <a:pt x="1528" y="69"/>
                      </a:lnTo>
                      <a:lnTo>
                        <a:pt x="1515" y="60"/>
                      </a:lnTo>
                      <a:lnTo>
                        <a:pt x="1502" y="52"/>
                      </a:lnTo>
                      <a:lnTo>
                        <a:pt x="1490" y="43"/>
                      </a:lnTo>
                      <a:lnTo>
                        <a:pt x="1476" y="35"/>
                      </a:lnTo>
                      <a:lnTo>
                        <a:pt x="1462" y="27"/>
                      </a:lnTo>
                      <a:lnTo>
                        <a:pt x="1446" y="20"/>
                      </a:lnTo>
                      <a:lnTo>
                        <a:pt x="1430" y="13"/>
                      </a:lnTo>
                      <a:lnTo>
                        <a:pt x="1413" y="8"/>
                      </a:lnTo>
                      <a:lnTo>
                        <a:pt x="1394" y="3"/>
                      </a:lnTo>
                      <a:lnTo>
                        <a:pt x="1373" y="1"/>
                      </a:lnTo>
                      <a:lnTo>
                        <a:pt x="1350" y="0"/>
                      </a:lnTo>
                      <a:lnTo>
                        <a:pt x="1326" y="1"/>
                      </a:lnTo>
                      <a:lnTo>
                        <a:pt x="1303" y="4"/>
                      </a:lnTo>
                      <a:lnTo>
                        <a:pt x="1283" y="9"/>
                      </a:lnTo>
                      <a:lnTo>
                        <a:pt x="1263" y="14"/>
                      </a:lnTo>
                      <a:lnTo>
                        <a:pt x="1245" y="22"/>
                      </a:lnTo>
                      <a:lnTo>
                        <a:pt x="1228" y="29"/>
                      </a:lnTo>
                      <a:lnTo>
                        <a:pt x="1211" y="38"/>
                      </a:lnTo>
                      <a:lnTo>
                        <a:pt x="1195" y="46"/>
                      </a:lnTo>
                      <a:lnTo>
                        <a:pt x="1180" y="56"/>
                      </a:lnTo>
                      <a:lnTo>
                        <a:pt x="1165" y="65"/>
                      </a:lnTo>
                      <a:lnTo>
                        <a:pt x="1151" y="74"/>
                      </a:lnTo>
                      <a:lnTo>
                        <a:pt x="1137" y="82"/>
                      </a:lnTo>
                      <a:lnTo>
                        <a:pt x="1123" y="91"/>
                      </a:lnTo>
                      <a:lnTo>
                        <a:pt x="1109" y="97"/>
                      </a:lnTo>
                      <a:lnTo>
                        <a:pt x="1095" y="102"/>
                      </a:lnTo>
                      <a:lnTo>
                        <a:pt x="1081" y="107"/>
                      </a:lnTo>
                      <a:lnTo>
                        <a:pt x="1066" y="110"/>
                      </a:lnTo>
                      <a:lnTo>
                        <a:pt x="1050" y="113"/>
                      </a:lnTo>
                      <a:lnTo>
                        <a:pt x="1033" y="116"/>
                      </a:lnTo>
                      <a:lnTo>
                        <a:pt x="1014" y="120"/>
                      </a:lnTo>
                      <a:lnTo>
                        <a:pt x="996" y="122"/>
                      </a:lnTo>
                      <a:lnTo>
                        <a:pt x="977" y="124"/>
                      </a:lnTo>
                      <a:lnTo>
                        <a:pt x="957" y="126"/>
                      </a:lnTo>
                      <a:lnTo>
                        <a:pt x="937" y="127"/>
                      </a:lnTo>
                      <a:lnTo>
                        <a:pt x="916" y="127"/>
                      </a:lnTo>
                      <a:lnTo>
                        <a:pt x="896" y="127"/>
                      </a:lnTo>
                      <a:lnTo>
                        <a:pt x="875" y="126"/>
                      </a:lnTo>
                      <a:lnTo>
                        <a:pt x="855" y="124"/>
                      </a:lnTo>
                      <a:lnTo>
                        <a:pt x="835" y="122"/>
                      </a:lnTo>
                      <a:lnTo>
                        <a:pt x="814" y="118"/>
                      </a:lnTo>
                      <a:lnTo>
                        <a:pt x="795" y="113"/>
                      </a:lnTo>
                      <a:lnTo>
                        <a:pt x="775" y="107"/>
                      </a:lnTo>
                      <a:lnTo>
                        <a:pt x="757" y="100"/>
                      </a:lnTo>
                      <a:lnTo>
                        <a:pt x="741" y="93"/>
                      </a:lnTo>
                      <a:lnTo>
                        <a:pt x="726" y="84"/>
                      </a:lnTo>
                      <a:lnTo>
                        <a:pt x="711" y="77"/>
                      </a:lnTo>
                      <a:lnTo>
                        <a:pt x="698" y="68"/>
                      </a:lnTo>
                      <a:lnTo>
                        <a:pt x="684" y="59"/>
                      </a:lnTo>
                      <a:lnTo>
                        <a:pt x="671" y="51"/>
                      </a:lnTo>
                      <a:lnTo>
                        <a:pt x="658" y="43"/>
                      </a:lnTo>
                      <a:lnTo>
                        <a:pt x="644" y="36"/>
                      </a:lnTo>
                      <a:lnTo>
                        <a:pt x="629" y="28"/>
                      </a:lnTo>
                      <a:lnTo>
                        <a:pt x="613" y="23"/>
                      </a:lnTo>
                      <a:lnTo>
                        <a:pt x="595" y="16"/>
                      </a:lnTo>
                      <a:lnTo>
                        <a:pt x="577" y="12"/>
                      </a:lnTo>
                      <a:lnTo>
                        <a:pt x="556" y="9"/>
                      </a:lnTo>
                      <a:lnTo>
                        <a:pt x="533" y="7"/>
                      </a:lnTo>
                      <a:lnTo>
                        <a:pt x="507" y="6"/>
                      </a:lnTo>
                      <a:lnTo>
                        <a:pt x="483" y="7"/>
                      </a:lnTo>
                      <a:lnTo>
                        <a:pt x="462" y="9"/>
                      </a:lnTo>
                      <a:lnTo>
                        <a:pt x="442" y="13"/>
                      </a:lnTo>
                      <a:lnTo>
                        <a:pt x="424" y="18"/>
                      </a:lnTo>
                      <a:lnTo>
                        <a:pt x="407" y="25"/>
                      </a:lnTo>
                      <a:lnTo>
                        <a:pt x="391" y="32"/>
                      </a:lnTo>
                      <a:lnTo>
                        <a:pt x="375" y="41"/>
                      </a:lnTo>
                      <a:lnTo>
                        <a:pt x="361" y="49"/>
                      </a:lnTo>
                      <a:lnTo>
                        <a:pt x="345" y="58"/>
                      </a:lnTo>
                      <a:lnTo>
                        <a:pt x="331" y="67"/>
                      </a:lnTo>
                      <a:lnTo>
                        <a:pt x="317" y="74"/>
                      </a:lnTo>
                      <a:lnTo>
                        <a:pt x="302" y="83"/>
                      </a:lnTo>
                      <a:lnTo>
                        <a:pt x="288" y="90"/>
                      </a:lnTo>
                      <a:lnTo>
                        <a:pt x="272" y="96"/>
                      </a:lnTo>
                      <a:lnTo>
                        <a:pt x="256" y="101"/>
                      </a:lnTo>
                      <a:lnTo>
                        <a:pt x="239" y="106"/>
                      </a:lnTo>
                      <a:lnTo>
                        <a:pt x="220" y="109"/>
                      </a:lnTo>
                      <a:lnTo>
                        <a:pt x="201" y="112"/>
                      </a:lnTo>
                      <a:lnTo>
                        <a:pt x="182" y="116"/>
                      </a:lnTo>
                      <a:lnTo>
                        <a:pt x="161" y="120"/>
                      </a:lnTo>
                      <a:lnTo>
                        <a:pt x="142" y="123"/>
                      </a:lnTo>
                      <a:lnTo>
                        <a:pt x="121" y="126"/>
                      </a:lnTo>
                      <a:lnTo>
                        <a:pt x="102" y="129"/>
                      </a:lnTo>
                      <a:lnTo>
                        <a:pt x="84" y="132"/>
                      </a:lnTo>
                      <a:lnTo>
                        <a:pt x="66" y="135"/>
                      </a:lnTo>
                      <a:lnTo>
                        <a:pt x="50" y="137"/>
                      </a:lnTo>
                      <a:lnTo>
                        <a:pt x="36" y="139"/>
                      </a:lnTo>
                      <a:lnTo>
                        <a:pt x="23" y="141"/>
                      </a:lnTo>
                      <a:lnTo>
                        <a:pt x="14" y="142"/>
                      </a:lnTo>
                      <a:lnTo>
                        <a:pt x="6" y="143"/>
                      </a:lnTo>
                      <a:lnTo>
                        <a:pt x="2" y="144"/>
                      </a:lnTo>
                      <a:lnTo>
                        <a:pt x="0" y="144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3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46" name="Freeform 217"/>
                <p:cNvSpPr>
                  <a:spLocks/>
                </p:cNvSpPr>
                <p:nvPr/>
              </p:nvSpPr>
              <p:spPr bwMode="auto">
                <a:xfrm>
                  <a:off x="2665" y="1702"/>
                  <a:ext cx="14" cy="20"/>
                </a:xfrm>
                <a:custGeom>
                  <a:avLst/>
                  <a:gdLst>
                    <a:gd name="T0" fmla="*/ 5 w 14"/>
                    <a:gd name="T1" fmla="*/ 20 h 20"/>
                    <a:gd name="T2" fmla="*/ 14 w 14"/>
                    <a:gd name="T3" fmla="*/ 18 h 20"/>
                    <a:gd name="T4" fmla="*/ 9 w 14"/>
                    <a:gd name="T5" fmla="*/ 0 h 20"/>
                    <a:gd name="T6" fmla="*/ 0 w 14"/>
                    <a:gd name="T7" fmla="*/ 2 h 20"/>
                    <a:gd name="T8" fmla="*/ 5 w 14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"/>
                    <a:gd name="T17" fmla="*/ 14 w 1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">
                      <a:moveTo>
                        <a:pt x="5" y="20"/>
                      </a:moveTo>
                      <a:lnTo>
                        <a:pt x="14" y="18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72039" name="Picture 16" descr="e14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72000" y="2928934"/>
                <a:ext cx="857250" cy="741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16" name="TextBox 151"/>
          <p:cNvSpPr txBox="1">
            <a:spLocks noChangeArrowheads="1"/>
          </p:cNvSpPr>
          <p:nvPr/>
        </p:nvSpPr>
        <p:spPr bwMode="auto">
          <a:xfrm>
            <a:off x="827088" y="188913"/>
            <a:ext cx="4146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Проблема:</a:t>
            </a:r>
          </a:p>
        </p:txBody>
      </p:sp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47813" y="1412875"/>
            <a:ext cx="62880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000">
                <a:solidFill>
                  <a:srgbClr val="FCD6B6"/>
                </a:solidFill>
                <a:cs typeface="Times New Roman" pitchFamily="18" charset="0"/>
              </a:rPr>
              <a:t>·   </a:t>
            </a: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Датский астроном Тихо Браге (1546-1601), долгие годы наблюдавший за движением планет, накопил огромное количество интересных данных, но не сумел их обработать.</a:t>
            </a:r>
          </a:p>
          <a:p>
            <a:pPr eaLnBrk="0" hangingPunct="0">
              <a:defRPr/>
            </a:pP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· </a:t>
            </a:r>
          </a:p>
          <a:p>
            <a:pPr eaLnBrk="0" hangingPunct="0">
              <a:defRPr/>
            </a:pP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Иоганн Кеплер (</a:t>
            </a:r>
            <a:r>
              <a:rPr lang="en-US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1571-1630) </a:t>
            </a: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используя идею Коперника о гелиоцентрической системе и результаты наблюдений Тихо Браге, установил законы движения планет вокруг Солнца, однако и он не смог объяснить динамику этого движения.</a:t>
            </a:r>
          </a:p>
          <a:p>
            <a:pPr eaLnBrk="0" hangingPunct="0">
              <a:defRPr/>
            </a:pP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·</a:t>
            </a:r>
          </a:p>
          <a:p>
            <a:pPr eaLnBrk="0" hangingPunct="0">
              <a:defRPr/>
            </a:pP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    Исаак Ньютон открыл этот закон в возрасте 23 лет, но целых 9 лет не публиковал его, так как имевшиеся тогда неверные данные о расстоянии между Землей и Луной не подтверждали его идею. Лишь в 1667 году, после уточнения этого расстояния, закон всемирного тяготения был наконец отдан в печать.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88913"/>
            <a:ext cx="8720137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Как был открыт закон всемирного тяготения.</a:t>
            </a:r>
          </a:p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истории физики… </a:t>
            </a:r>
            <a:endParaRPr 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3" name="Picture 5" descr="Тихо Браге">
            <a:hlinkClick r:id="rId3" tooltip="Тихо Браг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1214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Иоган Кепл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41663"/>
            <a:ext cx="12144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http://www.clubmck.ru/pics/41_1171180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797425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5" descr="aea00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Freeform 18"/>
          <p:cNvSpPr>
            <a:spLocks/>
          </p:cNvSpPr>
          <p:nvPr/>
        </p:nvSpPr>
        <p:spPr bwMode="auto">
          <a:xfrm>
            <a:off x="0" y="333375"/>
            <a:ext cx="8964613" cy="6264275"/>
          </a:xfrm>
          <a:custGeom>
            <a:avLst/>
            <a:gdLst>
              <a:gd name="T0" fmla="*/ 2147483647 w 3303"/>
              <a:gd name="T1" fmla="*/ 2147483647 h 3864"/>
              <a:gd name="T2" fmla="*/ 2147483647 w 3303"/>
              <a:gd name="T3" fmla="*/ 2147483647 h 3864"/>
              <a:gd name="T4" fmla="*/ 2147483647 w 3303"/>
              <a:gd name="T5" fmla="*/ 2147483647 h 3864"/>
              <a:gd name="T6" fmla="*/ 2147483647 w 3303"/>
              <a:gd name="T7" fmla="*/ 2147483647 h 3864"/>
              <a:gd name="T8" fmla="*/ 2147483647 w 3303"/>
              <a:gd name="T9" fmla="*/ 2147483647 h 3864"/>
              <a:gd name="T10" fmla="*/ 2147483647 w 3303"/>
              <a:gd name="T11" fmla="*/ 2147483647 h 3864"/>
              <a:gd name="T12" fmla="*/ 2147483647 w 3303"/>
              <a:gd name="T13" fmla="*/ 2147483647 h 3864"/>
              <a:gd name="T14" fmla="*/ 2147483647 w 3303"/>
              <a:gd name="T15" fmla="*/ 2147483647 h 3864"/>
              <a:gd name="T16" fmla="*/ 2147483647 w 3303"/>
              <a:gd name="T17" fmla="*/ 2147483647 h 3864"/>
              <a:gd name="T18" fmla="*/ 2147483647 w 3303"/>
              <a:gd name="T19" fmla="*/ 2147483647 h 3864"/>
              <a:gd name="T20" fmla="*/ 2147483647 w 3303"/>
              <a:gd name="T21" fmla="*/ 2147483647 h 3864"/>
              <a:gd name="T22" fmla="*/ 2147483647 w 3303"/>
              <a:gd name="T23" fmla="*/ 2147483647 h 3864"/>
              <a:gd name="T24" fmla="*/ 2147483647 w 3303"/>
              <a:gd name="T25" fmla="*/ 2147483647 h 3864"/>
              <a:gd name="T26" fmla="*/ 2147483647 w 3303"/>
              <a:gd name="T27" fmla="*/ 2147483647 h 3864"/>
              <a:gd name="T28" fmla="*/ 2147483647 w 3303"/>
              <a:gd name="T29" fmla="*/ 2147483647 h 3864"/>
              <a:gd name="T30" fmla="*/ 2147483647 w 3303"/>
              <a:gd name="T31" fmla="*/ 2147483647 h 3864"/>
              <a:gd name="T32" fmla="*/ 2147483647 w 3303"/>
              <a:gd name="T33" fmla="*/ 2147483647 h 3864"/>
              <a:gd name="T34" fmla="*/ 2147483647 w 3303"/>
              <a:gd name="T35" fmla="*/ 2147483647 h 3864"/>
              <a:gd name="T36" fmla="*/ 2147483647 w 3303"/>
              <a:gd name="T37" fmla="*/ 2147483647 h 3864"/>
              <a:gd name="T38" fmla="*/ 2147483647 w 3303"/>
              <a:gd name="T39" fmla="*/ 2147483647 h 3864"/>
              <a:gd name="T40" fmla="*/ 2147483647 w 3303"/>
              <a:gd name="T41" fmla="*/ 2147483647 h 3864"/>
              <a:gd name="T42" fmla="*/ 2147483647 w 3303"/>
              <a:gd name="T43" fmla="*/ 2147483647 h 3864"/>
              <a:gd name="T44" fmla="*/ 2147483647 w 3303"/>
              <a:gd name="T45" fmla="*/ 2147483647 h 3864"/>
              <a:gd name="T46" fmla="*/ 2147483647 w 3303"/>
              <a:gd name="T47" fmla="*/ 2147483647 h 3864"/>
              <a:gd name="T48" fmla="*/ 2147483647 w 3303"/>
              <a:gd name="T49" fmla="*/ 2147483647 h 3864"/>
              <a:gd name="T50" fmla="*/ 2147483647 w 3303"/>
              <a:gd name="T51" fmla="*/ 2147483647 h 3864"/>
              <a:gd name="T52" fmla="*/ 2147483647 w 3303"/>
              <a:gd name="T53" fmla="*/ 2147483647 h 3864"/>
              <a:gd name="T54" fmla="*/ 2147483647 w 3303"/>
              <a:gd name="T55" fmla="*/ 2147483647 h 3864"/>
              <a:gd name="T56" fmla="*/ 2147483647 w 3303"/>
              <a:gd name="T57" fmla="*/ 2147483647 h 3864"/>
              <a:gd name="T58" fmla="*/ 2147483647 w 3303"/>
              <a:gd name="T59" fmla="*/ 2147483647 h 3864"/>
              <a:gd name="T60" fmla="*/ 2147483647 w 3303"/>
              <a:gd name="T61" fmla="*/ 2147483647 h 3864"/>
              <a:gd name="T62" fmla="*/ 0 w 3303"/>
              <a:gd name="T63" fmla="*/ 2147483647 h 3864"/>
              <a:gd name="T64" fmla="*/ 2147483647 w 3303"/>
              <a:gd name="T65" fmla="*/ 2147483647 h 3864"/>
              <a:gd name="T66" fmla="*/ 2147483647 w 3303"/>
              <a:gd name="T67" fmla="*/ 2147483647 h 3864"/>
              <a:gd name="T68" fmla="*/ 2147483647 w 3303"/>
              <a:gd name="T69" fmla="*/ 2147483647 h 38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03"/>
              <a:gd name="T106" fmla="*/ 0 h 3864"/>
              <a:gd name="T107" fmla="*/ 3303 w 3303"/>
              <a:gd name="T108" fmla="*/ 3864 h 38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03" h="3864">
                <a:moveTo>
                  <a:pt x="252" y="1572"/>
                </a:moveTo>
                <a:cubicBezTo>
                  <a:pt x="234" y="1463"/>
                  <a:pt x="240" y="1396"/>
                  <a:pt x="336" y="1332"/>
                </a:cubicBezTo>
                <a:cubicBezTo>
                  <a:pt x="344" y="1320"/>
                  <a:pt x="354" y="1309"/>
                  <a:pt x="360" y="1296"/>
                </a:cubicBezTo>
                <a:cubicBezTo>
                  <a:pt x="366" y="1285"/>
                  <a:pt x="364" y="1270"/>
                  <a:pt x="372" y="1260"/>
                </a:cubicBezTo>
                <a:cubicBezTo>
                  <a:pt x="393" y="1233"/>
                  <a:pt x="444" y="1188"/>
                  <a:pt x="444" y="1188"/>
                </a:cubicBezTo>
                <a:cubicBezTo>
                  <a:pt x="491" y="1046"/>
                  <a:pt x="411" y="862"/>
                  <a:pt x="552" y="768"/>
                </a:cubicBezTo>
                <a:cubicBezTo>
                  <a:pt x="572" y="707"/>
                  <a:pt x="599" y="680"/>
                  <a:pt x="660" y="660"/>
                </a:cubicBezTo>
                <a:cubicBezTo>
                  <a:pt x="701" y="598"/>
                  <a:pt x="727" y="542"/>
                  <a:pt x="768" y="480"/>
                </a:cubicBezTo>
                <a:cubicBezTo>
                  <a:pt x="795" y="440"/>
                  <a:pt x="762" y="443"/>
                  <a:pt x="804" y="408"/>
                </a:cubicBezTo>
                <a:cubicBezTo>
                  <a:pt x="844" y="375"/>
                  <a:pt x="913" y="352"/>
                  <a:pt x="960" y="336"/>
                </a:cubicBezTo>
                <a:cubicBezTo>
                  <a:pt x="972" y="332"/>
                  <a:pt x="996" y="324"/>
                  <a:pt x="996" y="324"/>
                </a:cubicBezTo>
                <a:cubicBezTo>
                  <a:pt x="1043" y="254"/>
                  <a:pt x="991" y="315"/>
                  <a:pt x="1068" y="276"/>
                </a:cubicBezTo>
                <a:cubicBezTo>
                  <a:pt x="1117" y="252"/>
                  <a:pt x="1166" y="211"/>
                  <a:pt x="1212" y="180"/>
                </a:cubicBezTo>
                <a:cubicBezTo>
                  <a:pt x="1266" y="144"/>
                  <a:pt x="1367" y="142"/>
                  <a:pt x="1428" y="132"/>
                </a:cubicBezTo>
                <a:cubicBezTo>
                  <a:pt x="1520" y="70"/>
                  <a:pt x="1694" y="26"/>
                  <a:pt x="1800" y="0"/>
                </a:cubicBezTo>
                <a:cubicBezTo>
                  <a:pt x="2081" y="28"/>
                  <a:pt x="1961" y="8"/>
                  <a:pt x="2160" y="48"/>
                </a:cubicBezTo>
                <a:cubicBezTo>
                  <a:pt x="2232" y="62"/>
                  <a:pt x="2294" y="121"/>
                  <a:pt x="2364" y="144"/>
                </a:cubicBezTo>
                <a:cubicBezTo>
                  <a:pt x="2389" y="182"/>
                  <a:pt x="2416" y="223"/>
                  <a:pt x="2436" y="264"/>
                </a:cubicBezTo>
                <a:cubicBezTo>
                  <a:pt x="2450" y="293"/>
                  <a:pt x="2443" y="313"/>
                  <a:pt x="2472" y="336"/>
                </a:cubicBezTo>
                <a:cubicBezTo>
                  <a:pt x="2575" y="418"/>
                  <a:pt x="2539" y="376"/>
                  <a:pt x="2628" y="420"/>
                </a:cubicBezTo>
                <a:cubicBezTo>
                  <a:pt x="2685" y="448"/>
                  <a:pt x="2736" y="480"/>
                  <a:pt x="2796" y="504"/>
                </a:cubicBezTo>
                <a:cubicBezTo>
                  <a:pt x="2800" y="516"/>
                  <a:pt x="2799" y="531"/>
                  <a:pt x="2808" y="540"/>
                </a:cubicBezTo>
                <a:cubicBezTo>
                  <a:pt x="2817" y="549"/>
                  <a:pt x="2833" y="546"/>
                  <a:pt x="2844" y="552"/>
                </a:cubicBezTo>
                <a:cubicBezTo>
                  <a:pt x="2874" y="569"/>
                  <a:pt x="2899" y="593"/>
                  <a:pt x="2928" y="612"/>
                </a:cubicBezTo>
                <a:cubicBezTo>
                  <a:pt x="2983" y="695"/>
                  <a:pt x="2973" y="794"/>
                  <a:pt x="3060" y="852"/>
                </a:cubicBezTo>
                <a:cubicBezTo>
                  <a:pt x="3091" y="898"/>
                  <a:pt x="3127" y="954"/>
                  <a:pt x="3180" y="972"/>
                </a:cubicBezTo>
                <a:cubicBezTo>
                  <a:pt x="3215" y="1078"/>
                  <a:pt x="3208" y="1190"/>
                  <a:pt x="3240" y="1296"/>
                </a:cubicBezTo>
                <a:cubicBezTo>
                  <a:pt x="3252" y="1337"/>
                  <a:pt x="3274" y="1375"/>
                  <a:pt x="3288" y="1416"/>
                </a:cubicBezTo>
                <a:cubicBezTo>
                  <a:pt x="3292" y="1428"/>
                  <a:pt x="3300" y="1452"/>
                  <a:pt x="3300" y="1452"/>
                </a:cubicBezTo>
                <a:cubicBezTo>
                  <a:pt x="3286" y="1773"/>
                  <a:pt x="3279" y="2078"/>
                  <a:pt x="3288" y="2400"/>
                </a:cubicBezTo>
                <a:cubicBezTo>
                  <a:pt x="3283" y="2536"/>
                  <a:pt x="3303" y="2678"/>
                  <a:pt x="3264" y="2808"/>
                </a:cubicBezTo>
                <a:cubicBezTo>
                  <a:pt x="3260" y="2822"/>
                  <a:pt x="3246" y="2831"/>
                  <a:pt x="3240" y="2844"/>
                </a:cubicBezTo>
                <a:cubicBezTo>
                  <a:pt x="3230" y="2867"/>
                  <a:pt x="3224" y="2892"/>
                  <a:pt x="3216" y="2916"/>
                </a:cubicBezTo>
                <a:cubicBezTo>
                  <a:pt x="3203" y="2997"/>
                  <a:pt x="3188" y="3074"/>
                  <a:pt x="3180" y="3156"/>
                </a:cubicBezTo>
                <a:cubicBezTo>
                  <a:pt x="3172" y="3240"/>
                  <a:pt x="3203" y="3338"/>
                  <a:pt x="3156" y="3408"/>
                </a:cubicBezTo>
                <a:cubicBezTo>
                  <a:pt x="3134" y="3441"/>
                  <a:pt x="3130" y="3483"/>
                  <a:pt x="3108" y="3516"/>
                </a:cubicBezTo>
                <a:cubicBezTo>
                  <a:pt x="3092" y="3540"/>
                  <a:pt x="3069" y="3561"/>
                  <a:pt x="3060" y="3588"/>
                </a:cubicBezTo>
                <a:cubicBezTo>
                  <a:pt x="3056" y="3600"/>
                  <a:pt x="3057" y="3615"/>
                  <a:pt x="3048" y="3624"/>
                </a:cubicBezTo>
                <a:cubicBezTo>
                  <a:pt x="3028" y="3644"/>
                  <a:pt x="3000" y="3656"/>
                  <a:pt x="2976" y="3672"/>
                </a:cubicBezTo>
                <a:cubicBezTo>
                  <a:pt x="2964" y="3680"/>
                  <a:pt x="2940" y="3696"/>
                  <a:pt x="2940" y="3696"/>
                </a:cubicBezTo>
                <a:cubicBezTo>
                  <a:pt x="2924" y="3720"/>
                  <a:pt x="2908" y="3744"/>
                  <a:pt x="2892" y="3768"/>
                </a:cubicBezTo>
                <a:cubicBezTo>
                  <a:pt x="2878" y="3789"/>
                  <a:pt x="2844" y="3784"/>
                  <a:pt x="2820" y="3792"/>
                </a:cubicBezTo>
                <a:cubicBezTo>
                  <a:pt x="2769" y="3809"/>
                  <a:pt x="2726" y="3835"/>
                  <a:pt x="2676" y="3852"/>
                </a:cubicBezTo>
                <a:cubicBezTo>
                  <a:pt x="2627" y="3844"/>
                  <a:pt x="2581" y="3821"/>
                  <a:pt x="2532" y="3816"/>
                </a:cubicBezTo>
                <a:cubicBezTo>
                  <a:pt x="2448" y="3807"/>
                  <a:pt x="2364" y="3808"/>
                  <a:pt x="2280" y="3804"/>
                </a:cubicBezTo>
                <a:cubicBezTo>
                  <a:pt x="2108" y="3770"/>
                  <a:pt x="1913" y="3848"/>
                  <a:pt x="1740" y="3864"/>
                </a:cubicBezTo>
                <a:cubicBezTo>
                  <a:pt x="1496" y="3853"/>
                  <a:pt x="1262" y="3818"/>
                  <a:pt x="1020" y="3792"/>
                </a:cubicBezTo>
                <a:cubicBezTo>
                  <a:pt x="980" y="3788"/>
                  <a:pt x="940" y="3784"/>
                  <a:pt x="900" y="3780"/>
                </a:cubicBezTo>
                <a:cubicBezTo>
                  <a:pt x="860" y="3776"/>
                  <a:pt x="780" y="3768"/>
                  <a:pt x="780" y="3768"/>
                </a:cubicBezTo>
                <a:cubicBezTo>
                  <a:pt x="724" y="3754"/>
                  <a:pt x="642" y="3747"/>
                  <a:pt x="588" y="3720"/>
                </a:cubicBezTo>
                <a:cubicBezTo>
                  <a:pt x="559" y="3706"/>
                  <a:pt x="533" y="3686"/>
                  <a:pt x="504" y="3672"/>
                </a:cubicBezTo>
                <a:cubicBezTo>
                  <a:pt x="480" y="3600"/>
                  <a:pt x="431" y="3564"/>
                  <a:pt x="360" y="3540"/>
                </a:cubicBezTo>
                <a:cubicBezTo>
                  <a:pt x="337" y="3471"/>
                  <a:pt x="336" y="3392"/>
                  <a:pt x="312" y="3324"/>
                </a:cubicBezTo>
                <a:cubicBezTo>
                  <a:pt x="300" y="3290"/>
                  <a:pt x="280" y="3260"/>
                  <a:pt x="264" y="3228"/>
                </a:cubicBezTo>
                <a:cubicBezTo>
                  <a:pt x="251" y="3202"/>
                  <a:pt x="225" y="3183"/>
                  <a:pt x="216" y="3156"/>
                </a:cubicBezTo>
                <a:cubicBezTo>
                  <a:pt x="199" y="3106"/>
                  <a:pt x="215" y="3127"/>
                  <a:pt x="168" y="3096"/>
                </a:cubicBezTo>
                <a:cubicBezTo>
                  <a:pt x="148" y="3036"/>
                  <a:pt x="128" y="2976"/>
                  <a:pt x="108" y="2916"/>
                </a:cubicBezTo>
                <a:cubicBezTo>
                  <a:pt x="103" y="2902"/>
                  <a:pt x="90" y="2893"/>
                  <a:pt x="84" y="2880"/>
                </a:cubicBezTo>
                <a:cubicBezTo>
                  <a:pt x="74" y="2857"/>
                  <a:pt x="60" y="2808"/>
                  <a:pt x="60" y="2808"/>
                </a:cubicBezTo>
                <a:cubicBezTo>
                  <a:pt x="56" y="2768"/>
                  <a:pt x="54" y="2728"/>
                  <a:pt x="48" y="2688"/>
                </a:cubicBezTo>
                <a:cubicBezTo>
                  <a:pt x="46" y="2675"/>
                  <a:pt x="36" y="2665"/>
                  <a:pt x="36" y="2652"/>
                </a:cubicBezTo>
                <a:cubicBezTo>
                  <a:pt x="36" y="2608"/>
                  <a:pt x="52" y="2521"/>
                  <a:pt x="60" y="2472"/>
                </a:cubicBezTo>
                <a:cubicBezTo>
                  <a:pt x="50" y="2394"/>
                  <a:pt x="43" y="2333"/>
                  <a:pt x="0" y="2268"/>
                </a:cubicBezTo>
                <a:cubicBezTo>
                  <a:pt x="26" y="2127"/>
                  <a:pt x="73" y="1998"/>
                  <a:pt x="108" y="1860"/>
                </a:cubicBezTo>
                <a:cubicBezTo>
                  <a:pt x="115" y="1831"/>
                  <a:pt x="127" y="1730"/>
                  <a:pt x="132" y="1704"/>
                </a:cubicBezTo>
                <a:cubicBezTo>
                  <a:pt x="146" y="1627"/>
                  <a:pt x="147" y="1534"/>
                  <a:pt x="216" y="1488"/>
                </a:cubicBezTo>
                <a:cubicBezTo>
                  <a:pt x="223" y="1466"/>
                  <a:pt x="237" y="1419"/>
                  <a:pt x="252" y="1404"/>
                </a:cubicBezTo>
                <a:cubicBezTo>
                  <a:pt x="272" y="1384"/>
                  <a:pt x="324" y="1356"/>
                  <a:pt x="324" y="1356"/>
                </a:cubicBezTo>
                <a:cubicBezTo>
                  <a:pt x="328" y="1344"/>
                  <a:pt x="328" y="1330"/>
                  <a:pt x="336" y="1320"/>
                </a:cubicBezTo>
                <a:cubicBezTo>
                  <a:pt x="345" y="1309"/>
                  <a:pt x="372" y="1296"/>
                  <a:pt x="372" y="1296"/>
                </a:cubicBezTo>
              </a:path>
            </a:pathLst>
          </a:custGeom>
          <a:gradFill rotWithShape="1">
            <a:gsLst>
              <a:gs pos="0">
                <a:srgbClr val="718D71"/>
              </a:gs>
              <a:gs pos="100000">
                <a:srgbClr val="CCFFCC"/>
              </a:gs>
            </a:gsLst>
            <a:lin ang="18900000" scaled="1"/>
          </a:gradFill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50825" y="1341438"/>
            <a:ext cx="8642350" cy="5183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4067175" y="4221163"/>
            <a:ext cx="4464050" cy="1728787"/>
          </a:xfrm>
          <a:custGeom>
            <a:avLst/>
            <a:gdLst>
              <a:gd name="T0" fmla="*/ 2147483647 w 2112"/>
              <a:gd name="T1" fmla="*/ 2147483647 h 705"/>
              <a:gd name="T2" fmla="*/ 2147483647 w 2112"/>
              <a:gd name="T3" fmla="*/ 2147483647 h 705"/>
              <a:gd name="T4" fmla="*/ 2147483647 w 2112"/>
              <a:gd name="T5" fmla="*/ 2147483647 h 705"/>
              <a:gd name="T6" fmla="*/ 2147483647 w 2112"/>
              <a:gd name="T7" fmla="*/ 2147483647 h 705"/>
              <a:gd name="T8" fmla="*/ 2147483647 w 2112"/>
              <a:gd name="T9" fmla="*/ 2147483647 h 705"/>
              <a:gd name="T10" fmla="*/ 2147483647 w 2112"/>
              <a:gd name="T11" fmla="*/ 2147483647 h 705"/>
              <a:gd name="T12" fmla="*/ 2147483647 w 2112"/>
              <a:gd name="T13" fmla="*/ 2147483647 h 705"/>
              <a:gd name="T14" fmla="*/ 2147483647 w 2112"/>
              <a:gd name="T15" fmla="*/ 2147483647 h 705"/>
              <a:gd name="T16" fmla="*/ 2147483647 w 2112"/>
              <a:gd name="T17" fmla="*/ 2147483647 h 705"/>
              <a:gd name="T18" fmla="*/ 2147483647 w 2112"/>
              <a:gd name="T19" fmla="*/ 2147483647 h 705"/>
              <a:gd name="T20" fmla="*/ 2147483647 w 2112"/>
              <a:gd name="T21" fmla="*/ 2147483647 h 705"/>
              <a:gd name="T22" fmla="*/ 2147483647 w 2112"/>
              <a:gd name="T23" fmla="*/ 2147483647 h 705"/>
              <a:gd name="T24" fmla="*/ 2147483647 w 2112"/>
              <a:gd name="T25" fmla="*/ 2147483647 h 705"/>
              <a:gd name="T26" fmla="*/ 0 w 2112"/>
              <a:gd name="T27" fmla="*/ 2147483647 h 705"/>
              <a:gd name="T28" fmla="*/ 2147483647 w 2112"/>
              <a:gd name="T29" fmla="*/ 2147483647 h 705"/>
              <a:gd name="T30" fmla="*/ 2147483647 w 2112"/>
              <a:gd name="T31" fmla="*/ 2147483647 h 705"/>
              <a:gd name="T32" fmla="*/ 2147483647 w 2112"/>
              <a:gd name="T33" fmla="*/ 2147483647 h 705"/>
              <a:gd name="T34" fmla="*/ 2147483647 w 2112"/>
              <a:gd name="T35" fmla="*/ 2147483647 h 705"/>
              <a:gd name="T36" fmla="*/ 2147483647 w 2112"/>
              <a:gd name="T37" fmla="*/ 2147483647 h 705"/>
              <a:gd name="T38" fmla="*/ 2147483647 w 2112"/>
              <a:gd name="T39" fmla="*/ 2147483647 h 705"/>
              <a:gd name="T40" fmla="*/ 2147483647 w 2112"/>
              <a:gd name="T41" fmla="*/ 2147483647 h 705"/>
              <a:gd name="T42" fmla="*/ 2147483647 w 2112"/>
              <a:gd name="T43" fmla="*/ 2147483647 h 705"/>
              <a:gd name="T44" fmla="*/ 2147483647 w 2112"/>
              <a:gd name="T45" fmla="*/ 2147483647 h 705"/>
              <a:gd name="T46" fmla="*/ 2147483647 w 2112"/>
              <a:gd name="T47" fmla="*/ 2147483647 h 705"/>
              <a:gd name="T48" fmla="*/ 2147483647 w 2112"/>
              <a:gd name="T49" fmla="*/ 2147483647 h 705"/>
              <a:gd name="T50" fmla="*/ 2147483647 w 2112"/>
              <a:gd name="T51" fmla="*/ 2147483647 h 705"/>
              <a:gd name="T52" fmla="*/ 2147483647 w 2112"/>
              <a:gd name="T53" fmla="*/ 2147483647 h 705"/>
              <a:gd name="T54" fmla="*/ 2147483647 w 2112"/>
              <a:gd name="T55" fmla="*/ 2147483647 h 705"/>
              <a:gd name="T56" fmla="*/ 2147483647 w 2112"/>
              <a:gd name="T57" fmla="*/ 2147483647 h 705"/>
              <a:gd name="T58" fmla="*/ 2147483647 w 2112"/>
              <a:gd name="T59" fmla="*/ 2147483647 h 705"/>
              <a:gd name="T60" fmla="*/ 2147483647 w 2112"/>
              <a:gd name="T61" fmla="*/ 2147483647 h 705"/>
              <a:gd name="T62" fmla="*/ 2147483647 w 2112"/>
              <a:gd name="T63" fmla="*/ 2147483647 h 705"/>
              <a:gd name="T64" fmla="*/ 2147483647 w 2112"/>
              <a:gd name="T65" fmla="*/ 2147483647 h 705"/>
              <a:gd name="T66" fmla="*/ 2147483647 w 2112"/>
              <a:gd name="T67" fmla="*/ 2147483647 h 705"/>
              <a:gd name="T68" fmla="*/ 2147483647 w 2112"/>
              <a:gd name="T69" fmla="*/ 2147483647 h 705"/>
              <a:gd name="T70" fmla="*/ 2147483647 w 2112"/>
              <a:gd name="T71" fmla="*/ 2147483647 h 705"/>
              <a:gd name="T72" fmla="*/ 2147483647 w 2112"/>
              <a:gd name="T73" fmla="*/ 2147483647 h 705"/>
              <a:gd name="T74" fmla="*/ 2147483647 w 2112"/>
              <a:gd name="T75" fmla="*/ 2147483647 h 705"/>
              <a:gd name="T76" fmla="*/ 2147483647 w 2112"/>
              <a:gd name="T77" fmla="*/ 2147483647 h 705"/>
              <a:gd name="T78" fmla="*/ 2147483647 w 2112"/>
              <a:gd name="T79" fmla="*/ 2147483647 h 7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12"/>
              <a:gd name="T121" fmla="*/ 0 h 705"/>
              <a:gd name="T122" fmla="*/ 2112 w 2112"/>
              <a:gd name="T123" fmla="*/ 705 h 7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12" h="705">
                <a:moveTo>
                  <a:pt x="1556" y="81"/>
                </a:moveTo>
                <a:cubicBezTo>
                  <a:pt x="1505" y="64"/>
                  <a:pt x="1455" y="51"/>
                  <a:pt x="1402" y="43"/>
                </a:cubicBezTo>
                <a:cubicBezTo>
                  <a:pt x="1298" y="0"/>
                  <a:pt x="1197" y="17"/>
                  <a:pt x="1085" y="23"/>
                </a:cubicBezTo>
                <a:cubicBezTo>
                  <a:pt x="1063" y="26"/>
                  <a:pt x="1040" y="26"/>
                  <a:pt x="1018" y="33"/>
                </a:cubicBezTo>
                <a:cubicBezTo>
                  <a:pt x="1007" y="36"/>
                  <a:pt x="1000" y="48"/>
                  <a:pt x="989" y="52"/>
                </a:cubicBezTo>
                <a:cubicBezTo>
                  <a:pt x="923" y="77"/>
                  <a:pt x="838" y="89"/>
                  <a:pt x="768" y="100"/>
                </a:cubicBezTo>
                <a:cubicBezTo>
                  <a:pt x="645" y="92"/>
                  <a:pt x="629" y="90"/>
                  <a:pt x="528" y="62"/>
                </a:cubicBezTo>
                <a:cubicBezTo>
                  <a:pt x="506" y="65"/>
                  <a:pt x="482" y="64"/>
                  <a:pt x="461" y="71"/>
                </a:cubicBezTo>
                <a:cubicBezTo>
                  <a:pt x="452" y="74"/>
                  <a:pt x="450" y="86"/>
                  <a:pt x="442" y="91"/>
                </a:cubicBezTo>
                <a:cubicBezTo>
                  <a:pt x="396" y="123"/>
                  <a:pt x="352" y="144"/>
                  <a:pt x="298" y="158"/>
                </a:cubicBezTo>
                <a:cubicBezTo>
                  <a:pt x="256" y="200"/>
                  <a:pt x="216" y="198"/>
                  <a:pt x="164" y="215"/>
                </a:cubicBezTo>
                <a:cubicBezTo>
                  <a:pt x="110" y="294"/>
                  <a:pt x="181" y="198"/>
                  <a:pt x="116" y="263"/>
                </a:cubicBezTo>
                <a:cubicBezTo>
                  <a:pt x="108" y="271"/>
                  <a:pt x="104" y="284"/>
                  <a:pt x="96" y="292"/>
                </a:cubicBezTo>
                <a:cubicBezTo>
                  <a:pt x="69" y="319"/>
                  <a:pt x="35" y="338"/>
                  <a:pt x="0" y="350"/>
                </a:cubicBezTo>
                <a:cubicBezTo>
                  <a:pt x="14" y="402"/>
                  <a:pt x="19" y="400"/>
                  <a:pt x="68" y="417"/>
                </a:cubicBezTo>
                <a:cubicBezTo>
                  <a:pt x="101" y="524"/>
                  <a:pt x="172" y="505"/>
                  <a:pt x="279" y="513"/>
                </a:cubicBezTo>
                <a:cubicBezTo>
                  <a:pt x="285" y="523"/>
                  <a:pt x="288" y="536"/>
                  <a:pt x="298" y="542"/>
                </a:cubicBezTo>
                <a:cubicBezTo>
                  <a:pt x="312" y="550"/>
                  <a:pt x="330" y="547"/>
                  <a:pt x="346" y="551"/>
                </a:cubicBezTo>
                <a:cubicBezTo>
                  <a:pt x="356" y="553"/>
                  <a:pt x="365" y="559"/>
                  <a:pt x="375" y="561"/>
                </a:cubicBezTo>
                <a:cubicBezTo>
                  <a:pt x="426" y="569"/>
                  <a:pt x="477" y="574"/>
                  <a:pt x="528" y="580"/>
                </a:cubicBezTo>
                <a:cubicBezTo>
                  <a:pt x="641" y="619"/>
                  <a:pt x="831" y="606"/>
                  <a:pt x="922" y="609"/>
                </a:cubicBezTo>
                <a:cubicBezTo>
                  <a:pt x="947" y="617"/>
                  <a:pt x="1010" y="655"/>
                  <a:pt x="1037" y="657"/>
                </a:cubicBezTo>
                <a:cubicBezTo>
                  <a:pt x="1107" y="663"/>
                  <a:pt x="1178" y="664"/>
                  <a:pt x="1248" y="667"/>
                </a:cubicBezTo>
                <a:cubicBezTo>
                  <a:pt x="1264" y="670"/>
                  <a:pt x="1280" y="672"/>
                  <a:pt x="1296" y="676"/>
                </a:cubicBezTo>
                <a:cubicBezTo>
                  <a:pt x="1325" y="684"/>
                  <a:pt x="1383" y="705"/>
                  <a:pt x="1383" y="705"/>
                </a:cubicBezTo>
                <a:cubicBezTo>
                  <a:pt x="1498" y="699"/>
                  <a:pt x="1613" y="697"/>
                  <a:pt x="1728" y="686"/>
                </a:cubicBezTo>
                <a:cubicBezTo>
                  <a:pt x="1748" y="684"/>
                  <a:pt x="1786" y="667"/>
                  <a:pt x="1786" y="667"/>
                </a:cubicBezTo>
                <a:cubicBezTo>
                  <a:pt x="1828" y="625"/>
                  <a:pt x="1845" y="608"/>
                  <a:pt x="1901" y="590"/>
                </a:cubicBezTo>
                <a:cubicBezTo>
                  <a:pt x="1939" y="565"/>
                  <a:pt x="1983" y="556"/>
                  <a:pt x="2016" y="523"/>
                </a:cubicBezTo>
                <a:cubicBezTo>
                  <a:pt x="2038" y="501"/>
                  <a:pt x="2053" y="477"/>
                  <a:pt x="2074" y="455"/>
                </a:cubicBezTo>
                <a:cubicBezTo>
                  <a:pt x="2085" y="425"/>
                  <a:pt x="2102" y="410"/>
                  <a:pt x="2112" y="379"/>
                </a:cubicBezTo>
                <a:cubicBezTo>
                  <a:pt x="2109" y="353"/>
                  <a:pt x="2110" y="327"/>
                  <a:pt x="2103" y="302"/>
                </a:cubicBezTo>
                <a:cubicBezTo>
                  <a:pt x="2100" y="291"/>
                  <a:pt x="2089" y="283"/>
                  <a:pt x="2084" y="273"/>
                </a:cubicBezTo>
                <a:cubicBezTo>
                  <a:pt x="2069" y="244"/>
                  <a:pt x="2081" y="241"/>
                  <a:pt x="2055" y="215"/>
                </a:cubicBezTo>
                <a:cubicBezTo>
                  <a:pt x="1993" y="153"/>
                  <a:pt x="1778" y="161"/>
                  <a:pt x="1748" y="158"/>
                </a:cubicBezTo>
                <a:cubicBezTo>
                  <a:pt x="1702" y="128"/>
                  <a:pt x="1730" y="143"/>
                  <a:pt x="1661" y="119"/>
                </a:cubicBezTo>
                <a:cubicBezTo>
                  <a:pt x="1636" y="110"/>
                  <a:pt x="1584" y="100"/>
                  <a:pt x="1584" y="100"/>
                </a:cubicBezTo>
                <a:cubicBezTo>
                  <a:pt x="1578" y="90"/>
                  <a:pt x="1576" y="74"/>
                  <a:pt x="1565" y="71"/>
                </a:cubicBezTo>
                <a:cubicBezTo>
                  <a:pt x="1549" y="67"/>
                  <a:pt x="1528" y="69"/>
                  <a:pt x="1517" y="81"/>
                </a:cubicBezTo>
                <a:cubicBezTo>
                  <a:pt x="1508" y="91"/>
                  <a:pt x="1543" y="81"/>
                  <a:pt x="1556" y="81"/>
                </a:cubicBezTo>
                <a:close/>
              </a:path>
            </a:pathLst>
          </a:custGeom>
          <a:gradFill rotWithShape="1">
            <a:gsLst>
              <a:gs pos="0">
                <a:srgbClr val="43FF43"/>
              </a:gs>
              <a:gs pos="100000">
                <a:srgbClr val="000000"/>
              </a:gs>
            </a:gsLst>
            <a:lin ang="189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49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latin typeface="Comic Sans MS" pitchFamily="66" charset="0"/>
              </a:rPr>
              <a:t>Примеры проявления: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7991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2. Луна   вокруг Земли</a:t>
            </a:r>
            <a:r>
              <a:rPr lang="ru-RU" sz="32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3. Планеты вокруг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Солнца.</a:t>
            </a:r>
          </a:p>
        </p:txBody>
      </p:sp>
      <p:pic>
        <p:nvPicPr>
          <p:cNvPr id="17421" name="Picture 13" descr="берег"/>
          <p:cNvPicPr>
            <a:picLocks noChangeAspect="1" noChangeArrowheads="1"/>
          </p:cNvPicPr>
          <p:nvPr/>
        </p:nvPicPr>
        <p:blipFill>
          <a:blip r:embed="rId3"/>
          <a:srcRect r="8252" b="29216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1"/>
          <a:stretch>
            <a:fillRect/>
          </a:stretch>
        </p:blipFill>
        <p:spPr bwMode="auto">
          <a:xfrm>
            <a:off x="0" y="2352675"/>
            <a:ext cx="9144000" cy="4505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3213100"/>
            <a:ext cx="4032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  </a:t>
            </a:r>
            <a:r>
              <a:rPr lang="ru-RU" sz="3200" b="1">
                <a:solidFill>
                  <a:srgbClr val="002060"/>
                </a:solidFill>
              </a:rPr>
              <a:t>1.Падение тел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2060"/>
                </a:solidFill>
              </a:rPr>
              <a:t>на землю.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 rot="-1345133">
            <a:off x="787400" y="2679700"/>
            <a:ext cx="7805738" cy="24717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8101013" y="2276475"/>
            <a:ext cx="287337" cy="287338"/>
          </a:xfrm>
          <a:prstGeom prst="ellipse">
            <a:avLst/>
          </a:prstGeom>
          <a:gradFill rotWithShape="1">
            <a:gsLst>
              <a:gs pos="0">
                <a:srgbClr val="F4D5CA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5940425" y="1628775"/>
            <a:ext cx="576263" cy="504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8313" y="6021388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4. Приливы и отливы.</a:t>
            </a:r>
          </a:p>
        </p:txBody>
      </p:sp>
      <p:sp>
        <p:nvSpPr>
          <p:cNvPr id="17429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900112" cy="360362"/>
          </a:xfrm>
          <a:prstGeom prst="actionButtonBackPrevious">
            <a:avLst/>
          </a:prstGeom>
          <a:solidFill>
            <a:srgbClr val="FFC4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181FF"/>
              </a:solidFill>
              <a:latin typeface="Mistral" pitchFamily="66" charset="0"/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3995738" y="2997200"/>
            <a:ext cx="1727200" cy="1584325"/>
          </a:xfrm>
          <a:prstGeom prst="irregularSeal2">
            <a:avLst/>
          </a:prstGeom>
          <a:gradFill rotWithShape="1">
            <a:gsLst>
              <a:gs pos="0">
                <a:srgbClr val="9E9E50"/>
              </a:gs>
              <a:gs pos="100000">
                <a:srgbClr val="FFFF8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4427538" y="35004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25"/>
              </a:gs>
              <a:gs pos="100000">
                <a:srgbClr val="6F6F10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13" descr="берег"/>
          <p:cNvPicPr>
            <a:picLocks noChangeAspect="1" noChangeArrowheads="1"/>
          </p:cNvPicPr>
          <p:nvPr/>
        </p:nvPicPr>
        <p:blipFill>
          <a:blip r:embed="rId3"/>
          <a:srcRect r="8252" b="29216"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1.56069E-6 L 3.61111E-6 0.424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94 C 0.02813 0.08842 -0.12864 0.26366 -0.34479 0.38356 C -0.56267 0.50717 -0.75833 0.52569 -0.78732 0.4331 C -0.81649 0.33981 -0.66736 0.17245 -0.44878 0.05139 C -0.23229 -0.06898 -0.0335 -0.09398 -0.00156 -0.00394 Z " pathEditMode="relative" rAng="4044764" ptsTypes="fffff">
                                      <p:cBhvr>
                                        <p:cTn id="78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6" grpId="1" animBg="1"/>
      <p:bldP spid="17427" grpId="0" animBg="1"/>
      <p:bldP spid="17427" grpId="1" animBg="1"/>
      <p:bldP spid="17410" grpId="0" animBg="1"/>
      <p:bldP spid="17410" grpId="1" animBg="1"/>
      <p:bldP spid="17412" grpId="0"/>
      <p:bldP spid="17414" grpId="0" build="allAtOnce"/>
      <p:bldP spid="17415" grpId="0" build="allAtOnce"/>
      <p:bldP spid="17413" grpId="0" build="allAtOnce"/>
      <p:bldP spid="17420" grpId="0" animBg="1"/>
      <p:bldP spid="17420" grpId="1" animBg="1"/>
      <p:bldP spid="17419" grpId="0" animBg="1"/>
      <p:bldP spid="17419" grpId="1" animBg="1"/>
      <p:bldP spid="17419" grpId="2" animBg="1"/>
      <p:bldP spid="17428" grpId="0" animBg="1"/>
      <p:bldP spid="17428" grpId="1" animBg="1"/>
      <p:bldP spid="17428" grpId="2" animBg="1"/>
      <p:bldP spid="17430" grpId="0" animBg="1"/>
      <p:bldP spid="17430" grpId="1" animBg="1"/>
      <p:bldP spid="17418" grpId="0" animBg="1"/>
      <p:bldP spid="174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191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549275"/>
            <a:ext cx="6011863" cy="593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Был летний день. Исаак Ньютон любил размышлять, сидя в саду. Предание сообщает, что размышления Ньютона были прерваны падением налившегося яблока. Без обдумывания, без предварительных логических рассуждений в мозгу его блеснула мысль, что падение яблока и движение планет по своим орбитам, движение Луны вокруг Земли, приливы и отливы должны подчиняться одному и тому же универсальному закону. Он тут же сформулировал гипотезу о законе всемирного тяготения. </a:t>
            </a:r>
          </a:p>
        </p:txBody>
      </p:sp>
      <p:sp>
        <p:nvSpPr>
          <p:cNvPr id="162819" name="Прямоугольник 9"/>
          <p:cNvSpPr>
            <a:spLocks noChangeArrowheads="1"/>
          </p:cNvSpPr>
          <p:nvPr/>
        </p:nvSpPr>
        <p:spPr bwMode="auto">
          <a:xfrm>
            <a:off x="1042988" y="-242888"/>
            <a:ext cx="6624637" cy="91440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FF0000"/>
                </a:solidFill>
                <a:cs typeface="Times New Roman" pitchFamily="18" charset="0"/>
              </a:rPr>
              <a:t>Как всё произошло?</a:t>
            </a:r>
            <a:endParaRPr lang="ru-RU" sz="5400"/>
          </a:p>
        </p:txBody>
      </p:sp>
      <p:pic>
        <p:nvPicPr>
          <p:cNvPr id="12" name="i-main-pic" descr="Картинка 13 из 4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38413"/>
            <a:ext cx="3492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7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  <a:noFill/>
        </p:spPr>
        <p:txBody>
          <a:bodyPr/>
          <a:lstStyle/>
          <a:p>
            <a:r>
              <a:rPr lang="ru-RU" sz="4800" b="1" smtClean="0">
                <a:effectLst/>
              </a:rPr>
              <a:t>Рассуждения Ньютона</a:t>
            </a:r>
          </a:p>
        </p:txBody>
      </p:sp>
      <p:sp>
        <p:nvSpPr>
          <p:cNvPr id="1556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557338"/>
            <a:ext cx="882015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По 2 закону Ньютона </a:t>
            </a:r>
            <a:r>
              <a:rPr lang="en-US" sz="2400" b="1" smtClean="0">
                <a:latin typeface="Arial" charset="0"/>
              </a:rPr>
              <a:t>F=ma,    F  </a:t>
            </a:r>
            <a:r>
              <a:rPr lang="ru-RU" sz="2400" b="1" smtClean="0">
                <a:latin typeface="Arial" charset="0"/>
              </a:rPr>
              <a:t> </a:t>
            </a:r>
            <a:r>
              <a:rPr lang="en-US" sz="2400" b="1" smtClean="0">
                <a:latin typeface="Arial" charset="0"/>
              </a:rPr>
              <a:t>~</a:t>
            </a:r>
            <a:r>
              <a:rPr lang="ru-RU" sz="2400" b="1" smtClean="0">
                <a:latin typeface="Arial" charset="0"/>
              </a:rPr>
              <a:t>  </a:t>
            </a:r>
            <a:r>
              <a:rPr lang="en-US" sz="2400" b="1" smtClean="0">
                <a:latin typeface="Arial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По </a:t>
            </a:r>
            <a:r>
              <a:rPr lang="en-US" sz="2400" b="1" smtClean="0">
                <a:latin typeface="Arial" charset="0"/>
              </a:rPr>
              <a:t>3</a:t>
            </a:r>
            <a:r>
              <a:rPr lang="ru-RU" sz="2400" b="1" smtClean="0">
                <a:latin typeface="Arial" charset="0"/>
              </a:rPr>
              <a:t> закону Ньютона</a:t>
            </a:r>
            <a:r>
              <a:rPr lang="en-US" sz="2400" b="1" smtClean="0">
                <a:latin typeface="Arial" charset="0"/>
              </a:rPr>
              <a:t> F</a:t>
            </a:r>
            <a:r>
              <a:rPr lang="en-US" sz="2400" b="1" baseline="-25000" smtClean="0">
                <a:latin typeface="Arial" charset="0"/>
              </a:rPr>
              <a:t>1</a:t>
            </a:r>
            <a:r>
              <a:rPr lang="ru-RU" sz="2400" b="1" baseline="-25000" smtClean="0">
                <a:latin typeface="Arial" charset="0"/>
              </a:rPr>
              <a:t> </a:t>
            </a:r>
            <a:r>
              <a:rPr lang="en-US" sz="2400" b="1" smtClean="0">
                <a:latin typeface="Arial" charset="0"/>
              </a:rPr>
              <a:t>= </a:t>
            </a:r>
            <a:r>
              <a:rPr lang="ru-RU" sz="2400" b="1" smtClean="0">
                <a:latin typeface="Arial" charset="0"/>
              </a:rPr>
              <a:t> </a:t>
            </a:r>
            <a:r>
              <a:rPr lang="en-US" sz="2400" b="1" smtClean="0">
                <a:latin typeface="Arial" charset="0"/>
              </a:rPr>
              <a:t>F</a:t>
            </a:r>
            <a:r>
              <a:rPr lang="en-US" sz="2400" b="1" baseline="-25000" smtClean="0">
                <a:latin typeface="Arial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Следовательно  </a:t>
            </a:r>
          </a:p>
          <a:p>
            <a:pPr>
              <a:lnSpc>
                <a:spcPct val="90000"/>
              </a:lnSpc>
            </a:pPr>
            <a:endParaRPr lang="ru-RU" sz="2400" b="1" baseline="-250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Сравнил расстояние от Земли до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 Луны</a:t>
            </a:r>
          </a:p>
          <a:p>
            <a:pPr>
              <a:lnSpc>
                <a:spcPct val="90000"/>
              </a:lnSpc>
            </a:pPr>
            <a:endParaRPr lang="ru-RU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Arial" charset="0"/>
              </a:rPr>
              <a:t>Сравнил ускорение свободного падения на Земле с центростремительным ускорением Луны</a:t>
            </a:r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339975" y="3284538"/>
          <a:ext cx="3816350" cy="1150937"/>
        </p:xfrm>
        <a:graphic>
          <a:graphicData uri="http://schemas.openxmlformats.org/presentationml/2006/ole">
            <p:oleObj spid="_x0000_s155653" name="Equation" r:id="rId4" imgW="1612800" imgH="457200" progId="Equation.DSMT4">
              <p:embed/>
            </p:oleObj>
          </a:graphicData>
        </a:graphic>
      </p:graphicFrame>
      <p:pic>
        <p:nvPicPr>
          <p:cNvPr id="8" name="Picture 25" descr="Гравитационные силы притяжения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170113"/>
            <a:ext cx="28432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5656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63713" y="5129213"/>
          <a:ext cx="3671887" cy="1728787"/>
        </p:xfrm>
        <a:graphic>
          <a:graphicData uri="http://schemas.openxmlformats.org/presentationml/2006/ole">
            <p:oleObj spid="_x0000_s155656" name="Equation" r:id="rId6" imgW="1676160" imgH="761760" progId="Equation.DSMT4">
              <p:embed/>
            </p:oleObj>
          </a:graphicData>
        </a:graphic>
      </p:graphicFrame>
      <p:graphicFrame>
        <p:nvGraphicFramePr>
          <p:cNvPr id="155668" name="Object 20"/>
          <p:cNvGraphicFramePr>
            <a:graphicFrameLocks noChangeAspect="1"/>
          </p:cNvGraphicFramePr>
          <p:nvPr/>
        </p:nvGraphicFramePr>
        <p:xfrm>
          <a:off x="3995738" y="2349500"/>
          <a:ext cx="1944687" cy="647700"/>
        </p:xfrm>
        <a:graphic>
          <a:graphicData uri="http://schemas.openxmlformats.org/presentationml/2006/ole">
            <p:oleObj spid="_x0000_s155668" name="Equation" r:id="rId7" imgW="609480" imgH="228600" progId="Equation.DSMT4">
              <p:embed/>
            </p:oleObj>
          </a:graphicData>
        </a:graphic>
      </p:graphicFrame>
      <p:graphicFrame>
        <p:nvGraphicFramePr>
          <p:cNvPr id="155669" name="Object 21"/>
          <p:cNvGraphicFramePr>
            <a:graphicFrameLocks noChangeAspect="1"/>
          </p:cNvGraphicFramePr>
          <p:nvPr/>
        </p:nvGraphicFramePr>
        <p:xfrm>
          <a:off x="6659563" y="5445125"/>
          <a:ext cx="2089150" cy="1254125"/>
        </p:xfrm>
        <a:graphic>
          <a:graphicData uri="http://schemas.openxmlformats.org/presentationml/2006/ole">
            <p:oleObj spid="_x0000_s155669" name="Equation" r:id="rId8" imgW="46980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382000" cy="914400"/>
          </a:xfrm>
          <a:noFill/>
        </p:spPr>
        <p:txBody>
          <a:bodyPr/>
          <a:lstStyle/>
          <a:p>
            <a:pPr eaLnBrk="1" hangingPunct="1"/>
            <a:r>
              <a:rPr lang="ru-RU" sz="5400" b="1" smtClean="0">
                <a:effectLst/>
              </a:rPr>
              <a:t>Закон всемирного тяготения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lang="ru-RU" sz="2800" b="1" smtClean="0">
                <a:solidFill>
                  <a:srgbClr val="A40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Сила взаимного притяжения двух тел прямо пропорциональна произведению масс этих тел и обратно пропорциональна квадрату расстояния между ними.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b="1" i="1" smtClean="0">
                <a:solidFill>
                  <a:srgbClr val="0000DA"/>
                </a:solidFill>
              </a:rPr>
              <a:t>G </a:t>
            </a:r>
            <a:r>
              <a:rPr lang="ru-RU" sz="2000" b="1" i="1" smtClean="0">
                <a:solidFill>
                  <a:srgbClr val="0000DA"/>
                </a:solidFill>
              </a:rPr>
              <a:t>– гравитационная постоянная</a:t>
            </a:r>
            <a:endParaRPr lang="en-US" sz="2000" b="1" i="1" smtClean="0">
              <a:solidFill>
                <a:srgbClr val="0000DA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b="1" i="1" smtClean="0">
                <a:solidFill>
                  <a:srgbClr val="0000DA"/>
                </a:solidFill>
              </a:rPr>
              <a:t>m</a:t>
            </a:r>
            <a:r>
              <a:rPr lang="en-US" sz="1200" b="1" i="1" smtClean="0">
                <a:solidFill>
                  <a:srgbClr val="0000DA"/>
                </a:solidFill>
              </a:rPr>
              <a:t>1</a:t>
            </a:r>
            <a:r>
              <a:rPr lang="en-US" sz="2000" b="1" i="1" smtClean="0">
                <a:solidFill>
                  <a:srgbClr val="0000DA"/>
                </a:solidFill>
              </a:rPr>
              <a:t> </a:t>
            </a:r>
            <a:r>
              <a:rPr lang="ru-RU" sz="2000" b="1" i="1" smtClean="0">
                <a:solidFill>
                  <a:srgbClr val="0000DA"/>
                </a:solidFill>
              </a:rPr>
              <a:t>–  масса одного тела</a:t>
            </a:r>
            <a:endParaRPr lang="en-US" sz="2000" b="1" i="1" smtClean="0">
              <a:solidFill>
                <a:srgbClr val="0000DA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b="1" i="1" smtClean="0">
                <a:solidFill>
                  <a:srgbClr val="0000DA"/>
                </a:solidFill>
              </a:rPr>
              <a:t>m</a:t>
            </a:r>
            <a:r>
              <a:rPr lang="en-US" sz="1200" b="1" i="1" smtClean="0">
                <a:solidFill>
                  <a:srgbClr val="0000DA"/>
                </a:solidFill>
              </a:rPr>
              <a:t>2</a:t>
            </a:r>
            <a:r>
              <a:rPr lang="en-US" sz="2000" b="1" i="1" smtClean="0">
                <a:solidFill>
                  <a:srgbClr val="0000DA"/>
                </a:solidFill>
              </a:rPr>
              <a:t> </a:t>
            </a:r>
            <a:r>
              <a:rPr lang="ru-RU" sz="2000" b="1" i="1" smtClean="0">
                <a:solidFill>
                  <a:srgbClr val="0000DA"/>
                </a:solidFill>
              </a:rPr>
              <a:t> - масса другого тела</a:t>
            </a:r>
            <a:endParaRPr lang="en-US" sz="2000" b="1" i="1" smtClean="0">
              <a:solidFill>
                <a:srgbClr val="0000DA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b="1" i="1" smtClean="0">
                <a:solidFill>
                  <a:srgbClr val="0000DA"/>
                </a:solidFill>
              </a:rPr>
              <a:t>r </a:t>
            </a:r>
            <a:r>
              <a:rPr lang="ru-RU" sz="2000" b="1" i="1" smtClean="0">
                <a:solidFill>
                  <a:srgbClr val="0000DA"/>
                </a:solidFill>
              </a:rPr>
              <a:t>– расстояние между ними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940425" y="4292600"/>
          <a:ext cx="2808288" cy="1584325"/>
        </p:xfrm>
        <a:graphic>
          <a:graphicData uri="http://schemas.openxmlformats.org/presentationml/2006/ole">
            <p:oleObj spid="_x0000_s1026" name="Формула" r:id="rId3" imgW="876240" imgH="419040" progId="Equation.3">
              <p:embed/>
            </p:oleObj>
          </a:graphicData>
        </a:graphic>
      </p:graphicFrame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940425" y="4292600"/>
            <a:ext cx="2808288" cy="15843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5" descr="Гравитационные силы притяжения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868863"/>
            <a:ext cx="3743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Цели урока</a:t>
            </a:r>
            <a:endParaRPr lang="en-US" sz="6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79388" y="1916113"/>
            <a:ext cx="86407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3200" b="1">
                <a:solidFill>
                  <a:srgbClr val="060258"/>
                </a:solidFill>
              </a:rPr>
              <a:t> </a:t>
            </a:r>
            <a:r>
              <a:rPr lang="ru-RU" sz="2800" b="1">
                <a:solidFill>
                  <a:srgbClr val="060258"/>
                </a:solidFill>
              </a:rPr>
              <a:t>Изучить закон всемирного тяготения;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b="1">
                <a:solidFill>
                  <a:srgbClr val="4E8F3E"/>
                </a:solidFill>
              </a:rPr>
              <a:t>  </a:t>
            </a:r>
            <a:r>
              <a:rPr lang="ru-RU" sz="2800" b="1">
                <a:solidFill>
                  <a:srgbClr val="060258"/>
                </a:solidFill>
              </a:rPr>
              <a:t>показать его практическую значимость;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b="1">
                <a:solidFill>
                  <a:srgbClr val="060258"/>
                </a:solidFill>
              </a:rPr>
              <a:t>  показать универсальный  характер</a:t>
            </a:r>
          </a:p>
          <a:p>
            <a:pPr lvl="1"/>
            <a:r>
              <a:rPr lang="ru-RU" sz="2800" b="1">
                <a:solidFill>
                  <a:srgbClr val="060258"/>
                </a:solidFill>
              </a:rPr>
              <a:t>     закона всемирного тяготения;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b="1">
                <a:solidFill>
                  <a:srgbClr val="060258"/>
                </a:solidFill>
              </a:rPr>
              <a:t>  шире раскрыть понятие взаимодействия тел;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b="1">
                <a:solidFill>
                  <a:srgbClr val="060258"/>
                </a:solidFill>
              </a:rPr>
              <a:t>  ознакомить учащихся с областью действия</a:t>
            </a:r>
          </a:p>
          <a:p>
            <a:pPr lvl="1"/>
            <a:r>
              <a:rPr lang="ru-RU" sz="2800" b="1">
                <a:solidFill>
                  <a:srgbClr val="060258"/>
                </a:solidFill>
              </a:rPr>
              <a:t>      гравитационных сил.</a:t>
            </a:r>
          </a:p>
          <a:p>
            <a:pPr lvl="1"/>
            <a:endParaRPr lang="ru-RU" b="1">
              <a:solidFill>
                <a:srgbClr val="060258"/>
              </a:solidFill>
            </a:endParaRPr>
          </a:p>
        </p:txBody>
      </p:sp>
      <p:pic>
        <p:nvPicPr>
          <p:cNvPr id="16388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8893175" cy="569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Каждое тело массой М создает вокруг себя поле, которое называют гравитационным. 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3200" b="1">
                <a:solidFill>
                  <a:srgbClr val="CC0000"/>
                </a:solidFill>
                <a:cs typeface="Times New Roman" pitchFamily="18" charset="0"/>
              </a:rPr>
              <a:t>Гравитационное взаимодействие</a:t>
            </a:r>
            <a:r>
              <a:rPr lang="ru-RU" sz="32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60258"/>
                </a:solidFill>
                <a:cs typeface="Times New Roman" pitchFamily="18" charset="0"/>
              </a:rPr>
              <a:t>– это взаимодействие, свойственное всем телам Вселенной и проявляющееся в их взаимном притяжении друг к другу. 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3200" b="1">
                <a:solidFill>
                  <a:srgbClr val="CC0000"/>
                </a:solidFill>
                <a:cs typeface="Times New Roman" pitchFamily="18" charset="0"/>
              </a:rPr>
              <a:t>Гравитационное поле</a:t>
            </a:r>
            <a:r>
              <a:rPr lang="ru-RU" sz="3200">
                <a:cs typeface="Times New Roman" pitchFamily="18" charset="0"/>
              </a:rPr>
              <a:t> –  </a:t>
            </a:r>
            <a:r>
              <a:rPr lang="ru-RU" sz="3200" b="1">
                <a:solidFill>
                  <a:srgbClr val="060258"/>
                </a:solidFill>
                <a:cs typeface="Times New Roman" pitchFamily="18" charset="0"/>
              </a:rPr>
              <a:t>особый вид материи, осуществляющее гравитационное взаимодействие.</a:t>
            </a:r>
          </a:p>
          <a:p>
            <a:pPr>
              <a:spcBef>
                <a:spcPct val="50000"/>
              </a:spcBef>
              <a:defRPr/>
            </a:pPr>
            <a:endParaRPr lang="ru-RU" sz="3200" b="1">
              <a:solidFill>
                <a:srgbClr val="060258"/>
              </a:solidFill>
              <a:cs typeface="Times New Roman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11188" y="188913"/>
            <a:ext cx="8353425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Запомни, что …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/>
              <a:t>Эксперимент Кавендиша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98863" y="1341438"/>
            <a:ext cx="5545137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8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Английский физик Генри Кавендиш определил, насколько велика сила притяжения между двумя объектами. В результате была достаточно точно определена гравитационная постоянная, что позволило Кавендишу впервые определить и массу Земли.</a:t>
            </a:r>
          </a:p>
        </p:txBody>
      </p:sp>
      <p:pic>
        <p:nvPicPr>
          <p:cNvPr id="5" name="Picture 8" descr="Movi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37084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478588" y="5229225"/>
          <a:ext cx="2665412" cy="1268413"/>
        </p:xfrm>
        <a:graphic>
          <a:graphicData uri="http://schemas.openxmlformats.org/presentationml/2006/ole">
            <p:oleObj spid="_x0000_s31750" name="Equation" r:id="rId5" imgW="634680" imgH="457200" progId="Equation.DSMT4">
              <p:embed/>
            </p:oleObj>
          </a:graphicData>
        </a:graphic>
      </p:graphicFrame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619250" y="5589588"/>
          <a:ext cx="2305050" cy="1268412"/>
        </p:xfrm>
        <a:graphic>
          <a:graphicData uri="http://schemas.openxmlformats.org/presentationml/2006/ole">
            <p:oleObj spid="_x0000_s31756" name="Формула" r:id="rId6" imgW="876240" imgH="419040" progId="Equation.3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995738" y="6007100"/>
          <a:ext cx="936625" cy="576263"/>
        </p:xfrm>
        <a:graphic>
          <a:graphicData uri="http://schemas.openxmlformats.org/presentationml/2006/ole">
            <p:oleObj spid="_x0000_s31757" name="Equation" r:id="rId7" imgW="190440" imgH="152280" progId="Equation.DSMT4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Гравитационная постоянная</a:t>
            </a:r>
          </a:p>
        </p:txBody>
      </p:sp>
      <p:sp>
        <p:nvSpPr>
          <p:cNvPr id="32776" name="Прямоугольник 5"/>
          <p:cNvSpPr>
            <a:spLocks noChangeArrowheads="1"/>
          </p:cNvSpPr>
          <p:nvPr/>
        </p:nvSpPr>
        <p:spPr bwMode="auto">
          <a:xfrm>
            <a:off x="250825" y="2492375"/>
            <a:ext cx="86058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66"/>
                </a:solidFill>
                <a:cs typeface="Times New Roman" pitchFamily="18" charset="0"/>
              </a:rPr>
              <a:t>Физический смысл гравитационной постоянной:</a:t>
            </a:r>
          </a:p>
          <a:p>
            <a:pPr algn="just"/>
            <a:r>
              <a:rPr lang="ru-RU" sz="2800" b="1">
                <a:solidFill>
                  <a:srgbClr val="C62302"/>
                </a:solidFill>
                <a:cs typeface="Times New Roman" pitchFamily="18" charset="0"/>
              </a:rPr>
              <a:t>Гравитационная постоянная численно равна силе, с которой притягиваются две частицы с массой по 1 килограмму каждая, находящиеся на расстоянии 1 метр друг от друга.</a:t>
            </a:r>
          </a:p>
        </p:txBody>
      </p:sp>
      <p:sp>
        <p:nvSpPr>
          <p:cNvPr id="32777" name="Прямоугольник 6"/>
          <p:cNvSpPr>
            <a:spLocks noChangeArrowheads="1"/>
          </p:cNvSpPr>
          <p:nvPr/>
        </p:nvSpPr>
        <p:spPr bwMode="auto">
          <a:xfrm>
            <a:off x="2051050" y="1628775"/>
            <a:ext cx="5294313" cy="66675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G = 6,67 • 10</a:t>
            </a:r>
            <a:r>
              <a:rPr lang="ru-RU" sz="3600" b="1" baseline="30000">
                <a:solidFill>
                  <a:srgbClr val="FF0000"/>
                </a:solidFill>
                <a:cs typeface="Times New Roman" pitchFamily="18" charset="0"/>
              </a:rPr>
              <a:t>-11</a:t>
            </a: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 Н • м</a:t>
            </a:r>
            <a:r>
              <a:rPr lang="ru-RU" sz="36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/кг</a:t>
            </a:r>
            <a:r>
              <a:rPr lang="ru-RU" sz="36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140200" y="4814888"/>
          <a:ext cx="3311525" cy="1824037"/>
        </p:xfrm>
        <a:graphic>
          <a:graphicData uri="http://schemas.openxmlformats.org/presentationml/2006/ole">
            <p:oleObj spid="_x0000_s32774" name="Equation" r:id="rId5" imgW="634680" imgH="457200" progId="Equation.DSMT4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4467225" cy="2233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</a:t>
            </a:r>
            <a:r>
              <a:rPr lang="ru-RU" sz="3600" smtClean="0"/>
              <a:t> 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Можно ли найти массу Земли?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smtClean="0"/>
              <a:t>	</a:t>
            </a:r>
          </a:p>
          <a:p>
            <a:pPr eaLnBrk="1" hangingPunct="1">
              <a:buFontTx/>
              <a:buNone/>
            </a:pPr>
            <a:r>
              <a:rPr lang="ru-RU" sz="3600" smtClean="0"/>
              <a:t>	</a:t>
            </a:r>
          </a:p>
        </p:txBody>
      </p:sp>
      <p:sp>
        <p:nvSpPr>
          <p:cNvPr id="21508" name="TextBox 151"/>
          <p:cNvSpPr txBox="1">
            <a:spLocks noChangeArrowheads="1"/>
          </p:cNvSpPr>
          <p:nvPr/>
        </p:nvSpPr>
        <p:spPr bwMode="auto">
          <a:xfrm>
            <a:off x="2339975" y="0"/>
            <a:ext cx="5975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Проблема:</a:t>
            </a:r>
          </a:p>
        </p:txBody>
      </p:sp>
      <p:grpSp>
        <p:nvGrpSpPr>
          <p:cNvPr id="6" name="Группа 120"/>
          <p:cNvGrpSpPr>
            <a:grpSpLocks/>
          </p:cNvGrpSpPr>
          <p:nvPr/>
        </p:nvGrpSpPr>
        <p:grpSpPr bwMode="auto">
          <a:xfrm>
            <a:off x="468313" y="3284538"/>
            <a:ext cx="4391025" cy="2690812"/>
            <a:chOff x="428625" y="3364537"/>
            <a:chExt cx="4273966" cy="2421917"/>
          </a:xfrm>
        </p:grpSpPr>
        <p:pic>
          <p:nvPicPr>
            <p:cNvPr id="164980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5" y="3364537"/>
              <a:ext cx="1500198" cy="74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81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5086" y="3507331"/>
              <a:ext cx="950685" cy="59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3300">
                  <a:tint val="45000"/>
                  <a:satMod val="400000"/>
                </a:srgbClr>
              </a:duotone>
              <a:lum contrast="30000"/>
            </a:blip>
            <a:srcRect/>
            <a:stretch>
              <a:fillRect/>
            </a:stretch>
          </p:blipFill>
          <p:spPr bwMode="auto">
            <a:xfrm>
              <a:off x="2254666" y="4986354"/>
              <a:ext cx="2447925" cy="800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119" name="Стрелка вправо 118"/>
            <p:cNvSpPr/>
            <p:nvPr/>
          </p:nvSpPr>
          <p:spPr>
            <a:xfrm>
              <a:off x="2009343" y="3660311"/>
              <a:ext cx="633524" cy="2329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0" name="Стрелка вниз 119"/>
            <p:cNvSpPr/>
            <p:nvPr/>
          </p:nvSpPr>
          <p:spPr>
            <a:xfrm>
              <a:off x="3141960" y="4106115"/>
              <a:ext cx="358482" cy="5586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4868" name="Группа 116"/>
          <p:cNvGrpSpPr>
            <a:grpSpLocks/>
          </p:cNvGrpSpPr>
          <p:nvPr/>
        </p:nvGrpSpPr>
        <p:grpSpPr bwMode="auto">
          <a:xfrm>
            <a:off x="4183063" y="1557338"/>
            <a:ext cx="4960937" cy="4019550"/>
            <a:chOff x="3571875" y="1785938"/>
            <a:chExt cx="4429125" cy="3505200"/>
          </a:xfrm>
        </p:grpSpPr>
        <p:pic>
          <p:nvPicPr>
            <p:cNvPr id="164869" name="Picture 0" descr="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86625" y="2857500"/>
              <a:ext cx="588963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870" name="Группа 115"/>
            <p:cNvGrpSpPr>
              <a:grpSpLocks/>
            </p:cNvGrpSpPr>
            <p:nvPr/>
          </p:nvGrpSpPr>
          <p:grpSpPr bwMode="auto">
            <a:xfrm>
              <a:off x="3571875" y="1785938"/>
              <a:ext cx="4429125" cy="3505200"/>
              <a:chOff x="3571875" y="1785938"/>
              <a:chExt cx="4429125" cy="3505200"/>
            </a:xfrm>
          </p:grpSpPr>
          <p:grpSp>
            <p:nvGrpSpPr>
              <p:cNvPr id="164871" name="Group 11"/>
              <p:cNvGrpSpPr>
                <a:grpSpLocks noChangeAspect="1"/>
              </p:cNvGrpSpPr>
              <p:nvPr/>
            </p:nvGrpSpPr>
            <p:grpSpPr bwMode="auto">
              <a:xfrm>
                <a:off x="3571875" y="1785938"/>
                <a:ext cx="4429125" cy="3505200"/>
                <a:chOff x="180" y="1440"/>
                <a:chExt cx="2790" cy="2208"/>
              </a:xfrm>
            </p:grpSpPr>
            <p:sp>
              <p:nvSpPr>
                <p:cNvPr id="164873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0" y="1845"/>
                  <a:ext cx="2145" cy="1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4874" name="Group 212"/>
                <p:cNvGrpSpPr>
                  <a:grpSpLocks/>
                </p:cNvGrpSpPr>
                <p:nvPr/>
              </p:nvGrpSpPr>
              <p:grpSpPr bwMode="auto">
                <a:xfrm>
                  <a:off x="810" y="1440"/>
                  <a:ext cx="2160" cy="1803"/>
                  <a:chOff x="810" y="1440"/>
                  <a:chExt cx="2160" cy="1803"/>
                </a:xfrm>
              </p:grpSpPr>
              <p:sp>
                <p:nvSpPr>
                  <p:cNvPr id="164880" name="Freeform 21"/>
                  <p:cNvSpPr>
                    <a:spLocks/>
                  </p:cNvSpPr>
                  <p:nvPr/>
                </p:nvSpPr>
                <p:spPr bwMode="auto">
                  <a:xfrm>
                    <a:off x="2463" y="2531"/>
                    <a:ext cx="7" cy="17"/>
                  </a:xfrm>
                  <a:custGeom>
                    <a:avLst/>
                    <a:gdLst>
                      <a:gd name="T0" fmla="*/ 1 w 7"/>
                      <a:gd name="T1" fmla="*/ 2 h 17"/>
                      <a:gd name="T2" fmla="*/ 0 w 7"/>
                      <a:gd name="T3" fmla="*/ 4 h 17"/>
                      <a:gd name="T4" fmla="*/ 0 w 7"/>
                      <a:gd name="T5" fmla="*/ 7 h 17"/>
                      <a:gd name="T6" fmla="*/ 0 w 7"/>
                      <a:gd name="T7" fmla="*/ 9 h 17"/>
                      <a:gd name="T8" fmla="*/ 0 w 7"/>
                      <a:gd name="T9" fmla="*/ 11 h 17"/>
                      <a:gd name="T10" fmla="*/ 1 w 7"/>
                      <a:gd name="T11" fmla="*/ 13 h 17"/>
                      <a:gd name="T12" fmla="*/ 2 w 7"/>
                      <a:gd name="T13" fmla="*/ 15 h 17"/>
                      <a:gd name="T14" fmla="*/ 3 w 7"/>
                      <a:gd name="T15" fmla="*/ 16 h 17"/>
                      <a:gd name="T16" fmla="*/ 4 w 7"/>
                      <a:gd name="T17" fmla="*/ 17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2 h 17"/>
                      <a:gd name="T34" fmla="*/ 1 w 7"/>
                      <a:gd name="T35" fmla="*/ 2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2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1" name="Freeform 25"/>
                  <p:cNvSpPr>
                    <a:spLocks/>
                  </p:cNvSpPr>
                  <p:nvPr/>
                </p:nvSpPr>
                <p:spPr bwMode="auto">
                  <a:xfrm>
                    <a:off x="2740" y="2451"/>
                    <a:ext cx="7" cy="17"/>
                  </a:xfrm>
                  <a:custGeom>
                    <a:avLst/>
                    <a:gdLst>
                      <a:gd name="T0" fmla="*/ 1 w 7"/>
                      <a:gd name="T1" fmla="*/ 3 h 17"/>
                      <a:gd name="T2" fmla="*/ 0 w 7"/>
                      <a:gd name="T3" fmla="*/ 5 h 17"/>
                      <a:gd name="T4" fmla="*/ 0 w 7"/>
                      <a:gd name="T5" fmla="*/ 6 h 17"/>
                      <a:gd name="T6" fmla="*/ 0 w 7"/>
                      <a:gd name="T7" fmla="*/ 8 h 17"/>
                      <a:gd name="T8" fmla="*/ 0 w 7"/>
                      <a:gd name="T9" fmla="*/ 10 h 17"/>
                      <a:gd name="T10" fmla="*/ 1 w 7"/>
                      <a:gd name="T11" fmla="*/ 12 h 17"/>
                      <a:gd name="T12" fmla="*/ 3 w 7"/>
                      <a:gd name="T13" fmla="*/ 14 h 17"/>
                      <a:gd name="T14" fmla="*/ 4 w 7"/>
                      <a:gd name="T15" fmla="*/ 15 h 17"/>
                      <a:gd name="T16" fmla="*/ 5 w 7"/>
                      <a:gd name="T17" fmla="*/ 15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1 h 17"/>
                      <a:gd name="T34" fmla="*/ 1 w 7"/>
                      <a:gd name="T35" fmla="*/ 3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3"/>
                        </a:move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5" y="15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2446"/>
                    <a:ext cx="7" cy="17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3" name="Freeform 35"/>
                  <p:cNvSpPr>
                    <a:spLocks/>
                  </p:cNvSpPr>
                  <p:nvPr/>
                </p:nvSpPr>
                <p:spPr bwMode="auto">
                  <a:xfrm>
                    <a:off x="2841" y="2455"/>
                    <a:ext cx="17" cy="20"/>
                  </a:xfrm>
                  <a:custGeom>
                    <a:avLst/>
                    <a:gdLst>
                      <a:gd name="T0" fmla="*/ 6 w 17"/>
                      <a:gd name="T1" fmla="*/ 20 h 20"/>
                      <a:gd name="T2" fmla="*/ 17 w 17"/>
                      <a:gd name="T3" fmla="*/ 4 h 20"/>
                      <a:gd name="T4" fmla="*/ 9 w 17"/>
                      <a:gd name="T5" fmla="*/ 0 h 20"/>
                      <a:gd name="T6" fmla="*/ 0 w 17"/>
                      <a:gd name="T7" fmla="*/ 16 h 20"/>
                      <a:gd name="T8" fmla="*/ 6 w 17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0"/>
                      <a:gd name="T17" fmla="*/ 17 w 17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0">
                        <a:moveTo>
                          <a:pt x="6" y="20"/>
                        </a:moveTo>
                        <a:lnTo>
                          <a:pt x="17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4" name="Freeform 36"/>
                  <p:cNvSpPr>
                    <a:spLocks/>
                  </p:cNvSpPr>
                  <p:nvPr/>
                </p:nvSpPr>
                <p:spPr bwMode="auto">
                  <a:xfrm>
                    <a:off x="2853" y="2475"/>
                    <a:ext cx="20" cy="16"/>
                  </a:xfrm>
                  <a:custGeom>
                    <a:avLst/>
                    <a:gdLst>
                      <a:gd name="T0" fmla="*/ 4 w 20"/>
                      <a:gd name="T1" fmla="*/ 16 h 16"/>
                      <a:gd name="T2" fmla="*/ 20 w 20"/>
                      <a:gd name="T3" fmla="*/ 7 h 16"/>
                      <a:gd name="T4" fmla="*/ 16 w 20"/>
                      <a:gd name="T5" fmla="*/ 0 h 16"/>
                      <a:gd name="T6" fmla="*/ 0 w 20"/>
                      <a:gd name="T7" fmla="*/ 10 h 16"/>
                      <a:gd name="T8" fmla="*/ 4 w 20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6"/>
                      <a:gd name="T17" fmla="*/ 20 w 20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6">
                        <a:moveTo>
                          <a:pt x="4" y="16"/>
                        </a:moveTo>
                        <a:lnTo>
                          <a:pt x="20" y="7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5" name="Freeform 39"/>
                  <p:cNvSpPr>
                    <a:spLocks/>
                  </p:cNvSpPr>
                  <p:nvPr/>
                </p:nvSpPr>
                <p:spPr bwMode="auto">
                  <a:xfrm>
                    <a:off x="2824" y="2487"/>
                    <a:ext cx="7" cy="14"/>
                  </a:xfrm>
                  <a:custGeom>
                    <a:avLst/>
                    <a:gdLst>
                      <a:gd name="T0" fmla="*/ 2 w 7"/>
                      <a:gd name="T1" fmla="*/ 2 h 14"/>
                      <a:gd name="T2" fmla="*/ 3 w 7"/>
                      <a:gd name="T3" fmla="*/ 1 h 14"/>
                      <a:gd name="T4" fmla="*/ 4 w 7"/>
                      <a:gd name="T5" fmla="*/ 0 h 14"/>
                      <a:gd name="T6" fmla="*/ 6 w 7"/>
                      <a:gd name="T7" fmla="*/ 0 h 14"/>
                      <a:gd name="T8" fmla="*/ 7 w 7"/>
                      <a:gd name="T9" fmla="*/ 0 h 14"/>
                      <a:gd name="T10" fmla="*/ 7 w 7"/>
                      <a:gd name="T11" fmla="*/ 14 h 14"/>
                      <a:gd name="T12" fmla="*/ 6 w 7"/>
                      <a:gd name="T13" fmla="*/ 14 h 14"/>
                      <a:gd name="T14" fmla="*/ 4 w 7"/>
                      <a:gd name="T15" fmla="*/ 13 h 14"/>
                      <a:gd name="T16" fmla="*/ 3 w 7"/>
                      <a:gd name="T17" fmla="*/ 13 h 14"/>
                      <a:gd name="T18" fmla="*/ 2 w 7"/>
                      <a:gd name="T19" fmla="*/ 12 h 14"/>
                      <a:gd name="T20" fmla="*/ 1 w 7"/>
                      <a:gd name="T21" fmla="*/ 11 h 14"/>
                      <a:gd name="T22" fmla="*/ 1 w 7"/>
                      <a:gd name="T23" fmla="*/ 10 h 14"/>
                      <a:gd name="T24" fmla="*/ 0 w 7"/>
                      <a:gd name="T25" fmla="*/ 7 h 14"/>
                      <a:gd name="T26" fmla="*/ 0 w 7"/>
                      <a:gd name="T27" fmla="*/ 6 h 14"/>
                      <a:gd name="T28" fmla="*/ 0 w 7"/>
                      <a:gd name="T29" fmla="*/ 5 h 14"/>
                      <a:gd name="T30" fmla="*/ 1 w 7"/>
                      <a:gd name="T31" fmla="*/ 4 h 14"/>
                      <a:gd name="T32" fmla="*/ 1 w 7"/>
                      <a:gd name="T33" fmla="*/ 3 h 14"/>
                      <a:gd name="T34" fmla="*/ 2 w 7"/>
                      <a:gd name="T35" fmla="*/ 2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4"/>
                      <a:gd name="T56" fmla="*/ 7 w 7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4">
                        <a:moveTo>
                          <a:pt x="2" y="2"/>
                        </a:move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4"/>
                        </a:lnTo>
                        <a:lnTo>
                          <a:pt x="6" y="14"/>
                        </a:lnTo>
                        <a:lnTo>
                          <a:pt x="4" y="13"/>
                        </a:lnTo>
                        <a:lnTo>
                          <a:pt x="3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6" name="Freeform 46"/>
                  <p:cNvSpPr>
                    <a:spLocks/>
                  </p:cNvSpPr>
                  <p:nvPr/>
                </p:nvSpPr>
                <p:spPr bwMode="auto">
                  <a:xfrm>
                    <a:off x="2840" y="2454"/>
                    <a:ext cx="16" cy="18"/>
                  </a:xfrm>
                  <a:custGeom>
                    <a:avLst/>
                    <a:gdLst>
                      <a:gd name="T0" fmla="*/ 6 w 16"/>
                      <a:gd name="T1" fmla="*/ 18 h 18"/>
                      <a:gd name="T2" fmla="*/ 16 w 16"/>
                      <a:gd name="T3" fmla="*/ 3 h 18"/>
                      <a:gd name="T4" fmla="*/ 9 w 16"/>
                      <a:gd name="T5" fmla="*/ 0 h 18"/>
                      <a:gd name="T6" fmla="*/ 0 w 16"/>
                      <a:gd name="T7" fmla="*/ 14 h 18"/>
                      <a:gd name="T8" fmla="*/ 6 w 16"/>
                      <a:gd name="T9" fmla="*/ 18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"/>
                      <a:gd name="T17" fmla="*/ 16 w 1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">
                        <a:moveTo>
                          <a:pt x="6" y="18"/>
                        </a:moveTo>
                        <a:lnTo>
                          <a:pt x="16" y="3"/>
                        </a:lnTo>
                        <a:lnTo>
                          <a:pt x="9" y="0"/>
                        </a:lnTo>
                        <a:lnTo>
                          <a:pt x="0" y="14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7" name="Freeform 48"/>
                  <p:cNvSpPr>
                    <a:spLocks/>
                  </p:cNvSpPr>
                  <p:nvPr/>
                </p:nvSpPr>
                <p:spPr bwMode="auto">
                  <a:xfrm>
                    <a:off x="2831" y="2505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5 h 16"/>
                      <a:gd name="T14" fmla="*/ 8 w 8"/>
                      <a:gd name="T15" fmla="*/ 7 h 16"/>
                      <a:gd name="T16" fmla="*/ 8 w 8"/>
                      <a:gd name="T17" fmla="*/ 9 h 16"/>
                      <a:gd name="T18" fmla="*/ 8 w 8"/>
                      <a:gd name="T19" fmla="*/ 10 h 16"/>
                      <a:gd name="T20" fmla="*/ 8 w 8"/>
                      <a:gd name="T21" fmla="*/ 11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7" y="3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8" name="Freeform 49"/>
                  <p:cNvSpPr>
                    <a:spLocks/>
                  </p:cNvSpPr>
                  <p:nvPr/>
                </p:nvSpPr>
                <p:spPr bwMode="auto">
                  <a:xfrm>
                    <a:off x="2820" y="2484"/>
                    <a:ext cx="8" cy="15"/>
                  </a:xfrm>
                  <a:custGeom>
                    <a:avLst/>
                    <a:gdLst>
                      <a:gd name="T0" fmla="*/ 1 w 8"/>
                      <a:gd name="T1" fmla="*/ 3 h 15"/>
                      <a:gd name="T2" fmla="*/ 2 w 8"/>
                      <a:gd name="T3" fmla="*/ 2 h 15"/>
                      <a:gd name="T4" fmla="*/ 4 w 8"/>
                      <a:gd name="T5" fmla="*/ 1 h 15"/>
                      <a:gd name="T6" fmla="*/ 6 w 8"/>
                      <a:gd name="T7" fmla="*/ 0 h 15"/>
                      <a:gd name="T8" fmla="*/ 8 w 8"/>
                      <a:gd name="T9" fmla="*/ 0 h 15"/>
                      <a:gd name="T10" fmla="*/ 8 w 8"/>
                      <a:gd name="T11" fmla="*/ 15 h 15"/>
                      <a:gd name="T12" fmla="*/ 7 w 8"/>
                      <a:gd name="T13" fmla="*/ 15 h 15"/>
                      <a:gd name="T14" fmla="*/ 5 w 8"/>
                      <a:gd name="T15" fmla="*/ 14 h 15"/>
                      <a:gd name="T16" fmla="*/ 4 w 8"/>
                      <a:gd name="T17" fmla="*/ 14 h 15"/>
                      <a:gd name="T18" fmla="*/ 2 w 8"/>
                      <a:gd name="T19" fmla="*/ 13 h 15"/>
                      <a:gd name="T20" fmla="*/ 1 w 8"/>
                      <a:gd name="T21" fmla="*/ 12 h 15"/>
                      <a:gd name="T22" fmla="*/ 0 w 8"/>
                      <a:gd name="T23" fmla="*/ 10 h 15"/>
                      <a:gd name="T24" fmla="*/ 0 w 8"/>
                      <a:gd name="T25" fmla="*/ 8 h 15"/>
                      <a:gd name="T26" fmla="*/ 0 w 8"/>
                      <a:gd name="T27" fmla="*/ 7 h 15"/>
                      <a:gd name="T28" fmla="*/ 0 w 8"/>
                      <a:gd name="T29" fmla="*/ 6 h 15"/>
                      <a:gd name="T30" fmla="*/ 0 w 8"/>
                      <a:gd name="T31" fmla="*/ 5 h 15"/>
                      <a:gd name="T32" fmla="*/ 0 w 8"/>
                      <a:gd name="T33" fmla="*/ 4 h 15"/>
                      <a:gd name="T34" fmla="*/ 1 w 8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5"/>
                      <a:gd name="T56" fmla="*/ 8 w 8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89" name="Freeform 55"/>
                  <p:cNvSpPr>
                    <a:spLocks/>
                  </p:cNvSpPr>
                  <p:nvPr/>
                </p:nvSpPr>
                <p:spPr bwMode="auto">
                  <a:xfrm>
                    <a:off x="1046" y="2352"/>
                    <a:ext cx="53" cy="105"/>
                  </a:xfrm>
                  <a:custGeom>
                    <a:avLst/>
                    <a:gdLst>
                      <a:gd name="T0" fmla="*/ 33 w 53"/>
                      <a:gd name="T1" fmla="*/ 102 h 105"/>
                      <a:gd name="T2" fmla="*/ 1 w 53"/>
                      <a:gd name="T3" fmla="*/ 11 h 105"/>
                      <a:gd name="T4" fmla="*/ 0 w 53"/>
                      <a:gd name="T5" fmla="*/ 7 h 105"/>
                      <a:gd name="T6" fmla="*/ 4 w 53"/>
                      <a:gd name="T7" fmla="*/ 6 h 105"/>
                      <a:gd name="T8" fmla="*/ 15 w 53"/>
                      <a:gd name="T9" fmla="*/ 1 h 105"/>
                      <a:gd name="T10" fmla="*/ 18 w 53"/>
                      <a:gd name="T11" fmla="*/ 0 h 105"/>
                      <a:gd name="T12" fmla="*/ 20 w 53"/>
                      <a:gd name="T13" fmla="*/ 5 h 105"/>
                      <a:gd name="T14" fmla="*/ 52 w 53"/>
                      <a:gd name="T15" fmla="*/ 95 h 105"/>
                      <a:gd name="T16" fmla="*/ 53 w 53"/>
                      <a:gd name="T17" fmla="*/ 99 h 105"/>
                      <a:gd name="T18" fmla="*/ 49 w 53"/>
                      <a:gd name="T19" fmla="*/ 100 h 105"/>
                      <a:gd name="T20" fmla="*/ 39 w 53"/>
                      <a:gd name="T21" fmla="*/ 103 h 105"/>
                      <a:gd name="T22" fmla="*/ 34 w 53"/>
                      <a:gd name="T23" fmla="*/ 105 h 105"/>
                      <a:gd name="T24" fmla="*/ 33 w 53"/>
                      <a:gd name="T25" fmla="*/ 102 h 10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105"/>
                      <a:gd name="T41" fmla="*/ 53 w 53"/>
                      <a:gd name="T42" fmla="*/ 105 h 10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105">
                        <a:moveTo>
                          <a:pt x="33" y="102"/>
                        </a:moveTo>
                        <a:lnTo>
                          <a:pt x="1" y="11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0" y="5"/>
                        </a:lnTo>
                        <a:lnTo>
                          <a:pt x="52" y="95"/>
                        </a:lnTo>
                        <a:lnTo>
                          <a:pt x="53" y="99"/>
                        </a:lnTo>
                        <a:lnTo>
                          <a:pt x="49" y="100"/>
                        </a:lnTo>
                        <a:lnTo>
                          <a:pt x="39" y="103"/>
                        </a:lnTo>
                        <a:lnTo>
                          <a:pt x="34" y="105"/>
                        </a:lnTo>
                        <a:lnTo>
                          <a:pt x="33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0" name="Freeform 56"/>
                  <p:cNvSpPr>
                    <a:spLocks/>
                  </p:cNvSpPr>
                  <p:nvPr/>
                </p:nvSpPr>
                <p:spPr bwMode="auto">
                  <a:xfrm>
                    <a:off x="1051" y="2358"/>
                    <a:ext cx="42" cy="94"/>
                  </a:xfrm>
                  <a:custGeom>
                    <a:avLst/>
                    <a:gdLst>
                      <a:gd name="T0" fmla="*/ 42 w 42"/>
                      <a:gd name="T1" fmla="*/ 90 h 94"/>
                      <a:gd name="T2" fmla="*/ 11 w 42"/>
                      <a:gd name="T3" fmla="*/ 0 h 94"/>
                      <a:gd name="T4" fmla="*/ 0 w 42"/>
                      <a:gd name="T5" fmla="*/ 3 h 94"/>
                      <a:gd name="T6" fmla="*/ 33 w 42"/>
                      <a:gd name="T7" fmla="*/ 94 h 94"/>
                      <a:gd name="T8" fmla="*/ 42 w 42"/>
                      <a:gd name="T9" fmla="*/ 9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94"/>
                      <a:gd name="T17" fmla="*/ 42 w 42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94">
                        <a:moveTo>
                          <a:pt x="42" y="90"/>
                        </a:move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33" y="94"/>
                        </a:lnTo>
                        <a:lnTo>
                          <a:pt x="42" y="9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1" name="Freeform 57"/>
                  <p:cNvSpPr>
                    <a:spLocks/>
                  </p:cNvSpPr>
                  <p:nvPr/>
                </p:nvSpPr>
                <p:spPr bwMode="auto">
                  <a:xfrm>
                    <a:off x="1130" y="2484"/>
                    <a:ext cx="46" cy="44"/>
                  </a:xfrm>
                  <a:custGeom>
                    <a:avLst/>
                    <a:gdLst>
                      <a:gd name="T0" fmla="*/ 5 w 46"/>
                      <a:gd name="T1" fmla="*/ 31 h 44"/>
                      <a:gd name="T2" fmla="*/ 28 w 46"/>
                      <a:gd name="T3" fmla="*/ 6 h 44"/>
                      <a:gd name="T4" fmla="*/ 32 w 46"/>
                      <a:gd name="T5" fmla="*/ 0 h 44"/>
                      <a:gd name="T6" fmla="*/ 34 w 46"/>
                      <a:gd name="T7" fmla="*/ 7 h 44"/>
                      <a:gd name="T8" fmla="*/ 44 w 46"/>
                      <a:gd name="T9" fmla="*/ 37 h 44"/>
                      <a:gd name="T10" fmla="*/ 46 w 46"/>
                      <a:gd name="T11" fmla="*/ 44 h 44"/>
                      <a:gd name="T12" fmla="*/ 39 w 46"/>
                      <a:gd name="T13" fmla="*/ 43 h 44"/>
                      <a:gd name="T14" fmla="*/ 8 w 46"/>
                      <a:gd name="T15" fmla="*/ 37 h 44"/>
                      <a:gd name="T16" fmla="*/ 0 w 46"/>
                      <a:gd name="T17" fmla="*/ 36 h 44"/>
                      <a:gd name="T18" fmla="*/ 5 w 46"/>
                      <a:gd name="T19" fmla="*/ 31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6"/>
                      <a:gd name="T31" fmla="*/ 0 h 44"/>
                      <a:gd name="T32" fmla="*/ 46 w 46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6" h="44">
                        <a:moveTo>
                          <a:pt x="5" y="31"/>
                        </a:moveTo>
                        <a:lnTo>
                          <a:pt x="28" y="6"/>
                        </a:lnTo>
                        <a:lnTo>
                          <a:pt x="32" y="0"/>
                        </a:lnTo>
                        <a:lnTo>
                          <a:pt x="34" y="7"/>
                        </a:lnTo>
                        <a:lnTo>
                          <a:pt x="44" y="37"/>
                        </a:lnTo>
                        <a:lnTo>
                          <a:pt x="46" y="44"/>
                        </a:lnTo>
                        <a:lnTo>
                          <a:pt x="39" y="43"/>
                        </a:lnTo>
                        <a:lnTo>
                          <a:pt x="8" y="37"/>
                        </a:lnTo>
                        <a:lnTo>
                          <a:pt x="0" y="36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2" name="Freeform 58"/>
                  <p:cNvSpPr>
                    <a:spLocks/>
                  </p:cNvSpPr>
                  <p:nvPr/>
                </p:nvSpPr>
                <p:spPr bwMode="auto">
                  <a:xfrm>
                    <a:off x="1076" y="2440"/>
                    <a:ext cx="91" cy="82"/>
                  </a:xfrm>
                  <a:custGeom>
                    <a:avLst/>
                    <a:gdLst>
                      <a:gd name="T0" fmla="*/ 16 w 91"/>
                      <a:gd name="T1" fmla="*/ 2 h 82"/>
                      <a:gd name="T2" fmla="*/ 87 w 91"/>
                      <a:gd name="T3" fmla="*/ 65 h 82"/>
                      <a:gd name="T4" fmla="*/ 91 w 91"/>
                      <a:gd name="T5" fmla="*/ 67 h 82"/>
                      <a:gd name="T6" fmla="*/ 88 w 91"/>
                      <a:gd name="T7" fmla="*/ 71 h 82"/>
                      <a:gd name="T8" fmla="*/ 81 w 91"/>
                      <a:gd name="T9" fmla="*/ 79 h 82"/>
                      <a:gd name="T10" fmla="*/ 78 w 91"/>
                      <a:gd name="T11" fmla="*/ 82 h 82"/>
                      <a:gd name="T12" fmla="*/ 74 w 91"/>
                      <a:gd name="T13" fmla="*/ 79 h 82"/>
                      <a:gd name="T14" fmla="*/ 3 w 91"/>
                      <a:gd name="T15" fmla="*/ 16 h 82"/>
                      <a:gd name="T16" fmla="*/ 0 w 91"/>
                      <a:gd name="T17" fmla="*/ 14 h 82"/>
                      <a:gd name="T18" fmla="*/ 2 w 91"/>
                      <a:gd name="T19" fmla="*/ 10 h 82"/>
                      <a:gd name="T20" fmla="*/ 10 w 91"/>
                      <a:gd name="T21" fmla="*/ 3 h 82"/>
                      <a:gd name="T22" fmla="*/ 13 w 91"/>
                      <a:gd name="T23" fmla="*/ 0 h 82"/>
                      <a:gd name="T24" fmla="*/ 16 w 91"/>
                      <a:gd name="T25" fmla="*/ 2 h 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1"/>
                      <a:gd name="T40" fmla="*/ 0 h 82"/>
                      <a:gd name="T41" fmla="*/ 91 w 91"/>
                      <a:gd name="T42" fmla="*/ 82 h 8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1" h="82">
                        <a:moveTo>
                          <a:pt x="16" y="2"/>
                        </a:moveTo>
                        <a:lnTo>
                          <a:pt x="87" y="65"/>
                        </a:lnTo>
                        <a:lnTo>
                          <a:pt x="91" y="67"/>
                        </a:lnTo>
                        <a:lnTo>
                          <a:pt x="88" y="71"/>
                        </a:lnTo>
                        <a:lnTo>
                          <a:pt x="81" y="79"/>
                        </a:lnTo>
                        <a:lnTo>
                          <a:pt x="78" y="82"/>
                        </a:lnTo>
                        <a:lnTo>
                          <a:pt x="74" y="79"/>
                        </a:lnTo>
                        <a:lnTo>
                          <a:pt x="3" y="16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10" y="3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3" name="Freeform 59"/>
                  <p:cNvSpPr>
                    <a:spLocks/>
                  </p:cNvSpPr>
                  <p:nvPr/>
                </p:nvSpPr>
                <p:spPr bwMode="auto">
                  <a:xfrm>
                    <a:off x="1081" y="2445"/>
                    <a:ext cx="80" cy="71"/>
                  </a:xfrm>
                  <a:custGeom>
                    <a:avLst/>
                    <a:gdLst>
                      <a:gd name="T0" fmla="*/ 0 w 80"/>
                      <a:gd name="T1" fmla="*/ 9 h 71"/>
                      <a:gd name="T2" fmla="*/ 73 w 80"/>
                      <a:gd name="T3" fmla="*/ 71 h 71"/>
                      <a:gd name="T4" fmla="*/ 80 w 80"/>
                      <a:gd name="T5" fmla="*/ 62 h 71"/>
                      <a:gd name="T6" fmla="*/ 8 w 80"/>
                      <a:gd name="T7" fmla="*/ 0 h 71"/>
                      <a:gd name="T8" fmla="*/ 0 w 80"/>
                      <a:gd name="T9" fmla="*/ 9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71"/>
                      <a:gd name="T17" fmla="*/ 80 w 80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71">
                        <a:moveTo>
                          <a:pt x="0" y="9"/>
                        </a:moveTo>
                        <a:lnTo>
                          <a:pt x="73" y="71"/>
                        </a:lnTo>
                        <a:lnTo>
                          <a:pt x="80" y="62"/>
                        </a:lnTo>
                        <a:lnTo>
                          <a:pt x="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4" name="Freeform 61"/>
                  <p:cNvSpPr>
                    <a:spLocks/>
                  </p:cNvSpPr>
                  <p:nvPr/>
                </p:nvSpPr>
                <p:spPr bwMode="auto">
                  <a:xfrm>
                    <a:off x="1019" y="2297"/>
                    <a:ext cx="18" cy="29"/>
                  </a:xfrm>
                  <a:custGeom>
                    <a:avLst/>
                    <a:gdLst>
                      <a:gd name="T0" fmla="*/ 8 w 18"/>
                      <a:gd name="T1" fmla="*/ 10 h 29"/>
                      <a:gd name="T2" fmla="*/ 1 w 18"/>
                      <a:gd name="T3" fmla="*/ 12 h 29"/>
                      <a:gd name="T4" fmla="*/ 0 w 18"/>
                      <a:gd name="T5" fmla="*/ 9 h 29"/>
                      <a:gd name="T6" fmla="*/ 1 w 18"/>
                      <a:gd name="T7" fmla="*/ 8 h 29"/>
                      <a:gd name="T8" fmla="*/ 3 w 18"/>
                      <a:gd name="T9" fmla="*/ 7 h 29"/>
                      <a:gd name="T10" fmla="*/ 4 w 18"/>
                      <a:gd name="T11" fmla="*/ 7 h 29"/>
                      <a:gd name="T12" fmla="*/ 4 w 18"/>
                      <a:gd name="T13" fmla="*/ 6 h 29"/>
                      <a:gd name="T14" fmla="*/ 5 w 18"/>
                      <a:gd name="T15" fmla="*/ 6 h 29"/>
                      <a:gd name="T16" fmla="*/ 5 w 18"/>
                      <a:gd name="T17" fmla="*/ 5 h 29"/>
                      <a:gd name="T18" fmla="*/ 5 w 18"/>
                      <a:gd name="T19" fmla="*/ 2 h 29"/>
                      <a:gd name="T20" fmla="*/ 5 w 18"/>
                      <a:gd name="T21" fmla="*/ 1 h 29"/>
                      <a:gd name="T22" fmla="*/ 9 w 18"/>
                      <a:gd name="T23" fmla="*/ 0 h 29"/>
                      <a:gd name="T24" fmla="*/ 18 w 18"/>
                      <a:gd name="T25" fmla="*/ 28 h 29"/>
                      <a:gd name="T26" fmla="*/ 14 w 18"/>
                      <a:gd name="T27" fmla="*/ 29 h 29"/>
                      <a:gd name="T28" fmla="*/ 8 w 18"/>
                      <a:gd name="T29" fmla="*/ 10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29"/>
                      <a:gd name="T47" fmla="*/ 18 w 18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29">
                        <a:moveTo>
                          <a:pt x="8" y="10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8"/>
                        </a:lnTo>
                        <a:lnTo>
                          <a:pt x="14" y="29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5" name="Freeform 62"/>
                  <p:cNvSpPr>
                    <a:spLocks/>
                  </p:cNvSpPr>
                  <p:nvPr/>
                </p:nvSpPr>
                <p:spPr bwMode="auto">
                  <a:xfrm>
                    <a:off x="1034" y="2289"/>
                    <a:ext cx="31" cy="37"/>
                  </a:xfrm>
                  <a:custGeom>
                    <a:avLst/>
                    <a:gdLst>
                      <a:gd name="T0" fmla="*/ 5 w 31"/>
                      <a:gd name="T1" fmla="*/ 33 h 37"/>
                      <a:gd name="T2" fmla="*/ 5 w 31"/>
                      <a:gd name="T3" fmla="*/ 30 h 37"/>
                      <a:gd name="T4" fmla="*/ 7 w 31"/>
                      <a:gd name="T5" fmla="*/ 26 h 37"/>
                      <a:gd name="T6" fmla="*/ 9 w 31"/>
                      <a:gd name="T7" fmla="*/ 21 h 37"/>
                      <a:gd name="T8" fmla="*/ 10 w 31"/>
                      <a:gd name="T9" fmla="*/ 19 h 37"/>
                      <a:gd name="T10" fmla="*/ 13 w 31"/>
                      <a:gd name="T11" fmla="*/ 16 h 37"/>
                      <a:gd name="T12" fmla="*/ 14 w 31"/>
                      <a:gd name="T13" fmla="*/ 15 h 37"/>
                      <a:gd name="T14" fmla="*/ 15 w 31"/>
                      <a:gd name="T15" fmla="*/ 14 h 37"/>
                      <a:gd name="T16" fmla="*/ 15 w 31"/>
                      <a:gd name="T17" fmla="*/ 12 h 37"/>
                      <a:gd name="T18" fmla="*/ 15 w 31"/>
                      <a:gd name="T19" fmla="*/ 10 h 37"/>
                      <a:gd name="T20" fmla="*/ 15 w 31"/>
                      <a:gd name="T21" fmla="*/ 9 h 37"/>
                      <a:gd name="T22" fmla="*/ 14 w 31"/>
                      <a:gd name="T23" fmla="*/ 8 h 37"/>
                      <a:gd name="T24" fmla="*/ 13 w 31"/>
                      <a:gd name="T25" fmla="*/ 7 h 37"/>
                      <a:gd name="T26" fmla="*/ 12 w 31"/>
                      <a:gd name="T27" fmla="*/ 7 h 37"/>
                      <a:gd name="T28" fmla="*/ 10 w 31"/>
                      <a:gd name="T29" fmla="*/ 8 h 37"/>
                      <a:gd name="T30" fmla="*/ 9 w 31"/>
                      <a:gd name="T31" fmla="*/ 9 h 37"/>
                      <a:gd name="T32" fmla="*/ 8 w 31"/>
                      <a:gd name="T33" fmla="*/ 12 h 37"/>
                      <a:gd name="T34" fmla="*/ 8 w 31"/>
                      <a:gd name="T35" fmla="*/ 13 h 37"/>
                      <a:gd name="T36" fmla="*/ 10 w 31"/>
                      <a:gd name="T37" fmla="*/ 16 h 37"/>
                      <a:gd name="T38" fmla="*/ 3 w 31"/>
                      <a:gd name="T39" fmla="*/ 18 h 37"/>
                      <a:gd name="T40" fmla="*/ 1 w 31"/>
                      <a:gd name="T41" fmla="*/ 17 h 37"/>
                      <a:gd name="T42" fmla="*/ 0 w 31"/>
                      <a:gd name="T43" fmla="*/ 13 h 37"/>
                      <a:gd name="T44" fmla="*/ 0 w 31"/>
                      <a:gd name="T45" fmla="*/ 9 h 37"/>
                      <a:gd name="T46" fmla="*/ 3 w 31"/>
                      <a:gd name="T47" fmla="*/ 4 h 37"/>
                      <a:gd name="T48" fmla="*/ 9 w 31"/>
                      <a:gd name="T49" fmla="*/ 1 h 37"/>
                      <a:gd name="T50" fmla="*/ 14 w 31"/>
                      <a:gd name="T51" fmla="*/ 0 h 37"/>
                      <a:gd name="T52" fmla="*/ 18 w 31"/>
                      <a:gd name="T53" fmla="*/ 1 h 37"/>
                      <a:gd name="T54" fmla="*/ 22 w 31"/>
                      <a:gd name="T55" fmla="*/ 3 h 37"/>
                      <a:gd name="T56" fmla="*/ 24 w 31"/>
                      <a:gd name="T57" fmla="*/ 7 h 37"/>
                      <a:gd name="T58" fmla="*/ 24 w 31"/>
                      <a:gd name="T59" fmla="*/ 12 h 37"/>
                      <a:gd name="T60" fmla="*/ 23 w 31"/>
                      <a:gd name="T61" fmla="*/ 16 h 37"/>
                      <a:gd name="T62" fmla="*/ 22 w 31"/>
                      <a:gd name="T63" fmla="*/ 18 h 37"/>
                      <a:gd name="T64" fmla="*/ 18 w 31"/>
                      <a:gd name="T65" fmla="*/ 21 h 37"/>
                      <a:gd name="T66" fmla="*/ 17 w 31"/>
                      <a:gd name="T67" fmla="*/ 22 h 37"/>
                      <a:gd name="T68" fmla="*/ 16 w 31"/>
                      <a:gd name="T69" fmla="*/ 23 h 37"/>
                      <a:gd name="T70" fmla="*/ 15 w 31"/>
                      <a:gd name="T71" fmla="*/ 24 h 37"/>
                      <a:gd name="T72" fmla="*/ 14 w 31"/>
                      <a:gd name="T73" fmla="*/ 27 h 37"/>
                      <a:gd name="T74" fmla="*/ 14 w 31"/>
                      <a:gd name="T75" fmla="*/ 28 h 37"/>
                      <a:gd name="T76" fmla="*/ 14 w 31"/>
                      <a:gd name="T77" fmla="*/ 30 h 37"/>
                      <a:gd name="T78" fmla="*/ 26 w 31"/>
                      <a:gd name="T79" fmla="*/ 22 h 37"/>
                      <a:gd name="T80" fmla="*/ 29 w 31"/>
                      <a:gd name="T81" fmla="*/ 23 h 37"/>
                      <a:gd name="T82" fmla="*/ 31 w 31"/>
                      <a:gd name="T83" fmla="*/ 29 h 37"/>
                      <a:gd name="T84" fmla="*/ 10 w 31"/>
                      <a:gd name="T85" fmla="*/ 36 h 37"/>
                      <a:gd name="T86" fmla="*/ 7 w 31"/>
                      <a:gd name="T87" fmla="*/ 35 h 3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1"/>
                      <a:gd name="T133" fmla="*/ 0 h 37"/>
                      <a:gd name="T134" fmla="*/ 31 w 31"/>
                      <a:gd name="T135" fmla="*/ 37 h 3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1" h="37">
                        <a:moveTo>
                          <a:pt x="7" y="35"/>
                        </a:moveTo>
                        <a:lnTo>
                          <a:pt x="5" y="33"/>
                        </a:lnTo>
                        <a:lnTo>
                          <a:pt x="5" y="31"/>
                        </a:lnTo>
                        <a:lnTo>
                          <a:pt x="5" y="30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8" y="23"/>
                        </a:lnTo>
                        <a:lnTo>
                          <a:pt x="9" y="21"/>
                        </a:lnTo>
                        <a:lnTo>
                          <a:pt x="10" y="19"/>
                        </a:lnTo>
                        <a:lnTo>
                          <a:pt x="12" y="17"/>
                        </a:lnTo>
                        <a:lnTo>
                          <a:pt x="13" y="16"/>
                        </a:lnTo>
                        <a:lnTo>
                          <a:pt x="14" y="15"/>
                        </a:lnTo>
                        <a:lnTo>
                          <a:pt x="14" y="14"/>
                        </a:lnTo>
                        <a:lnTo>
                          <a:pt x="15" y="14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3" y="7"/>
                        </a:lnTo>
                        <a:lnTo>
                          <a:pt x="12" y="7"/>
                        </a:lnTo>
                        <a:lnTo>
                          <a:pt x="11" y="8"/>
                        </a:lnTo>
                        <a:lnTo>
                          <a:pt x="10" y="8"/>
                        </a:lnTo>
                        <a:lnTo>
                          <a:pt x="9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8" y="17"/>
                        </a:lnTo>
                        <a:lnTo>
                          <a:pt x="3" y="18"/>
                        </a:lnTo>
                        <a:lnTo>
                          <a:pt x="1" y="19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19" y="2"/>
                        </a:lnTo>
                        <a:lnTo>
                          <a:pt x="22" y="3"/>
                        </a:lnTo>
                        <a:lnTo>
                          <a:pt x="23" y="5"/>
                        </a:lnTo>
                        <a:lnTo>
                          <a:pt x="24" y="7"/>
                        </a:lnTo>
                        <a:lnTo>
                          <a:pt x="24" y="9"/>
                        </a:lnTo>
                        <a:lnTo>
                          <a:pt x="24" y="12"/>
                        </a:lnTo>
                        <a:lnTo>
                          <a:pt x="24" y="14"/>
                        </a:lnTo>
                        <a:lnTo>
                          <a:pt x="23" y="16"/>
                        </a:lnTo>
                        <a:lnTo>
                          <a:pt x="23" y="17"/>
                        </a:lnTo>
                        <a:lnTo>
                          <a:pt x="22" y="18"/>
                        </a:lnTo>
                        <a:lnTo>
                          <a:pt x="19" y="20"/>
                        </a:lnTo>
                        <a:lnTo>
                          <a:pt x="18" y="21"/>
                        </a:lnTo>
                        <a:lnTo>
                          <a:pt x="17" y="22"/>
                        </a:lnTo>
                        <a:lnTo>
                          <a:pt x="16" y="23"/>
                        </a:lnTo>
                        <a:lnTo>
                          <a:pt x="15" y="24"/>
                        </a:lnTo>
                        <a:lnTo>
                          <a:pt x="15" y="26"/>
                        </a:lnTo>
                        <a:lnTo>
                          <a:pt x="14" y="27"/>
                        </a:lnTo>
                        <a:lnTo>
                          <a:pt x="14" y="28"/>
                        </a:lnTo>
                        <a:lnTo>
                          <a:pt x="14" y="29"/>
                        </a:lnTo>
                        <a:lnTo>
                          <a:pt x="14" y="30"/>
                        </a:lnTo>
                        <a:lnTo>
                          <a:pt x="11" y="28"/>
                        </a:lnTo>
                        <a:lnTo>
                          <a:pt x="26" y="22"/>
                        </a:lnTo>
                        <a:lnTo>
                          <a:pt x="28" y="21"/>
                        </a:lnTo>
                        <a:lnTo>
                          <a:pt x="29" y="23"/>
                        </a:lnTo>
                        <a:lnTo>
                          <a:pt x="30" y="27"/>
                        </a:lnTo>
                        <a:lnTo>
                          <a:pt x="31" y="29"/>
                        </a:lnTo>
                        <a:lnTo>
                          <a:pt x="29" y="30"/>
                        </a:lnTo>
                        <a:lnTo>
                          <a:pt x="10" y="36"/>
                        </a:lnTo>
                        <a:lnTo>
                          <a:pt x="8" y="37"/>
                        </a:lnTo>
                        <a:lnTo>
                          <a:pt x="7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6" name="Freeform 63"/>
                  <p:cNvSpPr>
                    <a:spLocks/>
                  </p:cNvSpPr>
                  <p:nvPr/>
                </p:nvSpPr>
                <p:spPr bwMode="auto">
                  <a:xfrm>
                    <a:off x="1036" y="2291"/>
                    <a:ext cx="26" cy="32"/>
                  </a:xfrm>
                  <a:custGeom>
                    <a:avLst/>
                    <a:gdLst>
                      <a:gd name="T0" fmla="*/ 6 w 26"/>
                      <a:gd name="T1" fmla="*/ 30 h 32"/>
                      <a:gd name="T2" fmla="*/ 6 w 26"/>
                      <a:gd name="T3" fmla="*/ 27 h 32"/>
                      <a:gd name="T4" fmla="*/ 7 w 26"/>
                      <a:gd name="T5" fmla="*/ 24 h 32"/>
                      <a:gd name="T6" fmla="*/ 8 w 26"/>
                      <a:gd name="T7" fmla="*/ 20 h 32"/>
                      <a:gd name="T8" fmla="*/ 12 w 26"/>
                      <a:gd name="T9" fmla="*/ 16 h 32"/>
                      <a:gd name="T10" fmla="*/ 14 w 26"/>
                      <a:gd name="T11" fmla="*/ 14 h 32"/>
                      <a:gd name="T12" fmla="*/ 15 w 26"/>
                      <a:gd name="T13" fmla="*/ 12 h 32"/>
                      <a:gd name="T14" fmla="*/ 15 w 26"/>
                      <a:gd name="T15" fmla="*/ 10 h 32"/>
                      <a:gd name="T16" fmla="*/ 15 w 26"/>
                      <a:gd name="T17" fmla="*/ 7 h 32"/>
                      <a:gd name="T18" fmla="*/ 14 w 26"/>
                      <a:gd name="T19" fmla="*/ 5 h 32"/>
                      <a:gd name="T20" fmla="*/ 12 w 26"/>
                      <a:gd name="T21" fmla="*/ 4 h 32"/>
                      <a:gd name="T22" fmla="*/ 10 w 26"/>
                      <a:gd name="T23" fmla="*/ 3 h 32"/>
                      <a:gd name="T24" fmla="*/ 8 w 26"/>
                      <a:gd name="T25" fmla="*/ 4 h 32"/>
                      <a:gd name="T26" fmla="*/ 6 w 26"/>
                      <a:gd name="T27" fmla="*/ 6 h 32"/>
                      <a:gd name="T28" fmla="*/ 3 w 26"/>
                      <a:gd name="T29" fmla="*/ 8 h 32"/>
                      <a:gd name="T30" fmla="*/ 5 w 26"/>
                      <a:gd name="T31" fmla="*/ 11 h 32"/>
                      <a:gd name="T32" fmla="*/ 5 w 26"/>
                      <a:gd name="T33" fmla="*/ 13 h 32"/>
                      <a:gd name="T34" fmla="*/ 0 w 26"/>
                      <a:gd name="T35" fmla="*/ 12 h 32"/>
                      <a:gd name="T36" fmla="*/ 0 w 26"/>
                      <a:gd name="T37" fmla="*/ 8 h 32"/>
                      <a:gd name="T38" fmla="*/ 1 w 26"/>
                      <a:gd name="T39" fmla="*/ 5 h 32"/>
                      <a:gd name="T40" fmla="*/ 5 w 26"/>
                      <a:gd name="T41" fmla="*/ 2 h 32"/>
                      <a:gd name="T42" fmla="*/ 9 w 26"/>
                      <a:gd name="T43" fmla="*/ 0 h 32"/>
                      <a:gd name="T44" fmla="*/ 13 w 26"/>
                      <a:gd name="T45" fmla="*/ 0 h 32"/>
                      <a:gd name="T46" fmla="*/ 16 w 26"/>
                      <a:gd name="T47" fmla="*/ 2 h 32"/>
                      <a:gd name="T48" fmla="*/ 19 w 26"/>
                      <a:gd name="T49" fmla="*/ 5 h 32"/>
                      <a:gd name="T50" fmla="*/ 20 w 26"/>
                      <a:gd name="T51" fmla="*/ 7 h 32"/>
                      <a:gd name="T52" fmla="*/ 20 w 26"/>
                      <a:gd name="T53" fmla="*/ 11 h 32"/>
                      <a:gd name="T54" fmla="*/ 19 w 26"/>
                      <a:gd name="T55" fmla="*/ 14 h 32"/>
                      <a:gd name="T56" fmla="*/ 16 w 26"/>
                      <a:gd name="T57" fmla="*/ 16 h 32"/>
                      <a:gd name="T58" fmla="*/ 13 w 26"/>
                      <a:gd name="T59" fmla="*/ 20 h 32"/>
                      <a:gd name="T60" fmla="*/ 12 w 26"/>
                      <a:gd name="T61" fmla="*/ 21 h 32"/>
                      <a:gd name="T62" fmla="*/ 11 w 26"/>
                      <a:gd name="T63" fmla="*/ 24 h 32"/>
                      <a:gd name="T64" fmla="*/ 10 w 26"/>
                      <a:gd name="T65" fmla="*/ 26 h 32"/>
                      <a:gd name="T66" fmla="*/ 10 w 26"/>
                      <a:gd name="T67" fmla="*/ 28 h 32"/>
                      <a:gd name="T68" fmla="*/ 26 w 26"/>
                      <a:gd name="T69" fmla="*/ 26 h 3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2"/>
                      <a:gd name="T107" fmla="*/ 26 w 26"/>
                      <a:gd name="T108" fmla="*/ 32 h 3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2">
                        <a:moveTo>
                          <a:pt x="7" y="32"/>
                        </a:moveTo>
                        <a:lnTo>
                          <a:pt x="6" y="30"/>
                        </a:lnTo>
                        <a:lnTo>
                          <a:pt x="6" y="29"/>
                        </a:lnTo>
                        <a:lnTo>
                          <a:pt x="6" y="27"/>
                        </a:lnTo>
                        <a:lnTo>
                          <a:pt x="6" y="26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9" y="19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4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8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4" y="5"/>
                        </a:lnTo>
                        <a:lnTo>
                          <a:pt x="13" y="4"/>
                        </a:lnTo>
                        <a:lnTo>
                          <a:pt x="12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5" y="11"/>
                        </a:lnTo>
                        <a:lnTo>
                          <a:pt x="5" y="12"/>
                        </a:lnTo>
                        <a:lnTo>
                          <a:pt x="5" y="1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9" y="5"/>
                        </a:lnTo>
                        <a:lnTo>
                          <a:pt x="20" y="6"/>
                        </a:lnTo>
                        <a:lnTo>
                          <a:pt x="20" y="7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9" y="14"/>
                        </a:lnTo>
                        <a:lnTo>
                          <a:pt x="17" y="15"/>
                        </a:lnTo>
                        <a:lnTo>
                          <a:pt x="16" y="16"/>
                        </a:lnTo>
                        <a:lnTo>
                          <a:pt x="15" y="18"/>
                        </a:lnTo>
                        <a:lnTo>
                          <a:pt x="13" y="20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4"/>
                        </a:lnTo>
                        <a:lnTo>
                          <a:pt x="10" y="25"/>
                        </a:lnTo>
                        <a:lnTo>
                          <a:pt x="10" y="26"/>
                        </a:lnTo>
                        <a:lnTo>
                          <a:pt x="10" y="27"/>
                        </a:lnTo>
                        <a:lnTo>
                          <a:pt x="10" y="28"/>
                        </a:lnTo>
                        <a:lnTo>
                          <a:pt x="25" y="22"/>
                        </a:lnTo>
                        <a:lnTo>
                          <a:pt x="26" y="26"/>
                        </a:lnTo>
                        <a:lnTo>
                          <a:pt x="7" y="32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7" name="Freeform 64"/>
                  <p:cNvSpPr>
                    <a:spLocks/>
                  </p:cNvSpPr>
                  <p:nvPr/>
                </p:nvSpPr>
                <p:spPr bwMode="auto">
                  <a:xfrm>
                    <a:off x="1128" y="2581"/>
                    <a:ext cx="27" cy="35"/>
                  </a:xfrm>
                  <a:custGeom>
                    <a:avLst/>
                    <a:gdLst>
                      <a:gd name="T0" fmla="*/ 19 w 27"/>
                      <a:gd name="T1" fmla="*/ 11 h 35"/>
                      <a:gd name="T2" fmla="*/ 19 w 27"/>
                      <a:gd name="T3" fmla="*/ 10 h 35"/>
                      <a:gd name="T4" fmla="*/ 18 w 27"/>
                      <a:gd name="T5" fmla="*/ 10 h 35"/>
                      <a:gd name="T6" fmla="*/ 18 w 27"/>
                      <a:gd name="T7" fmla="*/ 10 h 35"/>
                      <a:gd name="T8" fmla="*/ 17 w 27"/>
                      <a:gd name="T9" fmla="*/ 10 h 35"/>
                      <a:gd name="T10" fmla="*/ 20 w 27"/>
                      <a:gd name="T11" fmla="*/ 9 h 35"/>
                      <a:gd name="T12" fmla="*/ 22 w 27"/>
                      <a:gd name="T13" fmla="*/ 8 h 35"/>
                      <a:gd name="T14" fmla="*/ 21 w 27"/>
                      <a:gd name="T15" fmla="*/ 6 h 35"/>
                      <a:gd name="T16" fmla="*/ 20 w 27"/>
                      <a:gd name="T17" fmla="*/ 5 h 35"/>
                      <a:gd name="T18" fmla="*/ 19 w 27"/>
                      <a:gd name="T19" fmla="*/ 3 h 35"/>
                      <a:gd name="T20" fmla="*/ 18 w 27"/>
                      <a:gd name="T21" fmla="*/ 2 h 35"/>
                      <a:gd name="T22" fmla="*/ 17 w 27"/>
                      <a:gd name="T23" fmla="*/ 1 h 35"/>
                      <a:gd name="T24" fmla="*/ 15 w 27"/>
                      <a:gd name="T25" fmla="*/ 0 h 35"/>
                      <a:gd name="T26" fmla="*/ 13 w 27"/>
                      <a:gd name="T27" fmla="*/ 0 h 35"/>
                      <a:gd name="T28" fmla="*/ 11 w 27"/>
                      <a:gd name="T29" fmla="*/ 0 h 35"/>
                      <a:gd name="T30" fmla="*/ 7 w 27"/>
                      <a:gd name="T31" fmla="*/ 1 h 35"/>
                      <a:gd name="T32" fmla="*/ 5 w 27"/>
                      <a:gd name="T33" fmla="*/ 2 h 35"/>
                      <a:gd name="T34" fmla="*/ 2 w 27"/>
                      <a:gd name="T35" fmla="*/ 4 h 35"/>
                      <a:gd name="T36" fmla="*/ 1 w 27"/>
                      <a:gd name="T37" fmla="*/ 7 h 35"/>
                      <a:gd name="T38" fmla="*/ 0 w 27"/>
                      <a:gd name="T39" fmla="*/ 13 h 35"/>
                      <a:gd name="T40" fmla="*/ 0 w 27"/>
                      <a:gd name="T41" fmla="*/ 15 h 35"/>
                      <a:gd name="T42" fmla="*/ 0 w 27"/>
                      <a:gd name="T43" fmla="*/ 18 h 35"/>
                      <a:gd name="T44" fmla="*/ 0 w 27"/>
                      <a:gd name="T45" fmla="*/ 20 h 35"/>
                      <a:gd name="T46" fmla="*/ 1 w 27"/>
                      <a:gd name="T47" fmla="*/ 23 h 35"/>
                      <a:gd name="T48" fmla="*/ 3 w 27"/>
                      <a:gd name="T49" fmla="*/ 27 h 35"/>
                      <a:gd name="T50" fmla="*/ 4 w 27"/>
                      <a:gd name="T51" fmla="*/ 30 h 35"/>
                      <a:gd name="T52" fmla="*/ 6 w 27"/>
                      <a:gd name="T53" fmla="*/ 32 h 35"/>
                      <a:gd name="T54" fmla="*/ 8 w 27"/>
                      <a:gd name="T55" fmla="*/ 33 h 35"/>
                      <a:gd name="T56" fmla="*/ 11 w 27"/>
                      <a:gd name="T57" fmla="*/ 34 h 35"/>
                      <a:gd name="T58" fmla="*/ 14 w 27"/>
                      <a:gd name="T59" fmla="*/ 35 h 35"/>
                      <a:gd name="T60" fmla="*/ 16 w 27"/>
                      <a:gd name="T61" fmla="*/ 35 h 35"/>
                      <a:gd name="T62" fmla="*/ 18 w 27"/>
                      <a:gd name="T63" fmla="*/ 34 h 35"/>
                      <a:gd name="T64" fmla="*/ 21 w 27"/>
                      <a:gd name="T65" fmla="*/ 33 h 35"/>
                      <a:gd name="T66" fmla="*/ 24 w 27"/>
                      <a:gd name="T67" fmla="*/ 32 h 35"/>
                      <a:gd name="T68" fmla="*/ 25 w 27"/>
                      <a:gd name="T69" fmla="*/ 30 h 35"/>
                      <a:gd name="T70" fmla="*/ 26 w 27"/>
                      <a:gd name="T71" fmla="*/ 28 h 35"/>
                      <a:gd name="T72" fmla="*/ 27 w 27"/>
                      <a:gd name="T73" fmla="*/ 25 h 35"/>
                      <a:gd name="T74" fmla="*/ 27 w 27"/>
                      <a:gd name="T75" fmla="*/ 22 h 35"/>
                      <a:gd name="T76" fmla="*/ 27 w 27"/>
                      <a:gd name="T77" fmla="*/ 20 h 35"/>
                      <a:gd name="T78" fmla="*/ 26 w 27"/>
                      <a:gd name="T79" fmla="*/ 18 h 35"/>
                      <a:gd name="T80" fmla="*/ 25 w 27"/>
                      <a:gd name="T81" fmla="*/ 16 h 35"/>
                      <a:gd name="T82" fmla="*/ 24 w 27"/>
                      <a:gd name="T83" fmla="*/ 14 h 35"/>
                      <a:gd name="T84" fmla="*/ 21 w 27"/>
                      <a:gd name="T85" fmla="*/ 13 h 35"/>
                      <a:gd name="T86" fmla="*/ 19 w 27"/>
                      <a:gd name="T87" fmla="*/ 11 h 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7"/>
                      <a:gd name="T133" fmla="*/ 0 h 35"/>
                      <a:gd name="T134" fmla="*/ 27 w 27"/>
                      <a:gd name="T135" fmla="*/ 35 h 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7" h="35">
                        <a:moveTo>
                          <a:pt x="19" y="11"/>
                        </a:move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20" y="9"/>
                        </a:lnTo>
                        <a:lnTo>
                          <a:pt x="22" y="8"/>
                        </a:lnTo>
                        <a:lnTo>
                          <a:pt x="21" y="6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2"/>
                        </a:lnTo>
                        <a:lnTo>
                          <a:pt x="8" y="33"/>
                        </a:lnTo>
                        <a:lnTo>
                          <a:pt x="11" y="34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8" y="34"/>
                        </a:lnTo>
                        <a:lnTo>
                          <a:pt x="21" y="33"/>
                        </a:lnTo>
                        <a:lnTo>
                          <a:pt x="24" y="32"/>
                        </a:lnTo>
                        <a:lnTo>
                          <a:pt x="25" y="30"/>
                        </a:lnTo>
                        <a:lnTo>
                          <a:pt x="26" y="28"/>
                        </a:lnTo>
                        <a:lnTo>
                          <a:pt x="27" y="25"/>
                        </a:lnTo>
                        <a:lnTo>
                          <a:pt x="27" y="22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4" y="14"/>
                        </a:lnTo>
                        <a:lnTo>
                          <a:pt x="21" y="13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8" name="Freeform 65"/>
                  <p:cNvSpPr>
                    <a:spLocks/>
                  </p:cNvSpPr>
                  <p:nvPr/>
                </p:nvSpPr>
                <p:spPr bwMode="auto">
                  <a:xfrm>
                    <a:off x="1135" y="2588"/>
                    <a:ext cx="7" cy="7"/>
                  </a:xfrm>
                  <a:custGeom>
                    <a:avLst/>
                    <a:gdLst>
                      <a:gd name="T0" fmla="*/ 3 w 7"/>
                      <a:gd name="T1" fmla="*/ 1 h 7"/>
                      <a:gd name="T2" fmla="*/ 4 w 7"/>
                      <a:gd name="T3" fmla="*/ 0 h 7"/>
                      <a:gd name="T4" fmla="*/ 5 w 7"/>
                      <a:gd name="T5" fmla="*/ 0 h 7"/>
                      <a:gd name="T6" fmla="*/ 5 w 7"/>
                      <a:gd name="T7" fmla="*/ 0 h 7"/>
                      <a:gd name="T8" fmla="*/ 6 w 7"/>
                      <a:gd name="T9" fmla="*/ 1 h 7"/>
                      <a:gd name="T10" fmla="*/ 6 w 7"/>
                      <a:gd name="T11" fmla="*/ 1 h 7"/>
                      <a:gd name="T12" fmla="*/ 6 w 7"/>
                      <a:gd name="T13" fmla="*/ 1 h 7"/>
                      <a:gd name="T14" fmla="*/ 6 w 7"/>
                      <a:gd name="T15" fmla="*/ 1 h 7"/>
                      <a:gd name="T16" fmla="*/ 7 w 7"/>
                      <a:gd name="T17" fmla="*/ 2 h 7"/>
                      <a:gd name="T18" fmla="*/ 7 w 7"/>
                      <a:gd name="T19" fmla="*/ 3 h 7"/>
                      <a:gd name="T20" fmla="*/ 6 w 7"/>
                      <a:gd name="T21" fmla="*/ 3 h 7"/>
                      <a:gd name="T22" fmla="*/ 6 w 7"/>
                      <a:gd name="T23" fmla="*/ 3 h 7"/>
                      <a:gd name="T24" fmla="*/ 5 w 7"/>
                      <a:gd name="T25" fmla="*/ 3 h 7"/>
                      <a:gd name="T26" fmla="*/ 5 w 7"/>
                      <a:gd name="T27" fmla="*/ 3 h 7"/>
                      <a:gd name="T28" fmla="*/ 4 w 7"/>
                      <a:gd name="T29" fmla="*/ 4 h 7"/>
                      <a:gd name="T30" fmla="*/ 3 w 7"/>
                      <a:gd name="T31" fmla="*/ 4 h 7"/>
                      <a:gd name="T32" fmla="*/ 1 w 7"/>
                      <a:gd name="T33" fmla="*/ 6 h 7"/>
                      <a:gd name="T34" fmla="*/ 0 w 7"/>
                      <a:gd name="T35" fmla="*/ 7 h 7"/>
                      <a:gd name="T36" fmla="*/ 0 w 7"/>
                      <a:gd name="T37" fmla="*/ 6 h 7"/>
                      <a:gd name="T38" fmla="*/ 0 w 7"/>
                      <a:gd name="T39" fmla="*/ 4 h 7"/>
                      <a:gd name="T40" fmla="*/ 0 w 7"/>
                      <a:gd name="T41" fmla="*/ 4 h 7"/>
                      <a:gd name="T42" fmla="*/ 0 w 7"/>
                      <a:gd name="T43" fmla="*/ 3 h 7"/>
                      <a:gd name="T44" fmla="*/ 0 w 7"/>
                      <a:gd name="T45" fmla="*/ 2 h 7"/>
                      <a:gd name="T46" fmla="*/ 1 w 7"/>
                      <a:gd name="T47" fmla="*/ 2 h 7"/>
                      <a:gd name="T48" fmla="*/ 1 w 7"/>
                      <a:gd name="T49" fmla="*/ 1 h 7"/>
                      <a:gd name="T50" fmla="*/ 3 w 7"/>
                      <a:gd name="T51" fmla="*/ 1 h 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7"/>
                      <a:gd name="T80" fmla="*/ 7 w 7"/>
                      <a:gd name="T81" fmla="*/ 7 h 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7">
                        <a:moveTo>
                          <a:pt x="3" y="1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899" name="Freeform 66"/>
                  <p:cNvSpPr>
                    <a:spLocks/>
                  </p:cNvSpPr>
                  <p:nvPr/>
                </p:nvSpPr>
                <p:spPr bwMode="auto">
                  <a:xfrm>
                    <a:off x="1130" y="2583"/>
                    <a:ext cx="23" cy="31"/>
                  </a:xfrm>
                  <a:custGeom>
                    <a:avLst/>
                    <a:gdLst>
                      <a:gd name="T0" fmla="*/ 0 w 23"/>
                      <a:gd name="T1" fmla="*/ 13 h 31"/>
                      <a:gd name="T2" fmla="*/ 0 w 23"/>
                      <a:gd name="T3" fmla="*/ 18 h 31"/>
                      <a:gd name="T4" fmla="*/ 3 w 23"/>
                      <a:gd name="T5" fmla="*/ 23 h 31"/>
                      <a:gd name="T6" fmla="*/ 6 w 23"/>
                      <a:gd name="T7" fmla="*/ 28 h 31"/>
                      <a:gd name="T8" fmla="*/ 10 w 23"/>
                      <a:gd name="T9" fmla="*/ 31 h 31"/>
                      <a:gd name="T10" fmla="*/ 14 w 23"/>
                      <a:gd name="T11" fmla="*/ 31 h 31"/>
                      <a:gd name="T12" fmla="*/ 17 w 23"/>
                      <a:gd name="T13" fmla="*/ 29 h 31"/>
                      <a:gd name="T14" fmla="*/ 20 w 23"/>
                      <a:gd name="T15" fmla="*/ 26 h 31"/>
                      <a:gd name="T16" fmla="*/ 23 w 23"/>
                      <a:gd name="T17" fmla="*/ 22 h 31"/>
                      <a:gd name="T18" fmla="*/ 23 w 23"/>
                      <a:gd name="T19" fmla="*/ 19 h 31"/>
                      <a:gd name="T20" fmla="*/ 20 w 23"/>
                      <a:gd name="T21" fmla="*/ 15 h 31"/>
                      <a:gd name="T22" fmla="*/ 18 w 23"/>
                      <a:gd name="T23" fmla="*/ 12 h 31"/>
                      <a:gd name="T24" fmla="*/ 15 w 23"/>
                      <a:gd name="T25" fmla="*/ 11 h 31"/>
                      <a:gd name="T26" fmla="*/ 12 w 23"/>
                      <a:gd name="T27" fmla="*/ 11 h 31"/>
                      <a:gd name="T28" fmla="*/ 9 w 23"/>
                      <a:gd name="T29" fmla="*/ 12 h 31"/>
                      <a:gd name="T30" fmla="*/ 8 w 23"/>
                      <a:gd name="T31" fmla="*/ 12 h 31"/>
                      <a:gd name="T32" fmla="*/ 5 w 23"/>
                      <a:gd name="T33" fmla="*/ 14 h 31"/>
                      <a:gd name="T34" fmla="*/ 4 w 23"/>
                      <a:gd name="T35" fmla="*/ 16 h 31"/>
                      <a:gd name="T36" fmla="*/ 3 w 23"/>
                      <a:gd name="T37" fmla="*/ 15 h 31"/>
                      <a:gd name="T38" fmla="*/ 3 w 23"/>
                      <a:gd name="T39" fmla="*/ 11 h 31"/>
                      <a:gd name="T40" fmla="*/ 4 w 23"/>
                      <a:gd name="T41" fmla="*/ 7 h 31"/>
                      <a:gd name="T42" fmla="*/ 6 w 23"/>
                      <a:gd name="T43" fmla="*/ 4 h 31"/>
                      <a:gd name="T44" fmla="*/ 9 w 23"/>
                      <a:gd name="T45" fmla="*/ 3 h 31"/>
                      <a:gd name="T46" fmla="*/ 11 w 23"/>
                      <a:gd name="T47" fmla="*/ 3 h 31"/>
                      <a:gd name="T48" fmla="*/ 13 w 23"/>
                      <a:gd name="T49" fmla="*/ 5 h 31"/>
                      <a:gd name="T50" fmla="*/ 13 w 23"/>
                      <a:gd name="T51" fmla="*/ 5 h 31"/>
                      <a:gd name="T52" fmla="*/ 17 w 23"/>
                      <a:gd name="T53" fmla="*/ 5 h 31"/>
                      <a:gd name="T54" fmla="*/ 16 w 23"/>
                      <a:gd name="T55" fmla="*/ 3 h 31"/>
                      <a:gd name="T56" fmla="*/ 14 w 23"/>
                      <a:gd name="T57" fmla="*/ 1 h 31"/>
                      <a:gd name="T58" fmla="*/ 11 w 23"/>
                      <a:gd name="T59" fmla="*/ 0 h 31"/>
                      <a:gd name="T60" fmla="*/ 6 w 23"/>
                      <a:gd name="T61" fmla="*/ 1 h 31"/>
                      <a:gd name="T62" fmla="*/ 2 w 23"/>
                      <a:gd name="T63" fmla="*/ 4 h 31"/>
                      <a:gd name="T64" fmla="*/ 0 w 23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3" y="23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8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7" y="29"/>
                        </a:lnTo>
                        <a:lnTo>
                          <a:pt x="19" y="28"/>
                        </a:lnTo>
                        <a:lnTo>
                          <a:pt x="20" y="26"/>
                        </a:lnTo>
                        <a:lnTo>
                          <a:pt x="22" y="25"/>
                        </a:lnTo>
                        <a:lnTo>
                          <a:pt x="23" y="22"/>
                        </a:lnTo>
                        <a:lnTo>
                          <a:pt x="23" y="20"/>
                        </a:lnTo>
                        <a:lnTo>
                          <a:pt x="23" y="19"/>
                        </a:lnTo>
                        <a:lnTo>
                          <a:pt x="22" y="17"/>
                        </a:lnTo>
                        <a:lnTo>
                          <a:pt x="20" y="15"/>
                        </a:lnTo>
                        <a:lnTo>
                          <a:pt x="19" y="13"/>
                        </a:lnTo>
                        <a:lnTo>
                          <a:pt x="18" y="12"/>
                        </a:lnTo>
                        <a:lnTo>
                          <a:pt x="17" y="11"/>
                        </a:lnTo>
                        <a:lnTo>
                          <a:pt x="15" y="11"/>
                        </a:lnTo>
                        <a:lnTo>
                          <a:pt x="14" y="11"/>
                        </a:lnTo>
                        <a:lnTo>
                          <a:pt x="12" y="11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2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3" y="15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0" name="Freeform 67"/>
                  <p:cNvSpPr>
                    <a:spLocks/>
                  </p:cNvSpPr>
                  <p:nvPr/>
                </p:nvSpPr>
                <p:spPr bwMode="auto">
                  <a:xfrm>
                    <a:off x="1136" y="2597"/>
                    <a:ext cx="13" cy="14"/>
                  </a:xfrm>
                  <a:custGeom>
                    <a:avLst/>
                    <a:gdLst>
                      <a:gd name="T0" fmla="*/ 4 w 13"/>
                      <a:gd name="T1" fmla="*/ 13 h 14"/>
                      <a:gd name="T2" fmla="*/ 3 w 13"/>
                      <a:gd name="T3" fmla="*/ 12 h 14"/>
                      <a:gd name="T4" fmla="*/ 3 w 13"/>
                      <a:gd name="T5" fmla="*/ 11 h 14"/>
                      <a:gd name="T6" fmla="*/ 2 w 13"/>
                      <a:gd name="T7" fmla="*/ 9 h 14"/>
                      <a:gd name="T8" fmla="*/ 0 w 13"/>
                      <a:gd name="T9" fmla="*/ 8 h 14"/>
                      <a:gd name="T10" fmla="*/ 0 w 13"/>
                      <a:gd name="T11" fmla="*/ 7 h 14"/>
                      <a:gd name="T12" fmla="*/ 0 w 13"/>
                      <a:gd name="T13" fmla="*/ 5 h 14"/>
                      <a:gd name="T14" fmla="*/ 0 w 13"/>
                      <a:gd name="T15" fmla="*/ 4 h 14"/>
                      <a:gd name="T16" fmla="*/ 0 w 13"/>
                      <a:gd name="T17" fmla="*/ 3 h 14"/>
                      <a:gd name="T18" fmla="*/ 2 w 13"/>
                      <a:gd name="T19" fmla="*/ 2 h 14"/>
                      <a:gd name="T20" fmla="*/ 3 w 13"/>
                      <a:gd name="T21" fmla="*/ 2 h 14"/>
                      <a:gd name="T22" fmla="*/ 4 w 13"/>
                      <a:gd name="T23" fmla="*/ 1 h 14"/>
                      <a:gd name="T24" fmla="*/ 5 w 13"/>
                      <a:gd name="T25" fmla="*/ 1 h 14"/>
                      <a:gd name="T26" fmla="*/ 6 w 13"/>
                      <a:gd name="T27" fmla="*/ 0 h 14"/>
                      <a:gd name="T28" fmla="*/ 7 w 13"/>
                      <a:gd name="T29" fmla="*/ 0 h 14"/>
                      <a:gd name="T30" fmla="*/ 8 w 13"/>
                      <a:gd name="T31" fmla="*/ 0 h 14"/>
                      <a:gd name="T32" fmla="*/ 9 w 13"/>
                      <a:gd name="T33" fmla="*/ 1 h 14"/>
                      <a:gd name="T34" fmla="*/ 10 w 13"/>
                      <a:gd name="T35" fmla="*/ 2 h 14"/>
                      <a:gd name="T36" fmla="*/ 11 w 13"/>
                      <a:gd name="T37" fmla="*/ 2 h 14"/>
                      <a:gd name="T38" fmla="*/ 12 w 13"/>
                      <a:gd name="T39" fmla="*/ 3 h 14"/>
                      <a:gd name="T40" fmla="*/ 12 w 13"/>
                      <a:gd name="T41" fmla="*/ 4 h 14"/>
                      <a:gd name="T42" fmla="*/ 13 w 13"/>
                      <a:gd name="T43" fmla="*/ 5 h 14"/>
                      <a:gd name="T44" fmla="*/ 13 w 13"/>
                      <a:gd name="T45" fmla="*/ 7 h 14"/>
                      <a:gd name="T46" fmla="*/ 13 w 13"/>
                      <a:gd name="T47" fmla="*/ 8 h 14"/>
                      <a:gd name="T48" fmla="*/ 12 w 13"/>
                      <a:gd name="T49" fmla="*/ 9 h 14"/>
                      <a:gd name="T50" fmla="*/ 12 w 13"/>
                      <a:gd name="T51" fmla="*/ 11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9 w 13"/>
                      <a:gd name="T57" fmla="*/ 13 h 14"/>
                      <a:gd name="T58" fmla="*/ 8 w 13"/>
                      <a:gd name="T59" fmla="*/ 14 h 14"/>
                      <a:gd name="T60" fmla="*/ 7 w 13"/>
                      <a:gd name="T61" fmla="*/ 14 h 14"/>
                      <a:gd name="T62" fmla="*/ 5 w 13"/>
                      <a:gd name="T63" fmla="*/ 14 h 14"/>
                      <a:gd name="T64" fmla="*/ 4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4" y="13"/>
                        </a:move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2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2" y="9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1" name="Freeform 68"/>
                  <p:cNvSpPr>
                    <a:spLocks/>
                  </p:cNvSpPr>
                  <p:nvPr/>
                </p:nvSpPr>
                <p:spPr bwMode="auto">
                  <a:xfrm>
                    <a:off x="1224" y="2386"/>
                    <a:ext cx="28" cy="35"/>
                  </a:xfrm>
                  <a:custGeom>
                    <a:avLst/>
                    <a:gdLst>
                      <a:gd name="T0" fmla="*/ 23 w 28"/>
                      <a:gd name="T1" fmla="*/ 14 h 35"/>
                      <a:gd name="T2" fmla="*/ 22 w 28"/>
                      <a:gd name="T3" fmla="*/ 14 h 35"/>
                      <a:gd name="T4" fmla="*/ 22 w 28"/>
                      <a:gd name="T5" fmla="*/ 13 h 35"/>
                      <a:gd name="T6" fmla="*/ 22 w 28"/>
                      <a:gd name="T7" fmla="*/ 13 h 35"/>
                      <a:gd name="T8" fmla="*/ 22 w 28"/>
                      <a:gd name="T9" fmla="*/ 12 h 35"/>
                      <a:gd name="T10" fmla="*/ 22 w 28"/>
                      <a:gd name="T11" fmla="*/ 8 h 35"/>
                      <a:gd name="T12" fmla="*/ 21 w 28"/>
                      <a:gd name="T13" fmla="*/ 5 h 35"/>
                      <a:gd name="T14" fmla="*/ 18 w 28"/>
                      <a:gd name="T15" fmla="*/ 2 h 35"/>
                      <a:gd name="T16" fmla="*/ 14 w 28"/>
                      <a:gd name="T17" fmla="*/ 0 h 35"/>
                      <a:gd name="T18" fmla="*/ 9 w 28"/>
                      <a:gd name="T19" fmla="*/ 0 h 35"/>
                      <a:gd name="T20" fmla="*/ 4 w 28"/>
                      <a:gd name="T21" fmla="*/ 3 h 35"/>
                      <a:gd name="T22" fmla="*/ 0 w 28"/>
                      <a:gd name="T23" fmla="*/ 7 h 35"/>
                      <a:gd name="T24" fmla="*/ 0 w 28"/>
                      <a:gd name="T25" fmla="*/ 10 h 35"/>
                      <a:gd name="T26" fmla="*/ 0 w 28"/>
                      <a:gd name="T27" fmla="*/ 14 h 35"/>
                      <a:gd name="T28" fmla="*/ 1 w 28"/>
                      <a:gd name="T29" fmla="*/ 18 h 35"/>
                      <a:gd name="T30" fmla="*/ 8 w 28"/>
                      <a:gd name="T31" fmla="*/ 14 h 35"/>
                      <a:gd name="T32" fmla="*/ 7 w 28"/>
                      <a:gd name="T33" fmla="*/ 12 h 35"/>
                      <a:gd name="T34" fmla="*/ 7 w 28"/>
                      <a:gd name="T35" fmla="*/ 10 h 35"/>
                      <a:gd name="T36" fmla="*/ 8 w 28"/>
                      <a:gd name="T37" fmla="*/ 9 h 35"/>
                      <a:gd name="T38" fmla="*/ 10 w 28"/>
                      <a:gd name="T39" fmla="*/ 8 h 35"/>
                      <a:gd name="T40" fmla="*/ 12 w 28"/>
                      <a:gd name="T41" fmla="*/ 8 h 35"/>
                      <a:gd name="T42" fmla="*/ 13 w 28"/>
                      <a:gd name="T43" fmla="*/ 8 h 35"/>
                      <a:gd name="T44" fmla="*/ 14 w 28"/>
                      <a:gd name="T45" fmla="*/ 8 h 35"/>
                      <a:gd name="T46" fmla="*/ 14 w 28"/>
                      <a:gd name="T47" fmla="*/ 9 h 35"/>
                      <a:gd name="T48" fmla="*/ 14 w 28"/>
                      <a:gd name="T49" fmla="*/ 12 h 35"/>
                      <a:gd name="T50" fmla="*/ 14 w 28"/>
                      <a:gd name="T51" fmla="*/ 13 h 35"/>
                      <a:gd name="T52" fmla="*/ 13 w 28"/>
                      <a:gd name="T53" fmla="*/ 13 h 35"/>
                      <a:gd name="T54" fmla="*/ 12 w 28"/>
                      <a:gd name="T55" fmla="*/ 14 h 35"/>
                      <a:gd name="T56" fmla="*/ 12 w 28"/>
                      <a:gd name="T57" fmla="*/ 14 h 35"/>
                      <a:gd name="T58" fmla="*/ 10 w 28"/>
                      <a:gd name="T59" fmla="*/ 14 h 35"/>
                      <a:gd name="T60" fmla="*/ 10 w 28"/>
                      <a:gd name="T61" fmla="*/ 14 h 35"/>
                      <a:gd name="T62" fmla="*/ 9 w 28"/>
                      <a:gd name="T63" fmla="*/ 14 h 35"/>
                      <a:gd name="T64" fmla="*/ 10 w 28"/>
                      <a:gd name="T65" fmla="*/ 17 h 35"/>
                      <a:gd name="T66" fmla="*/ 12 w 28"/>
                      <a:gd name="T67" fmla="*/ 21 h 35"/>
                      <a:gd name="T68" fmla="*/ 14 w 28"/>
                      <a:gd name="T69" fmla="*/ 21 h 35"/>
                      <a:gd name="T70" fmla="*/ 14 w 28"/>
                      <a:gd name="T71" fmla="*/ 20 h 35"/>
                      <a:gd name="T72" fmla="*/ 15 w 28"/>
                      <a:gd name="T73" fmla="*/ 20 h 35"/>
                      <a:gd name="T74" fmla="*/ 17 w 28"/>
                      <a:gd name="T75" fmla="*/ 20 h 35"/>
                      <a:gd name="T76" fmla="*/ 18 w 28"/>
                      <a:gd name="T77" fmla="*/ 20 h 35"/>
                      <a:gd name="T78" fmla="*/ 19 w 28"/>
                      <a:gd name="T79" fmla="*/ 21 h 35"/>
                      <a:gd name="T80" fmla="*/ 20 w 28"/>
                      <a:gd name="T81" fmla="*/ 23 h 35"/>
                      <a:gd name="T82" fmla="*/ 20 w 28"/>
                      <a:gd name="T83" fmla="*/ 24 h 35"/>
                      <a:gd name="T84" fmla="*/ 19 w 28"/>
                      <a:gd name="T85" fmla="*/ 26 h 35"/>
                      <a:gd name="T86" fmla="*/ 18 w 28"/>
                      <a:gd name="T87" fmla="*/ 27 h 35"/>
                      <a:gd name="T88" fmla="*/ 15 w 28"/>
                      <a:gd name="T89" fmla="*/ 27 h 35"/>
                      <a:gd name="T90" fmla="*/ 13 w 28"/>
                      <a:gd name="T91" fmla="*/ 27 h 35"/>
                      <a:gd name="T92" fmla="*/ 13 w 28"/>
                      <a:gd name="T93" fmla="*/ 27 h 35"/>
                      <a:gd name="T94" fmla="*/ 12 w 28"/>
                      <a:gd name="T95" fmla="*/ 26 h 35"/>
                      <a:gd name="T96" fmla="*/ 10 w 28"/>
                      <a:gd name="T97" fmla="*/ 22 h 35"/>
                      <a:gd name="T98" fmla="*/ 3 w 28"/>
                      <a:gd name="T99" fmla="*/ 27 h 35"/>
                      <a:gd name="T100" fmla="*/ 5 w 28"/>
                      <a:gd name="T101" fmla="*/ 31 h 35"/>
                      <a:gd name="T102" fmla="*/ 8 w 28"/>
                      <a:gd name="T103" fmla="*/ 34 h 35"/>
                      <a:gd name="T104" fmla="*/ 14 w 28"/>
                      <a:gd name="T105" fmla="*/ 35 h 35"/>
                      <a:gd name="T106" fmla="*/ 19 w 28"/>
                      <a:gd name="T107" fmla="*/ 34 h 35"/>
                      <a:gd name="T108" fmla="*/ 23 w 28"/>
                      <a:gd name="T109" fmla="*/ 32 h 35"/>
                      <a:gd name="T110" fmla="*/ 27 w 28"/>
                      <a:gd name="T111" fmla="*/ 28 h 35"/>
                      <a:gd name="T112" fmla="*/ 28 w 28"/>
                      <a:gd name="T113" fmla="*/ 23 h 35"/>
                      <a:gd name="T114" fmla="*/ 28 w 28"/>
                      <a:gd name="T115" fmla="*/ 19 h 35"/>
                      <a:gd name="T116" fmla="*/ 26 w 28"/>
                      <a:gd name="T117" fmla="*/ 16 h 35"/>
                      <a:gd name="T118" fmla="*/ 23 w 28"/>
                      <a:gd name="T119" fmla="*/ 14 h 3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8"/>
                      <a:gd name="T181" fmla="*/ 0 h 35"/>
                      <a:gd name="T182" fmla="*/ 28 w 28"/>
                      <a:gd name="T183" fmla="*/ 35 h 3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8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2" y="14"/>
                        </a:lnTo>
                        <a:lnTo>
                          <a:pt x="22" y="13"/>
                        </a:lnTo>
                        <a:lnTo>
                          <a:pt x="22" y="12"/>
                        </a:lnTo>
                        <a:lnTo>
                          <a:pt x="22" y="10"/>
                        </a:lnTo>
                        <a:lnTo>
                          <a:pt x="22" y="8"/>
                        </a:lnTo>
                        <a:lnTo>
                          <a:pt x="22" y="7"/>
                        </a:lnTo>
                        <a:lnTo>
                          <a:pt x="21" y="5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6" y="1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1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9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3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9" y="15"/>
                        </a:lnTo>
                        <a:lnTo>
                          <a:pt x="10" y="17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3" y="21"/>
                        </a:lnTo>
                        <a:lnTo>
                          <a:pt x="14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20"/>
                        </a:lnTo>
                        <a:lnTo>
                          <a:pt x="18" y="20"/>
                        </a:lnTo>
                        <a:lnTo>
                          <a:pt x="19" y="20"/>
                        </a:lnTo>
                        <a:lnTo>
                          <a:pt x="19" y="21"/>
                        </a:lnTo>
                        <a:lnTo>
                          <a:pt x="19" y="22"/>
                        </a:lnTo>
                        <a:lnTo>
                          <a:pt x="20" y="23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9" y="26"/>
                        </a:lnTo>
                        <a:lnTo>
                          <a:pt x="18" y="26"/>
                        </a:lnTo>
                        <a:lnTo>
                          <a:pt x="18" y="27"/>
                        </a:lnTo>
                        <a:lnTo>
                          <a:pt x="17" y="27"/>
                        </a:lnTo>
                        <a:lnTo>
                          <a:pt x="15" y="27"/>
                        </a:lnTo>
                        <a:lnTo>
                          <a:pt x="14" y="27"/>
                        </a:lnTo>
                        <a:lnTo>
                          <a:pt x="13" y="27"/>
                        </a:lnTo>
                        <a:lnTo>
                          <a:pt x="12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3" y="24"/>
                        </a:lnTo>
                        <a:lnTo>
                          <a:pt x="3" y="27"/>
                        </a:lnTo>
                        <a:lnTo>
                          <a:pt x="4" y="29"/>
                        </a:lnTo>
                        <a:lnTo>
                          <a:pt x="5" y="31"/>
                        </a:lnTo>
                        <a:lnTo>
                          <a:pt x="7" y="32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1" y="33"/>
                        </a:lnTo>
                        <a:lnTo>
                          <a:pt x="23" y="32"/>
                        </a:lnTo>
                        <a:lnTo>
                          <a:pt x="26" y="30"/>
                        </a:lnTo>
                        <a:lnTo>
                          <a:pt x="27" y="28"/>
                        </a:lnTo>
                        <a:lnTo>
                          <a:pt x="28" y="26"/>
                        </a:lnTo>
                        <a:lnTo>
                          <a:pt x="28" y="23"/>
                        </a:lnTo>
                        <a:lnTo>
                          <a:pt x="28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4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2" name="Freeform 69"/>
                  <p:cNvSpPr>
                    <a:spLocks/>
                  </p:cNvSpPr>
                  <p:nvPr/>
                </p:nvSpPr>
                <p:spPr bwMode="auto">
                  <a:xfrm>
                    <a:off x="1226" y="2388"/>
                    <a:ext cx="24" cy="31"/>
                  </a:xfrm>
                  <a:custGeom>
                    <a:avLst/>
                    <a:gdLst>
                      <a:gd name="T0" fmla="*/ 19 w 24"/>
                      <a:gd name="T1" fmla="*/ 13 h 31"/>
                      <a:gd name="T2" fmla="*/ 17 w 24"/>
                      <a:gd name="T3" fmla="*/ 13 h 31"/>
                      <a:gd name="T4" fmla="*/ 17 w 24"/>
                      <a:gd name="T5" fmla="*/ 12 h 31"/>
                      <a:gd name="T6" fmla="*/ 17 w 24"/>
                      <a:gd name="T7" fmla="*/ 11 h 31"/>
                      <a:gd name="T8" fmla="*/ 18 w 24"/>
                      <a:gd name="T9" fmla="*/ 10 h 31"/>
                      <a:gd name="T10" fmla="*/ 18 w 24"/>
                      <a:gd name="T11" fmla="*/ 6 h 31"/>
                      <a:gd name="T12" fmla="*/ 17 w 24"/>
                      <a:gd name="T13" fmla="*/ 4 h 31"/>
                      <a:gd name="T14" fmla="*/ 15 w 24"/>
                      <a:gd name="T15" fmla="*/ 1 h 31"/>
                      <a:gd name="T16" fmla="*/ 12 w 24"/>
                      <a:gd name="T17" fmla="*/ 0 h 31"/>
                      <a:gd name="T18" fmla="*/ 8 w 24"/>
                      <a:gd name="T19" fmla="*/ 0 h 31"/>
                      <a:gd name="T20" fmla="*/ 3 w 24"/>
                      <a:gd name="T21" fmla="*/ 2 h 31"/>
                      <a:gd name="T22" fmla="*/ 0 w 24"/>
                      <a:gd name="T23" fmla="*/ 5 h 31"/>
                      <a:gd name="T24" fmla="*/ 0 w 24"/>
                      <a:gd name="T25" fmla="*/ 8 h 31"/>
                      <a:gd name="T26" fmla="*/ 0 w 24"/>
                      <a:gd name="T27" fmla="*/ 12 h 31"/>
                      <a:gd name="T28" fmla="*/ 4 w 24"/>
                      <a:gd name="T29" fmla="*/ 13 h 31"/>
                      <a:gd name="T30" fmla="*/ 3 w 24"/>
                      <a:gd name="T31" fmla="*/ 11 h 31"/>
                      <a:gd name="T32" fmla="*/ 3 w 24"/>
                      <a:gd name="T33" fmla="*/ 8 h 31"/>
                      <a:gd name="T34" fmla="*/ 5 w 24"/>
                      <a:gd name="T35" fmla="*/ 6 h 31"/>
                      <a:gd name="T36" fmla="*/ 7 w 24"/>
                      <a:gd name="T37" fmla="*/ 4 h 31"/>
                      <a:gd name="T38" fmla="*/ 10 w 24"/>
                      <a:gd name="T39" fmla="*/ 4 h 31"/>
                      <a:gd name="T40" fmla="*/ 12 w 24"/>
                      <a:gd name="T41" fmla="*/ 4 h 31"/>
                      <a:gd name="T42" fmla="*/ 13 w 24"/>
                      <a:gd name="T43" fmla="*/ 5 h 31"/>
                      <a:gd name="T44" fmla="*/ 14 w 24"/>
                      <a:gd name="T45" fmla="*/ 7 h 31"/>
                      <a:gd name="T46" fmla="*/ 15 w 24"/>
                      <a:gd name="T47" fmla="*/ 10 h 31"/>
                      <a:gd name="T48" fmla="*/ 13 w 24"/>
                      <a:gd name="T49" fmla="*/ 12 h 31"/>
                      <a:gd name="T50" fmla="*/ 12 w 24"/>
                      <a:gd name="T51" fmla="*/ 13 h 31"/>
                      <a:gd name="T52" fmla="*/ 11 w 24"/>
                      <a:gd name="T53" fmla="*/ 14 h 31"/>
                      <a:gd name="T54" fmla="*/ 10 w 24"/>
                      <a:gd name="T55" fmla="*/ 14 h 31"/>
                      <a:gd name="T56" fmla="*/ 10 w 24"/>
                      <a:gd name="T57" fmla="*/ 14 h 31"/>
                      <a:gd name="T58" fmla="*/ 10 w 24"/>
                      <a:gd name="T59" fmla="*/ 15 h 31"/>
                      <a:gd name="T60" fmla="*/ 11 w 24"/>
                      <a:gd name="T61" fmla="*/ 17 h 31"/>
                      <a:gd name="T62" fmla="*/ 11 w 24"/>
                      <a:gd name="T63" fmla="*/ 17 h 31"/>
                      <a:gd name="T64" fmla="*/ 11 w 24"/>
                      <a:gd name="T65" fmla="*/ 17 h 31"/>
                      <a:gd name="T66" fmla="*/ 14 w 24"/>
                      <a:gd name="T67" fmla="*/ 16 h 31"/>
                      <a:gd name="T68" fmla="*/ 16 w 24"/>
                      <a:gd name="T69" fmla="*/ 16 h 31"/>
                      <a:gd name="T70" fmla="*/ 18 w 24"/>
                      <a:gd name="T71" fmla="*/ 17 h 31"/>
                      <a:gd name="T72" fmla="*/ 19 w 24"/>
                      <a:gd name="T73" fmla="*/ 19 h 31"/>
                      <a:gd name="T74" fmla="*/ 20 w 24"/>
                      <a:gd name="T75" fmla="*/ 21 h 31"/>
                      <a:gd name="T76" fmla="*/ 19 w 24"/>
                      <a:gd name="T77" fmla="*/ 24 h 31"/>
                      <a:gd name="T78" fmla="*/ 17 w 24"/>
                      <a:gd name="T79" fmla="*/ 26 h 31"/>
                      <a:gd name="T80" fmla="*/ 15 w 24"/>
                      <a:gd name="T81" fmla="*/ 27 h 31"/>
                      <a:gd name="T82" fmla="*/ 12 w 24"/>
                      <a:gd name="T83" fmla="*/ 28 h 31"/>
                      <a:gd name="T84" fmla="*/ 10 w 24"/>
                      <a:gd name="T85" fmla="*/ 27 h 31"/>
                      <a:gd name="T86" fmla="*/ 8 w 24"/>
                      <a:gd name="T87" fmla="*/ 25 h 31"/>
                      <a:gd name="T88" fmla="*/ 7 w 24"/>
                      <a:gd name="T89" fmla="*/ 22 h 31"/>
                      <a:gd name="T90" fmla="*/ 4 w 24"/>
                      <a:gd name="T91" fmla="*/ 26 h 31"/>
                      <a:gd name="T92" fmla="*/ 6 w 24"/>
                      <a:gd name="T93" fmla="*/ 29 h 31"/>
                      <a:gd name="T94" fmla="*/ 10 w 24"/>
                      <a:gd name="T95" fmla="*/ 31 h 31"/>
                      <a:gd name="T96" fmla="*/ 14 w 24"/>
                      <a:gd name="T97" fmla="*/ 31 h 31"/>
                      <a:gd name="T98" fmla="*/ 18 w 24"/>
                      <a:gd name="T99" fmla="*/ 29 h 31"/>
                      <a:gd name="T100" fmla="*/ 21 w 24"/>
                      <a:gd name="T101" fmla="*/ 27 h 31"/>
                      <a:gd name="T102" fmla="*/ 24 w 24"/>
                      <a:gd name="T103" fmla="*/ 22 h 31"/>
                      <a:gd name="T104" fmla="*/ 24 w 24"/>
                      <a:gd name="T105" fmla="*/ 19 h 31"/>
                      <a:gd name="T106" fmla="*/ 22 w 24"/>
                      <a:gd name="T107" fmla="*/ 16 h 31"/>
                      <a:gd name="T108" fmla="*/ 21 w 24"/>
                      <a:gd name="T109" fmla="*/ 15 h 3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4"/>
                      <a:gd name="T166" fmla="*/ 0 h 31"/>
                      <a:gd name="T167" fmla="*/ 24 w 24"/>
                      <a:gd name="T168" fmla="*/ 31 h 3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4" h="31">
                        <a:moveTo>
                          <a:pt x="20" y="14"/>
                        </a:moveTo>
                        <a:lnTo>
                          <a:pt x="19" y="13"/>
                        </a:lnTo>
                        <a:lnTo>
                          <a:pt x="18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8" y="11"/>
                        </a:lnTo>
                        <a:lnTo>
                          <a:pt x="18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7" y="4"/>
                        </a:lnTo>
                        <a:lnTo>
                          <a:pt x="16" y="2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7"/>
                        </a:lnTo>
                        <a:lnTo>
                          <a:pt x="15" y="8"/>
                        </a:lnTo>
                        <a:lnTo>
                          <a:pt x="15" y="10"/>
                        </a:lnTo>
                        <a:lnTo>
                          <a:pt x="14" y="11"/>
                        </a:lnTo>
                        <a:lnTo>
                          <a:pt x="13" y="12"/>
                        </a:lnTo>
                        <a:lnTo>
                          <a:pt x="13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10" y="15"/>
                        </a:lnTo>
                        <a:lnTo>
                          <a:pt x="10" y="17"/>
                        </a:lnTo>
                        <a:lnTo>
                          <a:pt x="11" y="17"/>
                        </a:lnTo>
                        <a:lnTo>
                          <a:pt x="12" y="16"/>
                        </a:lnTo>
                        <a:lnTo>
                          <a:pt x="14" y="16"/>
                        </a:lnTo>
                        <a:lnTo>
                          <a:pt x="15" y="16"/>
                        </a:lnTo>
                        <a:lnTo>
                          <a:pt x="16" y="16"/>
                        </a:lnTo>
                        <a:lnTo>
                          <a:pt x="17" y="16"/>
                        </a:lnTo>
                        <a:lnTo>
                          <a:pt x="18" y="17"/>
                        </a:lnTo>
                        <a:lnTo>
                          <a:pt x="19" y="18"/>
                        </a:lnTo>
                        <a:lnTo>
                          <a:pt x="19" y="19"/>
                        </a:lnTo>
                        <a:lnTo>
                          <a:pt x="20" y="20"/>
                        </a:lnTo>
                        <a:lnTo>
                          <a:pt x="20" y="21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7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8" y="26"/>
                        </a:lnTo>
                        <a:lnTo>
                          <a:pt x="8" y="25"/>
                        </a:lnTo>
                        <a:lnTo>
                          <a:pt x="7" y="24"/>
                        </a:lnTo>
                        <a:lnTo>
                          <a:pt x="7" y="22"/>
                        </a:lnTo>
                        <a:lnTo>
                          <a:pt x="3" y="25"/>
                        </a:lnTo>
                        <a:lnTo>
                          <a:pt x="4" y="26"/>
                        </a:lnTo>
                        <a:lnTo>
                          <a:pt x="5" y="28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8"/>
                        </a:lnTo>
                        <a:lnTo>
                          <a:pt x="21" y="27"/>
                        </a:lnTo>
                        <a:lnTo>
                          <a:pt x="22" y="25"/>
                        </a:lnTo>
                        <a:lnTo>
                          <a:pt x="24" y="22"/>
                        </a:lnTo>
                        <a:lnTo>
                          <a:pt x="24" y="21"/>
                        </a:ln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2" y="16"/>
                        </a:lnTo>
                        <a:lnTo>
                          <a:pt x="22" y="15"/>
                        </a:lnTo>
                        <a:lnTo>
                          <a:pt x="21" y="15"/>
                        </a:ln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3" name="Freeform 70"/>
                  <p:cNvSpPr>
                    <a:spLocks/>
                  </p:cNvSpPr>
                  <p:nvPr/>
                </p:nvSpPr>
                <p:spPr bwMode="auto">
                  <a:xfrm>
                    <a:off x="926" y="2488"/>
                    <a:ext cx="28" cy="36"/>
                  </a:xfrm>
                  <a:custGeom>
                    <a:avLst/>
                    <a:gdLst>
                      <a:gd name="T0" fmla="*/ 22 w 28"/>
                      <a:gd name="T1" fmla="*/ 4 h 36"/>
                      <a:gd name="T2" fmla="*/ 20 w 28"/>
                      <a:gd name="T3" fmla="*/ 2 h 36"/>
                      <a:gd name="T4" fmla="*/ 17 w 28"/>
                      <a:gd name="T5" fmla="*/ 0 h 36"/>
                      <a:gd name="T6" fmla="*/ 13 w 28"/>
                      <a:gd name="T7" fmla="*/ 0 h 36"/>
                      <a:gd name="T8" fmla="*/ 9 w 28"/>
                      <a:gd name="T9" fmla="*/ 1 h 36"/>
                      <a:gd name="T10" fmla="*/ 6 w 28"/>
                      <a:gd name="T11" fmla="*/ 2 h 36"/>
                      <a:gd name="T12" fmla="*/ 4 w 28"/>
                      <a:gd name="T13" fmla="*/ 3 h 36"/>
                      <a:gd name="T14" fmla="*/ 3 w 28"/>
                      <a:gd name="T15" fmla="*/ 5 h 36"/>
                      <a:gd name="T16" fmla="*/ 1 w 28"/>
                      <a:gd name="T17" fmla="*/ 8 h 36"/>
                      <a:gd name="T18" fmla="*/ 0 w 28"/>
                      <a:gd name="T19" fmla="*/ 10 h 36"/>
                      <a:gd name="T20" fmla="*/ 0 w 28"/>
                      <a:gd name="T21" fmla="*/ 12 h 36"/>
                      <a:gd name="T22" fmla="*/ 0 w 28"/>
                      <a:gd name="T23" fmla="*/ 15 h 36"/>
                      <a:gd name="T24" fmla="*/ 1 w 28"/>
                      <a:gd name="T25" fmla="*/ 17 h 36"/>
                      <a:gd name="T26" fmla="*/ 3 w 28"/>
                      <a:gd name="T27" fmla="*/ 19 h 36"/>
                      <a:gd name="T28" fmla="*/ 4 w 28"/>
                      <a:gd name="T29" fmla="*/ 22 h 36"/>
                      <a:gd name="T30" fmla="*/ 6 w 28"/>
                      <a:gd name="T31" fmla="*/ 23 h 36"/>
                      <a:gd name="T32" fmla="*/ 7 w 28"/>
                      <a:gd name="T33" fmla="*/ 24 h 36"/>
                      <a:gd name="T34" fmla="*/ 8 w 28"/>
                      <a:gd name="T35" fmla="*/ 25 h 36"/>
                      <a:gd name="T36" fmla="*/ 9 w 28"/>
                      <a:gd name="T37" fmla="*/ 25 h 36"/>
                      <a:gd name="T38" fmla="*/ 9 w 28"/>
                      <a:gd name="T39" fmla="*/ 25 h 36"/>
                      <a:gd name="T40" fmla="*/ 10 w 28"/>
                      <a:gd name="T41" fmla="*/ 25 h 36"/>
                      <a:gd name="T42" fmla="*/ 8 w 28"/>
                      <a:gd name="T43" fmla="*/ 26 h 36"/>
                      <a:gd name="T44" fmla="*/ 6 w 28"/>
                      <a:gd name="T45" fmla="*/ 27 h 36"/>
                      <a:gd name="T46" fmla="*/ 6 w 28"/>
                      <a:gd name="T47" fmla="*/ 29 h 36"/>
                      <a:gd name="T48" fmla="*/ 7 w 28"/>
                      <a:gd name="T49" fmla="*/ 30 h 36"/>
                      <a:gd name="T50" fmla="*/ 8 w 28"/>
                      <a:gd name="T51" fmla="*/ 32 h 36"/>
                      <a:gd name="T52" fmla="*/ 10 w 28"/>
                      <a:gd name="T53" fmla="*/ 33 h 36"/>
                      <a:gd name="T54" fmla="*/ 11 w 28"/>
                      <a:gd name="T55" fmla="*/ 34 h 36"/>
                      <a:gd name="T56" fmla="*/ 13 w 28"/>
                      <a:gd name="T57" fmla="*/ 36 h 36"/>
                      <a:gd name="T58" fmla="*/ 15 w 28"/>
                      <a:gd name="T59" fmla="*/ 36 h 36"/>
                      <a:gd name="T60" fmla="*/ 18 w 28"/>
                      <a:gd name="T61" fmla="*/ 36 h 36"/>
                      <a:gd name="T62" fmla="*/ 20 w 28"/>
                      <a:gd name="T63" fmla="*/ 34 h 36"/>
                      <a:gd name="T64" fmla="*/ 22 w 28"/>
                      <a:gd name="T65" fmla="*/ 33 h 36"/>
                      <a:gd name="T66" fmla="*/ 25 w 28"/>
                      <a:gd name="T67" fmla="*/ 31 h 36"/>
                      <a:gd name="T68" fmla="*/ 27 w 28"/>
                      <a:gd name="T69" fmla="*/ 28 h 36"/>
                      <a:gd name="T70" fmla="*/ 28 w 28"/>
                      <a:gd name="T71" fmla="*/ 23 h 36"/>
                      <a:gd name="T72" fmla="*/ 28 w 28"/>
                      <a:gd name="T73" fmla="*/ 20 h 36"/>
                      <a:gd name="T74" fmla="*/ 27 w 28"/>
                      <a:gd name="T75" fmla="*/ 17 h 36"/>
                      <a:gd name="T76" fmla="*/ 27 w 28"/>
                      <a:gd name="T77" fmla="*/ 15 h 36"/>
                      <a:gd name="T78" fmla="*/ 26 w 28"/>
                      <a:gd name="T79" fmla="*/ 12 h 36"/>
                      <a:gd name="T80" fmla="*/ 25 w 28"/>
                      <a:gd name="T81" fmla="*/ 10 h 36"/>
                      <a:gd name="T82" fmla="*/ 24 w 28"/>
                      <a:gd name="T83" fmla="*/ 8 h 36"/>
                      <a:gd name="T84" fmla="*/ 23 w 28"/>
                      <a:gd name="T85" fmla="*/ 6 h 36"/>
                      <a:gd name="T86" fmla="*/ 22 w 28"/>
                      <a:gd name="T87" fmla="*/ 4 h 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8"/>
                      <a:gd name="T133" fmla="*/ 0 h 36"/>
                      <a:gd name="T134" fmla="*/ 28 w 28"/>
                      <a:gd name="T135" fmla="*/ 36 h 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8" h="36">
                        <a:moveTo>
                          <a:pt x="22" y="4"/>
                        </a:move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1" y="17"/>
                        </a:lnTo>
                        <a:lnTo>
                          <a:pt x="3" y="19"/>
                        </a:lnTo>
                        <a:lnTo>
                          <a:pt x="4" y="22"/>
                        </a:lnTo>
                        <a:lnTo>
                          <a:pt x="6" y="23"/>
                        </a:lnTo>
                        <a:lnTo>
                          <a:pt x="7" y="24"/>
                        </a:lnTo>
                        <a:lnTo>
                          <a:pt x="8" y="25"/>
                        </a:lnTo>
                        <a:lnTo>
                          <a:pt x="9" y="25"/>
                        </a:lnTo>
                        <a:lnTo>
                          <a:pt x="10" y="25"/>
                        </a:lnTo>
                        <a:lnTo>
                          <a:pt x="8" y="26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3"/>
                        </a:lnTo>
                        <a:lnTo>
                          <a:pt x="11" y="34"/>
                        </a:lnTo>
                        <a:lnTo>
                          <a:pt x="13" y="36"/>
                        </a:lnTo>
                        <a:lnTo>
                          <a:pt x="15" y="36"/>
                        </a:lnTo>
                        <a:lnTo>
                          <a:pt x="18" y="36"/>
                        </a:lnTo>
                        <a:lnTo>
                          <a:pt x="20" y="34"/>
                        </a:lnTo>
                        <a:lnTo>
                          <a:pt x="22" y="33"/>
                        </a:lnTo>
                        <a:lnTo>
                          <a:pt x="25" y="31"/>
                        </a:lnTo>
                        <a:lnTo>
                          <a:pt x="27" y="28"/>
                        </a:lnTo>
                        <a:lnTo>
                          <a:pt x="28" y="23"/>
                        </a:lnTo>
                        <a:lnTo>
                          <a:pt x="28" y="20"/>
                        </a:lnTo>
                        <a:lnTo>
                          <a:pt x="27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5" y="10"/>
                        </a:lnTo>
                        <a:lnTo>
                          <a:pt x="24" y="8"/>
                        </a:lnTo>
                        <a:lnTo>
                          <a:pt x="23" y="6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4" name="Freeform 71"/>
                  <p:cNvSpPr>
                    <a:spLocks/>
                  </p:cNvSpPr>
                  <p:nvPr/>
                </p:nvSpPr>
                <p:spPr bwMode="auto">
                  <a:xfrm>
                    <a:off x="939" y="2511"/>
                    <a:ext cx="7" cy="5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4 w 7"/>
                      <a:gd name="T3" fmla="*/ 5 h 5"/>
                      <a:gd name="T4" fmla="*/ 4 w 7"/>
                      <a:gd name="T5" fmla="*/ 5 h 5"/>
                      <a:gd name="T6" fmla="*/ 4 w 7"/>
                      <a:gd name="T7" fmla="*/ 5 h 5"/>
                      <a:gd name="T8" fmla="*/ 2 w 7"/>
                      <a:gd name="T9" fmla="*/ 5 h 5"/>
                      <a:gd name="T10" fmla="*/ 2 w 7"/>
                      <a:gd name="T11" fmla="*/ 5 h 5"/>
                      <a:gd name="T12" fmla="*/ 1 w 7"/>
                      <a:gd name="T13" fmla="*/ 4 h 5"/>
                      <a:gd name="T14" fmla="*/ 1 w 7"/>
                      <a:gd name="T15" fmla="*/ 4 h 5"/>
                      <a:gd name="T16" fmla="*/ 0 w 7"/>
                      <a:gd name="T17" fmla="*/ 3 h 5"/>
                      <a:gd name="T18" fmla="*/ 0 w 7"/>
                      <a:gd name="T19" fmla="*/ 2 h 5"/>
                      <a:gd name="T20" fmla="*/ 1 w 7"/>
                      <a:gd name="T21" fmla="*/ 2 h 5"/>
                      <a:gd name="T22" fmla="*/ 2 w 7"/>
                      <a:gd name="T23" fmla="*/ 2 h 5"/>
                      <a:gd name="T24" fmla="*/ 2 w 7"/>
                      <a:gd name="T25" fmla="*/ 2 h 5"/>
                      <a:gd name="T26" fmla="*/ 4 w 7"/>
                      <a:gd name="T27" fmla="*/ 1 h 5"/>
                      <a:gd name="T28" fmla="*/ 5 w 7"/>
                      <a:gd name="T29" fmla="*/ 1 h 5"/>
                      <a:gd name="T30" fmla="*/ 6 w 7"/>
                      <a:gd name="T31" fmla="*/ 0 h 5"/>
                      <a:gd name="T32" fmla="*/ 6 w 7"/>
                      <a:gd name="T33" fmla="*/ 0 h 5"/>
                      <a:gd name="T34" fmla="*/ 7 w 7"/>
                      <a:gd name="T35" fmla="*/ 0 h 5"/>
                      <a:gd name="T36" fmla="*/ 7 w 7"/>
                      <a:gd name="T37" fmla="*/ 1 h 5"/>
                      <a:gd name="T38" fmla="*/ 7 w 7"/>
                      <a:gd name="T39" fmla="*/ 1 h 5"/>
                      <a:gd name="T40" fmla="*/ 7 w 7"/>
                      <a:gd name="T41" fmla="*/ 2 h 5"/>
                      <a:gd name="T42" fmla="*/ 7 w 7"/>
                      <a:gd name="T43" fmla="*/ 2 h 5"/>
                      <a:gd name="T44" fmla="*/ 7 w 7"/>
                      <a:gd name="T45" fmla="*/ 3 h 5"/>
                      <a:gd name="T46" fmla="*/ 6 w 7"/>
                      <a:gd name="T47" fmla="*/ 4 h 5"/>
                      <a:gd name="T48" fmla="*/ 6 w 7"/>
                      <a:gd name="T49" fmla="*/ 4 h 5"/>
                      <a:gd name="T50" fmla="*/ 5 w 7"/>
                      <a:gd name="T51" fmla="*/ 5 h 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5"/>
                      <a:gd name="T80" fmla="*/ 7 w 7"/>
                      <a:gd name="T81" fmla="*/ 5 h 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5">
                        <a:moveTo>
                          <a:pt x="5" y="5"/>
                        </a:move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5" name="Freeform 72"/>
                  <p:cNvSpPr>
                    <a:spLocks/>
                  </p:cNvSpPr>
                  <p:nvPr/>
                </p:nvSpPr>
                <p:spPr bwMode="auto">
                  <a:xfrm>
                    <a:off x="929" y="2490"/>
                    <a:ext cx="23" cy="31"/>
                  </a:xfrm>
                  <a:custGeom>
                    <a:avLst/>
                    <a:gdLst>
                      <a:gd name="T0" fmla="*/ 11 w 23"/>
                      <a:gd name="T1" fmla="*/ 31 h 31"/>
                      <a:gd name="T2" fmla="*/ 15 w 23"/>
                      <a:gd name="T3" fmla="*/ 31 h 31"/>
                      <a:gd name="T4" fmla="*/ 19 w 23"/>
                      <a:gd name="T5" fmla="*/ 29 h 31"/>
                      <a:gd name="T6" fmla="*/ 22 w 23"/>
                      <a:gd name="T7" fmla="*/ 24 h 31"/>
                      <a:gd name="T8" fmla="*/ 23 w 23"/>
                      <a:gd name="T9" fmla="*/ 18 h 31"/>
                      <a:gd name="T10" fmla="*/ 22 w 23"/>
                      <a:gd name="T11" fmla="*/ 13 h 31"/>
                      <a:gd name="T12" fmla="*/ 20 w 23"/>
                      <a:gd name="T13" fmla="*/ 9 h 31"/>
                      <a:gd name="T14" fmla="*/ 18 w 23"/>
                      <a:gd name="T15" fmla="*/ 6 h 31"/>
                      <a:gd name="T16" fmla="*/ 15 w 23"/>
                      <a:gd name="T17" fmla="*/ 1 h 31"/>
                      <a:gd name="T18" fmla="*/ 9 w 23"/>
                      <a:gd name="T19" fmla="*/ 0 h 31"/>
                      <a:gd name="T20" fmla="*/ 5 w 23"/>
                      <a:gd name="T21" fmla="*/ 2 h 31"/>
                      <a:gd name="T22" fmla="*/ 2 w 23"/>
                      <a:gd name="T23" fmla="*/ 6 h 31"/>
                      <a:gd name="T24" fmla="*/ 0 w 23"/>
                      <a:gd name="T25" fmla="*/ 9 h 31"/>
                      <a:gd name="T26" fmla="*/ 0 w 23"/>
                      <a:gd name="T27" fmla="*/ 12 h 31"/>
                      <a:gd name="T28" fmla="*/ 2 w 23"/>
                      <a:gd name="T29" fmla="*/ 15 h 31"/>
                      <a:gd name="T30" fmla="*/ 4 w 23"/>
                      <a:gd name="T31" fmla="*/ 18 h 31"/>
                      <a:gd name="T32" fmla="*/ 7 w 23"/>
                      <a:gd name="T33" fmla="*/ 21 h 31"/>
                      <a:gd name="T34" fmla="*/ 10 w 23"/>
                      <a:gd name="T35" fmla="*/ 21 h 31"/>
                      <a:gd name="T36" fmla="*/ 14 w 23"/>
                      <a:gd name="T37" fmla="*/ 20 h 31"/>
                      <a:gd name="T38" fmla="*/ 16 w 23"/>
                      <a:gd name="T39" fmla="*/ 20 h 31"/>
                      <a:gd name="T40" fmla="*/ 17 w 23"/>
                      <a:gd name="T41" fmla="*/ 17 h 31"/>
                      <a:gd name="T42" fmla="*/ 18 w 23"/>
                      <a:gd name="T43" fmla="*/ 15 h 31"/>
                      <a:gd name="T44" fmla="*/ 19 w 23"/>
                      <a:gd name="T45" fmla="*/ 17 h 31"/>
                      <a:gd name="T46" fmla="*/ 19 w 23"/>
                      <a:gd name="T47" fmla="*/ 22 h 31"/>
                      <a:gd name="T48" fmla="*/ 18 w 23"/>
                      <a:gd name="T49" fmla="*/ 25 h 31"/>
                      <a:gd name="T50" fmla="*/ 16 w 23"/>
                      <a:gd name="T51" fmla="*/ 27 h 31"/>
                      <a:gd name="T52" fmla="*/ 15 w 23"/>
                      <a:gd name="T53" fmla="*/ 28 h 31"/>
                      <a:gd name="T54" fmla="*/ 14 w 23"/>
                      <a:gd name="T55" fmla="*/ 28 h 31"/>
                      <a:gd name="T56" fmla="*/ 11 w 23"/>
                      <a:gd name="T57" fmla="*/ 28 h 31"/>
                      <a:gd name="T58" fmla="*/ 9 w 23"/>
                      <a:gd name="T59" fmla="*/ 26 h 31"/>
                      <a:gd name="T60" fmla="*/ 5 w 23"/>
                      <a:gd name="T61" fmla="*/ 26 h 31"/>
                      <a:gd name="T62" fmla="*/ 7 w 23"/>
                      <a:gd name="T63" fmla="*/ 28 h 31"/>
                      <a:gd name="T64" fmla="*/ 9 w 23"/>
                      <a:gd name="T65" fmla="*/ 30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9" y="30"/>
                        </a:moveTo>
                        <a:lnTo>
                          <a:pt x="11" y="31"/>
                        </a:lnTo>
                        <a:lnTo>
                          <a:pt x="12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19" y="29"/>
                        </a:lnTo>
                        <a:lnTo>
                          <a:pt x="21" y="27"/>
                        </a:lnTo>
                        <a:lnTo>
                          <a:pt x="22" y="24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2" y="15"/>
                        </a:lnTo>
                        <a:lnTo>
                          <a:pt x="22" y="13"/>
                        </a:lnTo>
                        <a:lnTo>
                          <a:pt x="21" y="11"/>
                        </a:lnTo>
                        <a:lnTo>
                          <a:pt x="20" y="9"/>
                        </a:lnTo>
                        <a:lnTo>
                          <a:pt x="19" y="7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20"/>
                        </a:lnTo>
                        <a:lnTo>
                          <a:pt x="7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18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5"/>
                        </a:lnTo>
                        <a:lnTo>
                          <a:pt x="18" y="14"/>
                        </a:lnTo>
                        <a:lnTo>
                          <a:pt x="19" y="17"/>
                        </a:lnTo>
                        <a:lnTo>
                          <a:pt x="19" y="20"/>
                        </a:lnTo>
                        <a:lnTo>
                          <a:pt x="19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5" y="26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9" y="3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6" name="Freeform 73"/>
                  <p:cNvSpPr>
                    <a:spLocks/>
                  </p:cNvSpPr>
                  <p:nvPr/>
                </p:nvSpPr>
                <p:spPr bwMode="auto">
                  <a:xfrm>
                    <a:off x="933" y="2493"/>
                    <a:ext cx="13" cy="14"/>
                  </a:xfrm>
                  <a:custGeom>
                    <a:avLst/>
                    <a:gdLst>
                      <a:gd name="T0" fmla="*/ 3 w 13"/>
                      <a:gd name="T1" fmla="*/ 13 h 14"/>
                      <a:gd name="T2" fmla="*/ 2 w 13"/>
                      <a:gd name="T3" fmla="*/ 13 h 14"/>
                      <a:gd name="T4" fmla="*/ 2 w 13"/>
                      <a:gd name="T5" fmla="*/ 12 h 14"/>
                      <a:gd name="T6" fmla="*/ 1 w 13"/>
                      <a:gd name="T7" fmla="*/ 11 h 14"/>
                      <a:gd name="T8" fmla="*/ 0 w 13"/>
                      <a:gd name="T9" fmla="*/ 10 h 14"/>
                      <a:gd name="T10" fmla="*/ 0 w 13"/>
                      <a:gd name="T11" fmla="*/ 9 h 14"/>
                      <a:gd name="T12" fmla="*/ 0 w 13"/>
                      <a:gd name="T13" fmla="*/ 7 h 14"/>
                      <a:gd name="T14" fmla="*/ 0 w 13"/>
                      <a:gd name="T15" fmla="*/ 6 h 14"/>
                      <a:gd name="T16" fmla="*/ 0 w 13"/>
                      <a:gd name="T17" fmla="*/ 5 h 14"/>
                      <a:gd name="T18" fmla="*/ 1 w 13"/>
                      <a:gd name="T19" fmla="*/ 4 h 14"/>
                      <a:gd name="T20" fmla="*/ 2 w 13"/>
                      <a:gd name="T21" fmla="*/ 3 h 14"/>
                      <a:gd name="T22" fmla="*/ 3 w 13"/>
                      <a:gd name="T23" fmla="*/ 1 h 14"/>
                      <a:gd name="T24" fmla="*/ 4 w 13"/>
                      <a:gd name="T25" fmla="*/ 1 h 14"/>
                      <a:gd name="T26" fmla="*/ 5 w 13"/>
                      <a:gd name="T27" fmla="*/ 0 h 14"/>
                      <a:gd name="T28" fmla="*/ 6 w 13"/>
                      <a:gd name="T29" fmla="*/ 0 h 14"/>
                      <a:gd name="T30" fmla="*/ 7 w 13"/>
                      <a:gd name="T31" fmla="*/ 0 h 14"/>
                      <a:gd name="T32" fmla="*/ 8 w 13"/>
                      <a:gd name="T33" fmla="*/ 1 h 14"/>
                      <a:gd name="T34" fmla="*/ 10 w 13"/>
                      <a:gd name="T35" fmla="*/ 3 h 14"/>
                      <a:gd name="T36" fmla="*/ 11 w 13"/>
                      <a:gd name="T37" fmla="*/ 4 h 14"/>
                      <a:gd name="T38" fmla="*/ 11 w 13"/>
                      <a:gd name="T39" fmla="*/ 5 h 14"/>
                      <a:gd name="T40" fmla="*/ 12 w 13"/>
                      <a:gd name="T41" fmla="*/ 6 h 14"/>
                      <a:gd name="T42" fmla="*/ 13 w 13"/>
                      <a:gd name="T43" fmla="*/ 7 h 14"/>
                      <a:gd name="T44" fmla="*/ 13 w 13"/>
                      <a:gd name="T45" fmla="*/ 9 h 14"/>
                      <a:gd name="T46" fmla="*/ 13 w 13"/>
                      <a:gd name="T47" fmla="*/ 10 h 14"/>
                      <a:gd name="T48" fmla="*/ 12 w 13"/>
                      <a:gd name="T49" fmla="*/ 11 h 14"/>
                      <a:gd name="T50" fmla="*/ 11 w 13"/>
                      <a:gd name="T51" fmla="*/ 12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8 w 13"/>
                      <a:gd name="T57" fmla="*/ 14 h 14"/>
                      <a:gd name="T58" fmla="*/ 7 w 13"/>
                      <a:gd name="T59" fmla="*/ 14 h 14"/>
                      <a:gd name="T60" fmla="*/ 5 w 13"/>
                      <a:gd name="T61" fmla="*/ 14 h 14"/>
                      <a:gd name="T62" fmla="*/ 4 w 13"/>
                      <a:gd name="T63" fmla="*/ 14 h 14"/>
                      <a:gd name="T64" fmla="*/ 3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3" y="13"/>
                        </a:move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2" y="6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7" name="Freeform 74"/>
                  <p:cNvSpPr>
                    <a:spLocks/>
                  </p:cNvSpPr>
                  <p:nvPr/>
                </p:nvSpPr>
                <p:spPr bwMode="auto">
                  <a:xfrm>
                    <a:off x="1103" y="2289"/>
                    <a:ext cx="24" cy="35"/>
                  </a:xfrm>
                  <a:custGeom>
                    <a:avLst/>
                    <a:gdLst>
                      <a:gd name="T0" fmla="*/ 11 w 24"/>
                      <a:gd name="T1" fmla="*/ 14 h 35"/>
                      <a:gd name="T2" fmla="*/ 4 w 24"/>
                      <a:gd name="T3" fmla="*/ 16 h 35"/>
                      <a:gd name="T4" fmla="*/ 2 w 24"/>
                      <a:gd name="T5" fmla="*/ 17 h 35"/>
                      <a:gd name="T6" fmla="*/ 1 w 24"/>
                      <a:gd name="T7" fmla="*/ 15 h 35"/>
                      <a:gd name="T8" fmla="*/ 0 w 24"/>
                      <a:gd name="T9" fmla="*/ 13 h 35"/>
                      <a:gd name="T10" fmla="*/ 0 w 24"/>
                      <a:gd name="T11" fmla="*/ 10 h 35"/>
                      <a:gd name="T12" fmla="*/ 1 w 24"/>
                      <a:gd name="T13" fmla="*/ 9 h 35"/>
                      <a:gd name="T14" fmla="*/ 3 w 24"/>
                      <a:gd name="T15" fmla="*/ 8 h 35"/>
                      <a:gd name="T16" fmla="*/ 4 w 24"/>
                      <a:gd name="T17" fmla="*/ 8 h 35"/>
                      <a:gd name="T18" fmla="*/ 5 w 24"/>
                      <a:gd name="T19" fmla="*/ 7 h 35"/>
                      <a:gd name="T20" fmla="*/ 5 w 24"/>
                      <a:gd name="T21" fmla="*/ 7 h 35"/>
                      <a:gd name="T22" fmla="*/ 5 w 24"/>
                      <a:gd name="T23" fmla="*/ 7 h 35"/>
                      <a:gd name="T24" fmla="*/ 5 w 24"/>
                      <a:gd name="T25" fmla="*/ 6 h 35"/>
                      <a:gd name="T26" fmla="*/ 5 w 24"/>
                      <a:gd name="T27" fmla="*/ 5 h 35"/>
                      <a:gd name="T28" fmla="*/ 5 w 24"/>
                      <a:gd name="T29" fmla="*/ 4 h 35"/>
                      <a:gd name="T30" fmla="*/ 5 w 24"/>
                      <a:gd name="T31" fmla="*/ 2 h 35"/>
                      <a:gd name="T32" fmla="*/ 8 w 24"/>
                      <a:gd name="T33" fmla="*/ 2 h 35"/>
                      <a:gd name="T34" fmla="*/ 10 w 24"/>
                      <a:gd name="T35" fmla="*/ 1 h 35"/>
                      <a:gd name="T36" fmla="*/ 12 w 24"/>
                      <a:gd name="T37" fmla="*/ 0 h 35"/>
                      <a:gd name="T38" fmla="*/ 13 w 24"/>
                      <a:gd name="T39" fmla="*/ 2 h 35"/>
                      <a:gd name="T40" fmla="*/ 23 w 24"/>
                      <a:gd name="T41" fmla="*/ 30 h 35"/>
                      <a:gd name="T42" fmla="*/ 24 w 24"/>
                      <a:gd name="T43" fmla="*/ 32 h 35"/>
                      <a:gd name="T44" fmla="*/ 22 w 24"/>
                      <a:gd name="T45" fmla="*/ 33 h 35"/>
                      <a:gd name="T46" fmla="*/ 17 w 24"/>
                      <a:gd name="T47" fmla="*/ 34 h 35"/>
                      <a:gd name="T48" fmla="*/ 15 w 24"/>
                      <a:gd name="T49" fmla="*/ 35 h 35"/>
                      <a:gd name="T50" fmla="*/ 15 w 24"/>
                      <a:gd name="T51" fmla="*/ 33 h 35"/>
                      <a:gd name="T52" fmla="*/ 8 w 24"/>
                      <a:gd name="T53" fmla="*/ 13 h 35"/>
                      <a:gd name="T54" fmla="*/ 11 w 24"/>
                      <a:gd name="T55" fmla="*/ 14 h 3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"/>
                      <a:gd name="T85" fmla="*/ 0 h 35"/>
                      <a:gd name="T86" fmla="*/ 24 w 24"/>
                      <a:gd name="T87" fmla="*/ 35 h 3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" h="35">
                        <a:moveTo>
                          <a:pt x="11" y="14"/>
                        </a:moveTo>
                        <a:lnTo>
                          <a:pt x="4" y="16"/>
                        </a:lnTo>
                        <a:lnTo>
                          <a:pt x="2" y="17"/>
                        </a:lnTo>
                        <a:lnTo>
                          <a:pt x="1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13" y="2"/>
                        </a:lnTo>
                        <a:lnTo>
                          <a:pt x="23" y="30"/>
                        </a:lnTo>
                        <a:lnTo>
                          <a:pt x="24" y="32"/>
                        </a:lnTo>
                        <a:lnTo>
                          <a:pt x="22" y="33"/>
                        </a:lnTo>
                        <a:lnTo>
                          <a:pt x="17" y="34"/>
                        </a:lnTo>
                        <a:lnTo>
                          <a:pt x="15" y="35"/>
                        </a:lnTo>
                        <a:lnTo>
                          <a:pt x="15" y="33"/>
                        </a:lnTo>
                        <a:lnTo>
                          <a:pt x="8" y="13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8" name="Freeform 75"/>
                  <p:cNvSpPr>
                    <a:spLocks/>
                  </p:cNvSpPr>
                  <p:nvPr/>
                </p:nvSpPr>
                <p:spPr bwMode="auto">
                  <a:xfrm>
                    <a:off x="1105" y="229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1 w 19"/>
                      <a:gd name="T3" fmla="*/ 12 h 29"/>
                      <a:gd name="T4" fmla="*/ 0 w 19"/>
                      <a:gd name="T5" fmla="*/ 9 h 29"/>
                      <a:gd name="T6" fmla="*/ 1 w 19"/>
                      <a:gd name="T7" fmla="*/ 7 h 29"/>
                      <a:gd name="T8" fmla="*/ 3 w 19"/>
                      <a:gd name="T9" fmla="*/ 6 h 29"/>
                      <a:gd name="T10" fmla="*/ 5 w 19"/>
                      <a:gd name="T11" fmla="*/ 6 h 29"/>
                      <a:gd name="T12" fmla="*/ 6 w 19"/>
                      <a:gd name="T13" fmla="*/ 5 h 29"/>
                      <a:gd name="T14" fmla="*/ 6 w 19"/>
                      <a:gd name="T15" fmla="*/ 4 h 29"/>
                      <a:gd name="T16" fmla="*/ 6 w 19"/>
                      <a:gd name="T17" fmla="*/ 3 h 29"/>
                      <a:gd name="T18" fmla="*/ 6 w 19"/>
                      <a:gd name="T19" fmla="*/ 2 h 29"/>
                      <a:gd name="T20" fmla="*/ 6 w 19"/>
                      <a:gd name="T21" fmla="*/ 0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5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5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9" name="Freeform 76"/>
                  <p:cNvSpPr>
                    <a:spLocks/>
                  </p:cNvSpPr>
                  <p:nvPr/>
                </p:nvSpPr>
                <p:spPr bwMode="auto">
                  <a:xfrm>
                    <a:off x="958" y="2339"/>
                    <a:ext cx="23" cy="35"/>
                  </a:xfrm>
                  <a:custGeom>
                    <a:avLst/>
                    <a:gdLst>
                      <a:gd name="T0" fmla="*/ 10 w 23"/>
                      <a:gd name="T1" fmla="*/ 1 h 35"/>
                      <a:gd name="T2" fmla="*/ 7 w 23"/>
                      <a:gd name="T3" fmla="*/ 1 h 35"/>
                      <a:gd name="T4" fmla="*/ 6 w 23"/>
                      <a:gd name="T5" fmla="*/ 3 h 35"/>
                      <a:gd name="T6" fmla="*/ 6 w 23"/>
                      <a:gd name="T7" fmla="*/ 5 h 35"/>
                      <a:gd name="T8" fmla="*/ 6 w 23"/>
                      <a:gd name="T9" fmla="*/ 6 h 35"/>
                      <a:gd name="T10" fmla="*/ 6 w 23"/>
                      <a:gd name="T11" fmla="*/ 7 h 35"/>
                      <a:gd name="T12" fmla="*/ 6 w 23"/>
                      <a:gd name="T13" fmla="*/ 7 h 35"/>
                      <a:gd name="T14" fmla="*/ 6 w 23"/>
                      <a:gd name="T15" fmla="*/ 8 h 35"/>
                      <a:gd name="T16" fmla="*/ 5 w 23"/>
                      <a:gd name="T17" fmla="*/ 8 h 35"/>
                      <a:gd name="T18" fmla="*/ 4 w 23"/>
                      <a:gd name="T19" fmla="*/ 9 h 35"/>
                      <a:gd name="T20" fmla="*/ 3 w 23"/>
                      <a:gd name="T21" fmla="*/ 9 h 35"/>
                      <a:gd name="T22" fmla="*/ 2 w 23"/>
                      <a:gd name="T23" fmla="*/ 10 h 35"/>
                      <a:gd name="T24" fmla="*/ 0 w 23"/>
                      <a:gd name="T25" fmla="*/ 11 h 35"/>
                      <a:gd name="T26" fmla="*/ 1 w 23"/>
                      <a:gd name="T27" fmla="*/ 12 h 35"/>
                      <a:gd name="T28" fmla="*/ 1 w 23"/>
                      <a:gd name="T29" fmla="*/ 15 h 35"/>
                      <a:gd name="T30" fmla="*/ 2 w 23"/>
                      <a:gd name="T31" fmla="*/ 18 h 35"/>
                      <a:gd name="T32" fmla="*/ 4 w 23"/>
                      <a:gd name="T33" fmla="*/ 17 h 35"/>
                      <a:gd name="T34" fmla="*/ 8 w 23"/>
                      <a:gd name="T35" fmla="*/ 15 h 35"/>
                      <a:gd name="T36" fmla="*/ 15 w 23"/>
                      <a:gd name="T37" fmla="*/ 34 h 35"/>
                      <a:gd name="T38" fmla="*/ 16 w 23"/>
                      <a:gd name="T39" fmla="*/ 35 h 35"/>
                      <a:gd name="T40" fmla="*/ 18 w 23"/>
                      <a:gd name="T41" fmla="*/ 35 h 35"/>
                      <a:gd name="T42" fmla="*/ 21 w 23"/>
                      <a:gd name="T43" fmla="*/ 34 h 35"/>
                      <a:gd name="T44" fmla="*/ 23 w 23"/>
                      <a:gd name="T45" fmla="*/ 33 h 35"/>
                      <a:gd name="T46" fmla="*/ 23 w 23"/>
                      <a:gd name="T47" fmla="*/ 31 h 35"/>
                      <a:gd name="T48" fmla="*/ 13 w 23"/>
                      <a:gd name="T49" fmla="*/ 3 h 35"/>
                      <a:gd name="T50" fmla="*/ 13 w 23"/>
                      <a:gd name="T51" fmla="*/ 0 h 35"/>
                      <a:gd name="T52" fmla="*/ 10 w 23"/>
                      <a:gd name="T53" fmla="*/ 1 h 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"/>
                      <a:gd name="T82" fmla="*/ 0 h 35"/>
                      <a:gd name="T83" fmla="*/ 23 w 23"/>
                      <a:gd name="T84" fmla="*/ 35 h 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" h="35">
                        <a:moveTo>
                          <a:pt x="10" y="1"/>
                        </a:moveTo>
                        <a:lnTo>
                          <a:pt x="7" y="1"/>
                        </a:lnTo>
                        <a:lnTo>
                          <a:pt x="6" y="3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5"/>
                        </a:lnTo>
                        <a:lnTo>
                          <a:pt x="2" y="18"/>
                        </a:lnTo>
                        <a:lnTo>
                          <a:pt x="4" y="17"/>
                        </a:ln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3" y="3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0" name="Freeform 77"/>
                  <p:cNvSpPr>
                    <a:spLocks/>
                  </p:cNvSpPr>
                  <p:nvPr/>
                </p:nvSpPr>
                <p:spPr bwMode="auto">
                  <a:xfrm>
                    <a:off x="960" y="2342"/>
                    <a:ext cx="19" cy="30"/>
                  </a:xfrm>
                  <a:custGeom>
                    <a:avLst/>
                    <a:gdLst>
                      <a:gd name="T0" fmla="*/ 8 w 19"/>
                      <a:gd name="T1" fmla="*/ 9 h 30"/>
                      <a:gd name="T2" fmla="*/ 1 w 19"/>
                      <a:gd name="T3" fmla="*/ 11 h 30"/>
                      <a:gd name="T4" fmla="*/ 0 w 19"/>
                      <a:gd name="T5" fmla="*/ 9 h 30"/>
                      <a:gd name="T6" fmla="*/ 2 w 19"/>
                      <a:gd name="T7" fmla="*/ 8 h 30"/>
                      <a:gd name="T8" fmla="*/ 3 w 19"/>
                      <a:gd name="T9" fmla="*/ 7 h 30"/>
                      <a:gd name="T10" fmla="*/ 4 w 19"/>
                      <a:gd name="T11" fmla="*/ 7 h 30"/>
                      <a:gd name="T12" fmla="*/ 5 w 19"/>
                      <a:gd name="T13" fmla="*/ 6 h 30"/>
                      <a:gd name="T14" fmla="*/ 6 w 19"/>
                      <a:gd name="T15" fmla="*/ 5 h 30"/>
                      <a:gd name="T16" fmla="*/ 6 w 19"/>
                      <a:gd name="T17" fmla="*/ 4 h 30"/>
                      <a:gd name="T18" fmla="*/ 6 w 19"/>
                      <a:gd name="T19" fmla="*/ 2 h 30"/>
                      <a:gd name="T20" fmla="*/ 6 w 19"/>
                      <a:gd name="T21" fmla="*/ 1 h 30"/>
                      <a:gd name="T22" fmla="*/ 8 w 19"/>
                      <a:gd name="T23" fmla="*/ 0 h 30"/>
                      <a:gd name="T24" fmla="*/ 19 w 19"/>
                      <a:gd name="T25" fmla="*/ 29 h 30"/>
                      <a:gd name="T26" fmla="*/ 15 w 19"/>
                      <a:gd name="T27" fmla="*/ 30 h 30"/>
                      <a:gd name="T28" fmla="*/ 8 w 19"/>
                      <a:gd name="T29" fmla="*/ 9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30"/>
                      <a:gd name="T47" fmla="*/ 19 w 19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30">
                        <a:moveTo>
                          <a:pt x="8" y="9"/>
                        </a:move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9" y="29"/>
                        </a:lnTo>
                        <a:lnTo>
                          <a:pt x="15" y="30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1" name="Freeform 78"/>
                  <p:cNvSpPr>
                    <a:spLocks/>
                  </p:cNvSpPr>
                  <p:nvPr/>
                </p:nvSpPr>
                <p:spPr bwMode="auto">
                  <a:xfrm>
                    <a:off x="973" y="2334"/>
                    <a:ext cx="24" cy="34"/>
                  </a:xfrm>
                  <a:custGeom>
                    <a:avLst/>
                    <a:gdLst>
                      <a:gd name="T0" fmla="*/ 10 w 24"/>
                      <a:gd name="T1" fmla="*/ 0 h 34"/>
                      <a:gd name="T2" fmla="*/ 8 w 24"/>
                      <a:gd name="T3" fmla="*/ 1 h 34"/>
                      <a:gd name="T4" fmla="*/ 6 w 24"/>
                      <a:gd name="T5" fmla="*/ 2 h 34"/>
                      <a:gd name="T6" fmla="*/ 6 w 24"/>
                      <a:gd name="T7" fmla="*/ 4 h 34"/>
                      <a:gd name="T8" fmla="*/ 6 w 24"/>
                      <a:gd name="T9" fmla="*/ 5 h 34"/>
                      <a:gd name="T10" fmla="*/ 6 w 24"/>
                      <a:gd name="T11" fmla="*/ 6 h 34"/>
                      <a:gd name="T12" fmla="*/ 6 w 24"/>
                      <a:gd name="T13" fmla="*/ 6 h 34"/>
                      <a:gd name="T14" fmla="*/ 6 w 24"/>
                      <a:gd name="T15" fmla="*/ 8 h 34"/>
                      <a:gd name="T16" fmla="*/ 6 w 24"/>
                      <a:gd name="T17" fmla="*/ 8 h 34"/>
                      <a:gd name="T18" fmla="*/ 5 w 24"/>
                      <a:gd name="T19" fmla="*/ 9 h 34"/>
                      <a:gd name="T20" fmla="*/ 4 w 24"/>
                      <a:gd name="T21" fmla="*/ 9 h 34"/>
                      <a:gd name="T22" fmla="*/ 2 w 24"/>
                      <a:gd name="T23" fmla="*/ 10 h 34"/>
                      <a:gd name="T24" fmla="*/ 0 w 24"/>
                      <a:gd name="T25" fmla="*/ 11 h 34"/>
                      <a:gd name="T26" fmla="*/ 1 w 24"/>
                      <a:gd name="T27" fmla="*/ 12 h 34"/>
                      <a:gd name="T28" fmla="*/ 2 w 24"/>
                      <a:gd name="T29" fmla="*/ 15 h 34"/>
                      <a:gd name="T30" fmla="*/ 3 w 24"/>
                      <a:gd name="T31" fmla="*/ 17 h 34"/>
                      <a:gd name="T32" fmla="*/ 4 w 24"/>
                      <a:gd name="T33" fmla="*/ 16 h 34"/>
                      <a:gd name="T34" fmla="*/ 9 w 24"/>
                      <a:gd name="T35" fmla="*/ 15 h 34"/>
                      <a:gd name="T36" fmla="*/ 16 w 24"/>
                      <a:gd name="T37" fmla="*/ 33 h 34"/>
                      <a:gd name="T38" fmla="*/ 16 w 24"/>
                      <a:gd name="T39" fmla="*/ 34 h 34"/>
                      <a:gd name="T40" fmla="*/ 18 w 24"/>
                      <a:gd name="T41" fmla="*/ 34 h 34"/>
                      <a:gd name="T42" fmla="*/ 22 w 24"/>
                      <a:gd name="T43" fmla="*/ 33 h 34"/>
                      <a:gd name="T44" fmla="*/ 24 w 24"/>
                      <a:gd name="T45" fmla="*/ 32 h 34"/>
                      <a:gd name="T46" fmla="*/ 23 w 24"/>
                      <a:gd name="T47" fmla="*/ 30 h 34"/>
                      <a:gd name="T48" fmla="*/ 14 w 24"/>
                      <a:gd name="T49" fmla="*/ 2 h 34"/>
                      <a:gd name="T50" fmla="*/ 13 w 24"/>
                      <a:gd name="T51" fmla="*/ 0 h 34"/>
                      <a:gd name="T52" fmla="*/ 10 w 24"/>
                      <a:gd name="T53" fmla="*/ 0 h 3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4"/>
                      <a:gd name="T83" fmla="*/ 24 w 24"/>
                      <a:gd name="T84" fmla="*/ 34 h 3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4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9" y="15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8" y="34"/>
                        </a:lnTo>
                        <a:lnTo>
                          <a:pt x="22" y="33"/>
                        </a:lnTo>
                        <a:lnTo>
                          <a:pt x="24" y="32"/>
                        </a:lnTo>
                        <a:lnTo>
                          <a:pt x="23" y="30"/>
                        </a:lnTo>
                        <a:lnTo>
                          <a:pt x="14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2" name="Freeform 79"/>
                  <p:cNvSpPr>
                    <a:spLocks/>
                  </p:cNvSpPr>
                  <p:nvPr/>
                </p:nvSpPr>
                <p:spPr bwMode="auto">
                  <a:xfrm>
                    <a:off x="976" y="2336"/>
                    <a:ext cx="18" cy="30"/>
                  </a:xfrm>
                  <a:custGeom>
                    <a:avLst/>
                    <a:gdLst>
                      <a:gd name="T0" fmla="*/ 7 w 18"/>
                      <a:gd name="T1" fmla="*/ 10 h 30"/>
                      <a:gd name="T2" fmla="*/ 1 w 18"/>
                      <a:gd name="T3" fmla="*/ 12 h 30"/>
                      <a:gd name="T4" fmla="*/ 0 w 18"/>
                      <a:gd name="T5" fmla="*/ 10 h 30"/>
                      <a:gd name="T6" fmla="*/ 1 w 18"/>
                      <a:gd name="T7" fmla="*/ 9 h 30"/>
                      <a:gd name="T8" fmla="*/ 3 w 18"/>
                      <a:gd name="T9" fmla="*/ 8 h 30"/>
                      <a:gd name="T10" fmla="*/ 4 w 18"/>
                      <a:gd name="T11" fmla="*/ 8 h 30"/>
                      <a:gd name="T12" fmla="*/ 4 w 18"/>
                      <a:gd name="T13" fmla="*/ 7 h 30"/>
                      <a:gd name="T14" fmla="*/ 5 w 18"/>
                      <a:gd name="T15" fmla="*/ 6 h 30"/>
                      <a:gd name="T16" fmla="*/ 5 w 18"/>
                      <a:gd name="T17" fmla="*/ 4 h 30"/>
                      <a:gd name="T18" fmla="*/ 5 w 18"/>
                      <a:gd name="T19" fmla="*/ 2 h 30"/>
                      <a:gd name="T20" fmla="*/ 5 w 18"/>
                      <a:gd name="T21" fmla="*/ 1 h 30"/>
                      <a:gd name="T22" fmla="*/ 9 w 18"/>
                      <a:gd name="T23" fmla="*/ 0 h 30"/>
                      <a:gd name="T24" fmla="*/ 18 w 18"/>
                      <a:gd name="T25" fmla="*/ 29 h 30"/>
                      <a:gd name="T26" fmla="*/ 14 w 18"/>
                      <a:gd name="T27" fmla="*/ 30 h 30"/>
                      <a:gd name="T28" fmla="*/ 7 w 18"/>
                      <a:gd name="T29" fmla="*/ 1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30"/>
                      <a:gd name="T47" fmla="*/ 18 w 18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30">
                        <a:moveTo>
                          <a:pt x="7" y="10"/>
                        </a:move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9"/>
                        </a:lnTo>
                        <a:lnTo>
                          <a:pt x="14" y="3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3" name="Freeform 80"/>
                  <p:cNvSpPr>
                    <a:spLocks/>
                  </p:cNvSpPr>
                  <p:nvPr/>
                </p:nvSpPr>
                <p:spPr bwMode="auto">
                  <a:xfrm>
                    <a:off x="1188" y="2533"/>
                    <a:ext cx="28" cy="38"/>
                  </a:xfrm>
                  <a:custGeom>
                    <a:avLst/>
                    <a:gdLst>
                      <a:gd name="T0" fmla="*/ 18 w 28"/>
                      <a:gd name="T1" fmla="*/ 13 h 38"/>
                      <a:gd name="T2" fmla="*/ 14 w 28"/>
                      <a:gd name="T3" fmla="*/ 13 h 38"/>
                      <a:gd name="T4" fmla="*/ 11 w 28"/>
                      <a:gd name="T5" fmla="*/ 14 h 38"/>
                      <a:gd name="T6" fmla="*/ 10 w 28"/>
                      <a:gd name="T7" fmla="*/ 14 h 38"/>
                      <a:gd name="T8" fmla="*/ 9 w 28"/>
                      <a:gd name="T9" fmla="*/ 12 h 38"/>
                      <a:gd name="T10" fmla="*/ 21 w 28"/>
                      <a:gd name="T11" fmla="*/ 8 h 38"/>
                      <a:gd name="T12" fmla="*/ 18 w 28"/>
                      <a:gd name="T13" fmla="*/ 2 h 38"/>
                      <a:gd name="T14" fmla="*/ 16 w 28"/>
                      <a:gd name="T15" fmla="*/ 1 h 38"/>
                      <a:gd name="T16" fmla="*/ 0 w 28"/>
                      <a:gd name="T17" fmla="*/ 7 h 38"/>
                      <a:gd name="T18" fmla="*/ 3 w 28"/>
                      <a:gd name="T19" fmla="*/ 25 h 38"/>
                      <a:gd name="T20" fmla="*/ 6 w 28"/>
                      <a:gd name="T21" fmla="*/ 27 h 38"/>
                      <a:gd name="T22" fmla="*/ 10 w 28"/>
                      <a:gd name="T23" fmla="*/ 25 h 38"/>
                      <a:gd name="T24" fmla="*/ 11 w 28"/>
                      <a:gd name="T25" fmla="*/ 24 h 38"/>
                      <a:gd name="T26" fmla="*/ 11 w 28"/>
                      <a:gd name="T27" fmla="*/ 23 h 38"/>
                      <a:gd name="T28" fmla="*/ 12 w 28"/>
                      <a:gd name="T29" fmla="*/ 22 h 38"/>
                      <a:gd name="T30" fmla="*/ 13 w 28"/>
                      <a:gd name="T31" fmla="*/ 22 h 38"/>
                      <a:gd name="T32" fmla="*/ 15 w 28"/>
                      <a:gd name="T33" fmla="*/ 21 h 38"/>
                      <a:gd name="T34" fmla="*/ 16 w 28"/>
                      <a:gd name="T35" fmla="*/ 21 h 38"/>
                      <a:gd name="T36" fmla="*/ 18 w 28"/>
                      <a:gd name="T37" fmla="*/ 22 h 38"/>
                      <a:gd name="T38" fmla="*/ 18 w 28"/>
                      <a:gd name="T39" fmla="*/ 23 h 38"/>
                      <a:gd name="T40" fmla="*/ 20 w 28"/>
                      <a:gd name="T41" fmla="*/ 25 h 38"/>
                      <a:gd name="T42" fmla="*/ 20 w 28"/>
                      <a:gd name="T43" fmla="*/ 26 h 38"/>
                      <a:gd name="T44" fmla="*/ 20 w 28"/>
                      <a:gd name="T45" fmla="*/ 28 h 38"/>
                      <a:gd name="T46" fmla="*/ 17 w 28"/>
                      <a:gd name="T47" fmla="*/ 29 h 38"/>
                      <a:gd name="T48" fmla="*/ 16 w 28"/>
                      <a:gd name="T49" fmla="*/ 30 h 38"/>
                      <a:gd name="T50" fmla="*/ 15 w 28"/>
                      <a:gd name="T51" fmla="*/ 30 h 38"/>
                      <a:gd name="T52" fmla="*/ 14 w 28"/>
                      <a:gd name="T53" fmla="*/ 30 h 38"/>
                      <a:gd name="T54" fmla="*/ 13 w 28"/>
                      <a:gd name="T55" fmla="*/ 29 h 38"/>
                      <a:gd name="T56" fmla="*/ 11 w 28"/>
                      <a:gd name="T57" fmla="*/ 26 h 38"/>
                      <a:gd name="T58" fmla="*/ 6 w 28"/>
                      <a:gd name="T59" fmla="*/ 28 h 38"/>
                      <a:gd name="T60" fmla="*/ 4 w 28"/>
                      <a:gd name="T61" fmla="*/ 31 h 38"/>
                      <a:gd name="T62" fmla="*/ 7 w 28"/>
                      <a:gd name="T63" fmla="*/ 36 h 38"/>
                      <a:gd name="T64" fmla="*/ 11 w 28"/>
                      <a:gd name="T65" fmla="*/ 38 h 38"/>
                      <a:gd name="T66" fmla="*/ 15 w 28"/>
                      <a:gd name="T67" fmla="*/ 38 h 38"/>
                      <a:gd name="T68" fmla="*/ 18 w 28"/>
                      <a:gd name="T69" fmla="*/ 37 h 38"/>
                      <a:gd name="T70" fmla="*/ 24 w 28"/>
                      <a:gd name="T71" fmla="*/ 35 h 38"/>
                      <a:gd name="T72" fmla="*/ 27 w 28"/>
                      <a:gd name="T73" fmla="*/ 30 h 38"/>
                      <a:gd name="T74" fmla="*/ 28 w 28"/>
                      <a:gd name="T75" fmla="*/ 25 h 38"/>
                      <a:gd name="T76" fmla="*/ 27 w 28"/>
                      <a:gd name="T77" fmla="*/ 21 h 38"/>
                      <a:gd name="T78" fmla="*/ 25 w 28"/>
                      <a:gd name="T79" fmla="*/ 16 h 38"/>
                      <a:gd name="T80" fmla="*/ 21 w 28"/>
                      <a:gd name="T81" fmla="*/ 14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8"/>
                      <a:gd name="T124" fmla="*/ 0 h 38"/>
                      <a:gd name="T125" fmla="*/ 28 w 28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8" h="38">
                        <a:moveTo>
                          <a:pt x="21" y="14"/>
                        </a:move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14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9" y="12"/>
                        </a:lnTo>
                        <a:lnTo>
                          <a:pt x="18" y="9"/>
                        </a:lnTo>
                        <a:lnTo>
                          <a:pt x="21" y="8"/>
                        </a:lnTo>
                        <a:lnTo>
                          <a:pt x="21" y="7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1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7"/>
                        </a:lnTo>
                        <a:lnTo>
                          <a:pt x="9" y="26"/>
                        </a:lnTo>
                        <a:lnTo>
                          <a:pt x="10" y="25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2" y="23"/>
                        </a:lnTo>
                        <a:lnTo>
                          <a:pt x="12" y="22"/>
                        </a:lnTo>
                        <a:lnTo>
                          <a:pt x="13" y="22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6" y="21"/>
                        </a:lnTo>
                        <a:lnTo>
                          <a:pt x="17" y="22"/>
                        </a:lnTo>
                        <a:lnTo>
                          <a:pt x="18" y="22"/>
                        </a:lnTo>
                        <a:lnTo>
                          <a:pt x="18" y="23"/>
                        </a:lnTo>
                        <a:lnTo>
                          <a:pt x="20" y="24"/>
                        </a:lnTo>
                        <a:lnTo>
                          <a:pt x="20" y="25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20" y="28"/>
                        </a:lnTo>
                        <a:lnTo>
                          <a:pt x="18" y="28"/>
                        </a:lnTo>
                        <a:lnTo>
                          <a:pt x="17" y="29"/>
                        </a:lnTo>
                        <a:lnTo>
                          <a:pt x="16" y="30"/>
                        </a:lnTo>
                        <a:lnTo>
                          <a:pt x="15" y="30"/>
                        </a:lnTo>
                        <a:lnTo>
                          <a:pt x="14" y="30"/>
                        </a:lnTo>
                        <a:lnTo>
                          <a:pt x="13" y="29"/>
                        </a:lnTo>
                        <a:lnTo>
                          <a:pt x="12" y="28"/>
                        </a:lnTo>
                        <a:lnTo>
                          <a:pt x="11" y="26"/>
                        </a:lnTo>
                        <a:lnTo>
                          <a:pt x="9" y="27"/>
                        </a:lnTo>
                        <a:lnTo>
                          <a:pt x="6" y="28"/>
                        </a:lnTo>
                        <a:lnTo>
                          <a:pt x="3" y="29"/>
                        </a:lnTo>
                        <a:lnTo>
                          <a:pt x="4" y="31"/>
                        </a:lnTo>
                        <a:lnTo>
                          <a:pt x="6" y="34"/>
                        </a:lnTo>
                        <a:lnTo>
                          <a:pt x="7" y="36"/>
                        </a:lnTo>
                        <a:lnTo>
                          <a:pt x="9" y="37"/>
                        </a:lnTo>
                        <a:lnTo>
                          <a:pt x="11" y="38"/>
                        </a:lnTo>
                        <a:lnTo>
                          <a:pt x="13" y="38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8" y="37"/>
                        </a:lnTo>
                        <a:lnTo>
                          <a:pt x="22" y="36"/>
                        </a:lnTo>
                        <a:lnTo>
                          <a:pt x="24" y="35"/>
                        </a:lnTo>
                        <a:lnTo>
                          <a:pt x="26" y="33"/>
                        </a:lnTo>
                        <a:lnTo>
                          <a:pt x="27" y="30"/>
                        </a:lnTo>
                        <a:lnTo>
                          <a:pt x="28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7" y="21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3" y="15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4" name="Freeform 81"/>
                  <p:cNvSpPr>
                    <a:spLocks/>
                  </p:cNvSpPr>
                  <p:nvPr/>
                </p:nvSpPr>
                <p:spPr bwMode="auto">
                  <a:xfrm>
                    <a:off x="1190" y="2536"/>
                    <a:ext cx="24" cy="33"/>
                  </a:xfrm>
                  <a:custGeom>
                    <a:avLst/>
                    <a:gdLst>
                      <a:gd name="T0" fmla="*/ 8 w 24"/>
                      <a:gd name="T1" fmla="*/ 26 h 33"/>
                      <a:gd name="T2" fmla="*/ 10 w 24"/>
                      <a:gd name="T3" fmla="*/ 28 h 33"/>
                      <a:gd name="T4" fmla="*/ 12 w 24"/>
                      <a:gd name="T5" fmla="*/ 30 h 33"/>
                      <a:gd name="T6" fmla="*/ 14 w 24"/>
                      <a:gd name="T7" fmla="*/ 30 h 33"/>
                      <a:gd name="T8" fmla="*/ 15 w 24"/>
                      <a:gd name="T9" fmla="*/ 28 h 33"/>
                      <a:gd name="T10" fmla="*/ 18 w 24"/>
                      <a:gd name="T11" fmla="*/ 27 h 33"/>
                      <a:gd name="T12" fmla="*/ 20 w 24"/>
                      <a:gd name="T13" fmla="*/ 25 h 33"/>
                      <a:gd name="T14" fmla="*/ 20 w 24"/>
                      <a:gd name="T15" fmla="*/ 22 h 33"/>
                      <a:gd name="T16" fmla="*/ 20 w 24"/>
                      <a:gd name="T17" fmla="*/ 20 h 33"/>
                      <a:gd name="T18" fmla="*/ 18 w 24"/>
                      <a:gd name="T19" fmla="*/ 18 h 33"/>
                      <a:gd name="T20" fmla="*/ 15 w 24"/>
                      <a:gd name="T21" fmla="*/ 17 h 33"/>
                      <a:gd name="T22" fmla="*/ 13 w 24"/>
                      <a:gd name="T23" fmla="*/ 16 h 33"/>
                      <a:gd name="T24" fmla="*/ 11 w 24"/>
                      <a:gd name="T25" fmla="*/ 17 h 33"/>
                      <a:gd name="T26" fmla="*/ 10 w 24"/>
                      <a:gd name="T27" fmla="*/ 17 h 33"/>
                      <a:gd name="T28" fmla="*/ 8 w 24"/>
                      <a:gd name="T29" fmla="*/ 18 h 33"/>
                      <a:gd name="T30" fmla="*/ 8 w 24"/>
                      <a:gd name="T31" fmla="*/ 19 h 33"/>
                      <a:gd name="T32" fmla="*/ 7 w 24"/>
                      <a:gd name="T33" fmla="*/ 21 h 33"/>
                      <a:gd name="T34" fmla="*/ 0 w 24"/>
                      <a:gd name="T35" fmla="*/ 6 h 33"/>
                      <a:gd name="T36" fmla="*/ 16 w 24"/>
                      <a:gd name="T37" fmla="*/ 4 h 33"/>
                      <a:gd name="T38" fmla="*/ 6 w 24"/>
                      <a:gd name="T39" fmla="*/ 17 h 33"/>
                      <a:gd name="T40" fmla="*/ 7 w 24"/>
                      <a:gd name="T41" fmla="*/ 16 h 33"/>
                      <a:gd name="T42" fmla="*/ 7 w 24"/>
                      <a:gd name="T43" fmla="*/ 14 h 33"/>
                      <a:gd name="T44" fmla="*/ 9 w 24"/>
                      <a:gd name="T45" fmla="*/ 13 h 33"/>
                      <a:gd name="T46" fmla="*/ 10 w 24"/>
                      <a:gd name="T47" fmla="*/ 12 h 33"/>
                      <a:gd name="T48" fmla="*/ 14 w 24"/>
                      <a:gd name="T49" fmla="*/ 12 h 33"/>
                      <a:gd name="T50" fmla="*/ 18 w 24"/>
                      <a:gd name="T51" fmla="*/ 13 h 33"/>
                      <a:gd name="T52" fmla="*/ 21 w 24"/>
                      <a:gd name="T53" fmla="*/ 16 h 33"/>
                      <a:gd name="T54" fmla="*/ 23 w 24"/>
                      <a:gd name="T55" fmla="*/ 19 h 33"/>
                      <a:gd name="T56" fmla="*/ 24 w 24"/>
                      <a:gd name="T57" fmla="*/ 22 h 33"/>
                      <a:gd name="T58" fmla="*/ 23 w 24"/>
                      <a:gd name="T59" fmla="*/ 26 h 33"/>
                      <a:gd name="T60" fmla="*/ 21 w 24"/>
                      <a:gd name="T61" fmla="*/ 30 h 33"/>
                      <a:gd name="T62" fmla="*/ 16 w 24"/>
                      <a:gd name="T63" fmla="*/ 32 h 33"/>
                      <a:gd name="T64" fmla="*/ 12 w 24"/>
                      <a:gd name="T65" fmla="*/ 33 h 33"/>
                      <a:gd name="T66" fmla="*/ 9 w 24"/>
                      <a:gd name="T67" fmla="*/ 33 h 33"/>
                      <a:gd name="T68" fmla="*/ 7 w 24"/>
                      <a:gd name="T69" fmla="*/ 31 h 33"/>
                      <a:gd name="T70" fmla="*/ 5 w 24"/>
                      <a:gd name="T71" fmla="*/ 27 h 3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4"/>
                      <a:gd name="T109" fmla="*/ 0 h 33"/>
                      <a:gd name="T110" fmla="*/ 24 w 24"/>
                      <a:gd name="T111" fmla="*/ 33 h 3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4" h="33">
                        <a:moveTo>
                          <a:pt x="5" y="27"/>
                        </a:moveTo>
                        <a:lnTo>
                          <a:pt x="8" y="26"/>
                        </a:lnTo>
                        <a:lnTo>
                          <a:pt x="9" y="27"/>
                        </a:lnTo>
                        <a:lnTo>
                          <a:pt x="10" y="28"/>
                        </a:lnTo>
                        <a:lnTo>
                          <a:pt x="11" y="30"/>
                        </a:lnTo>
                        <a:lnTo>
                          <a:pt x="12" y="30"/>
                        </a:lnTo>
                        <a:lnTo>
                          <a:pt x="13" y="30"/>
                        </a:lnTo>
                        <a:lnTo>
                          <a:pt x="14" y="30"/>
                        </a:lnTo>
                        <a:lnTo>
                          <a:pt x="15" y="28"/>
                        </a:lnTo>
                        <a:lnTo>
                          <a:pt x="16" y="28"/>
                        </a:lnTo>
                        <a:lnTo>
                          <a:pt x="18" y="27"/>
                        </a:lnTo>
                        <a:lnTo>
                          <a:pt x="19" y="26"/>
                        </a:lnTo>
                        <a:lnTo>
                          <a:pt x="20" y="25"/>
                        </a:lnTo>
                        <a:lnTo>
                          <a:pt x="20" y="24"/>
                        </a:lnTo>
                        <a:lnTo>
                          <a:pt x="20" y="22"/>
                        </a:lnTo>
                        <a:lnTo>
                          <a:pt x="20" y="21"/>
                        </a:lnTo>
                        <a:lnTo>
                          <a:pt x="20" y="20"/>
                        </a:lnTo>
                        <a:lnTo>
                          <a:pt x="19" y="19"/>
                        </a:lnTo>
                        <a:lnTo>
                          <a:pt x="18" y="18"/>
                        </a:lnTo>
                        <a:lnTo>
                          <a:pt x="16" y="17"/>
                        </a:lnTo>
                        <a:lnTo>
                          <a:pt x="15" y="17"/>
                        </a:lnTo>
                        <a:lnTo>
                          <a:pt x="14" y="16"/>
                        </a:lnTo>
                        <a:lnTo>
                          <a:pt x="13" y="16"/>
                        </a:lnTo>
                        <a:lnTo>
                          <a:pt x="12" y="16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7" y="20"/>
                        </a:lnTo>
                        <a:lnTo>
                          <a:pt x="7" y="21"/>
                        </a:lnTo>
                        <a:lnTo>
                          <a:pt x="4" y="22"/>
                        </a:lnTo>
                        <a:lnTo>
                          <a:pt x="0" y="6"/>
                        </a:lnTo>
                        <a:lnTo>
                          <a:pt x="15" y="0"/>
                        </a:lnTo>
                        <a:lnTo>
                          <a:pt x="16" y="4"/>
                        </a:lnTo>
                        <a:lnTo>
                          <a:pt x="4" y="8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4"/>
                        </a:lnTo>
                        <a:lnTo>
                          <a:pt x="8" y="13"/>
                        </a:lnTo>
                        <a:lnTo>
                          <a:pt x="9" y="13"/>
                        </a:lnTo>
                        <a:lnTo>
                          <a:pt x="10" y="12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8" y="13"/>
                        </a:lnTo>
                        <a:lnTo>
                          <a:pt x="20" y="14"/>
                        </a:lnTo>
                        <a:lnTo>
                          <a:pt x="21" y="16"/>
                        </a:lnTo>
                        <a:lnTo>
                          <a:pt x="22" y="17"/>
                        </a:lnTo>
                        <a:lnTo>
                          <a:pt x="23" y="19"/>
                        </a:lnTo>
                        <a:lnTo>
                          <a:pt x="24" y="21"/>
                        </a:lnTo>
                        <a:lnTo>
                          <a:pt x="24" y="22"/>
                        </a:lnTo>
                        <a:lnTo>
                          <a:pt x="24" y="24"/>
                        </a:lnTo>
                        <a:lnTo>
                          <a:pt x="23" y="26"/>
                        </a:lnTo>
                        <a:lnTo>
                          <a:pt x="22" y="27"/>
                        </a:lnTo>
                        <a:lnTo>
                          <a:pt x="21" y="30"/>
                        </a:lnTo>
                        <a:lnTo>
                          <a:pt x="19" y="31"/>
                        </a:lnTo>
                        <a:lnTo>
                          <a:pt x="16" y="32"/>
                        </a:lnTo>
                        <a:lnTo>
                          <a:pt x="14" y="33"/>
                        </a:lnTo>
                        <a:lnTo>
                          <a:pt x="12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8" y="32"/>
                        </a:lnTo>
                        <a:lnTo>
                          <a:pt x="7" y="31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5" name="Freeform 82"/>
                  <p:cNvSpPr>
                    <a:spLocks/>
                  </p:cNvSpPr>
                  <p:nvPr/>
                </p:nvSpPr>
                <p:spPr bwMode="auto">
                  <a:xfrm>
                    <a:off x="1043" y="2583"/>
                    <a:ext cx="26" cy="39"/>
                  </a:xfrm>
                  <a:custGeom>
                    <a:avLst/>
                    <a:gdLst>
                      <a:gd name="T0" fmla="*/ 21 w 26"/>
                      <a:gd name="T1" fmla="*/ 0 h 39"/>
                      <a:gd name="T2" fmla="*/ 2 w 26"/>
                      <a:gd name="T3" fmla="*/ 7 h 39"/>
                      <a:gd name="T4" fmla="*/ 0 w 26"/>
                      <a:gd name="T5" fmla="*/ 7 h 39"/>
                      <a:gd name="T6" fmla="*/ 0 w 26"/>
                      <a:gd name="T7" fmla="*/ 9 h 39"/>
                      <a:gd name="T8" fmla="*/ 2 w 26"/>
                      <a:gd name="T9" fmla="*/ 14 h 39"/>
                      <a:gd name="T10" fmla="*/ 2 w 26"/>
                      <a:gd name="T11" fmla="*/ 15 h 39"/>
                      <a:gd name="T12" fmla="*/ 4 w 26"/>
                      <a:gd name="T13" fmla="*/ 15 h 39"/>
                      <a:gd name="T14" fmla="*/ 16 w 26"/>
                      <a:gd name="T15" fmla="*/ 11 h 39"/>
                      <a:gd name="T16" fmla="*/ 15 w 26"/>
                      <a:gd name="T17" fmla="*/ 12 h 39"/>
                      <a:gd name="T18" fmla="*/ 15 w 26"/>
                      <a:gd name="T19" fmla="*/ 14 h 39"/>
                      <a:gd name="T20" fmla="*/ 15 w 26"/>
                      <a:gd name="T21" fmla="*/ 15 h 39"/>
                      <a:gd name="T22" fmla="*/ 14 w 26"/>
                      <a:gd name="T23" fmla="*/ 17 h 39"/>
                      <a:gd name="T24" fmla="*/ 13 w 26"/>
                      <a:gd name="T25" fmla="*/ 21 h 39"/>
                      <a:gd name="T26" fmla="*/ 13 w 26"/>
                      <a:gd name="T27" fmla="*/ 27 h 39"/>
                      <a:gd name="T28" fmla="*/ 13 w 26"/>
                      <a:gd name="T29" fmla="*/ 31 h 39"/>
                      <a:gd name="T30" fmla="*/ 14 w 26"/>
                      <a:gd name="T31" fmla="*/ 36 h 39"/>
                      <a:gd name="T32" fmla="*/ 14 w 26"/>
                      <a:gd name="T33" fmla="*/ 39 h 39"/>
                      <a:gd name="T34" fmla="*/ 17 w 26"/>
                      <a:gd name="T35" fmla="*/ 37 h 39"/>
                      <a:gd name="T36" fmla="*/ 20 w 26"/>
                      <a:gd name="T37" fmla="*/ 36 h 39"/>
                      <a:gd name="T38" fmla="*/ 22 w 26"/>
                      <a:gd name="T39" fmla="*/ 35 h 39"/>
                      <a:gd name="T40" fmla="*/ 22 w 26"/>
                      <a:gd name="T41" fmla="*/ 34 h 39"/>
                      <a:gd name="T42" fmla="*/ 21 w 26"/>
                      <a:gd name="T43" fmla="*/ 32 h 39"/>
                      <a:gd name="T44" fmla="*/ 21 w 26"/>
                      <a:gd name="T45" fmla="*/ 30 h 39"/>
                      <a:gd name="T46" fmla="*/ 21 w 26"/>
                      <a:gd name="T47" fmla="*/ 29 h 39"/>
                      <a:gd name="T48" fmla="*/ 21 w 26"/>
                      <a:gd name="T49" fmla="*/ 27 h 39"/>
                      <a:gd name="T50" fmla="*/ 21 w 26"/>
                      <a:gd name="T51" fmla="*/ 26 h 39"/>
                      <a:gd name="T52" fmla="*/ 21 w 26"/>
                      <a:gd name="T53" fmla="*/ 23 h 39"/>
                      <a:gd name="T54" fmla="*/ 21 w 26"/>
                      <a:gd name="T55" fmla="*/ 22 h 39"/>
                      <a:gd name="T56" fmla="*/ 21 w 26"/>
                      <a:gd name="T57" fmla="*/ 20 h 39"/>
                      <a:gd name="T58" fmla="*/ 22 w 26"/>
                      <a:gd name="T59" fmla="*/ 18 h 39"/>
                      <a:gd name="T60" fmla="*/ 22 w 26"/>
                      <a:gd name="T61" fmla="*/ 16 h 39"/>
                      <a:gd name="T62" fmla="*/ 22 w 26"/>
                      <a:gd name="T63" fmla="*/ 14 h 39"/>
                      <a:gd name="T64" fmla="*/ 23 w 26"/>
                      <a:gd name="T65" fmla="*/ 12 h 39"/>
                      <a:gd name="T66" fmla="*/ 23 w 26"/>
                      <a:gd name="T67" fmla="*/ 11 h 39"/>
                      <a:gd name="T68" fmla="*/ 24 w 26"/>
                      <a:gd name="T69" fmla="*/ 8 h 39"/>
                      <a:gd name="T70" fmla="*/ 24 w 26"/>
                      <a:gd name="T71" fmla="*/ 7 h 39"/>
                      <a:gd name="T72" fmla="*/ 24 w 26"/>
                      <a:gd name="T73" fmla="*/ 6 h 39"/>
                      <a:gd name="T74" fmla="*/ 26 w 26"/>
                      <a:gd name="T75" fmla="*/ 5 h 39"/>
                      <a:gd name="T76" fmla="*/ 24 w 26"/>
                      <a:gd name="T77" fmla="*/ 4 h 39"/>
                      <a:gd name="T78" fmla="*/ 23 w 26"/>
                      <a:gd name="T79" fmla="*/ 2 h 39"/>
                      <a:gd name="T80" fmla="*/ 23 w 26"/>
                      <a:gd name="T81" fmla="*/ 0 h 39"/>
                      <a:gd name="T82" fmla="*/ 21 w 26"/>
                      <a:gd name="T83" fmla="*/ 0 h 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"/>
                      <a:gd name="T127" fmla="*/ 0 h 39"/>
                      <a:gd name="T128" fmla="*/ 26 w 26"/>
                      <a:gd name="T129" fmla="*/ 39 h 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" h="39">
                        <a:moveTo>
                          <a:pt x="21" y="0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4" y="15"/>
                        </a:lnTo>
                        <a:lnTo>
                          <a:pt x="16" y="11"/>
                        </a:lnTo>
                        <a:lnTo>
                          <a:pt x="15" y="12"/>
                        </a:lnTo>
                        <a:lnTo>
                          <a:pt x="15" y="14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21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4" y="36"/>
                        </a:lnTo>
                        <a:lnTo>
                          <a:pt x="14" y="39"/>
                        </a:lnTo>
                        <a:lnTo>
                          <a:pt x="17" y="37"/>
                        </a:lnTo>
                        <a:lnTo>
                          <a:pt x="20" y="36"/>
                        </a:lnTo>
                        <a:lnTo>
                          <a:pt x="22" y="35"/>
                        </a:lnTo>
                        <a:lnTo>
                          <a:pt x="22" y="34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1" y="29"/>
                        </a:lnTo>
                        <a:lnTo>
                          <a:pt x="21" y="27"/>
                        </a:lnTo>
                        <a:lnTo>
                          <a:pt x="21" y="26"/>
                        </a:lnTo>
                        <a:lnTo>
                          <a:pt x="21" y="23"/>
                        </a:lnTo>
                        <a:lnTo>
                          <a:pt x="21" y="22"/>
                        </a:lnTo>
                        <a:lnTo>
                          <a:pt x="21" y="20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2" y="14"/>
                        </a:lnTo>
                        <a:lnTo>
                          <a:pt x="23" y="12"/>
                        </a:lnTo>
                        <a:lnTo>
                          <a:pt x="23" y="11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6" y="5"/>
                        </a:lnTo>
                        <a:lnTo>
                          <a:pt x="24" y="4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6" name="Freeform 83"/>
                  <p:cNvSpPr>
                    <a:spLocks/>
                  </p:cNvSpPr>
                  <p:nvPr/>
                </p:nvSpPr>
                <p:spPr bwMode="auto">
                  <a:xfrm>
                    <a:off x="1045" y="2585"/>
                    <a:ext cx="21" cy="33"/>
                  </a:xfrm>
                  <a:custGeom>
                    <a:avLst/>
                    <a:gdLst>
                      <a:gd name="T0" fmla="*/ 0 w 21"/>
                      <a:gd name="T1" fmla="*/ 7 h 33"/>
                      <a:gd name="T2" fmla="*/ 20 w 21"/>
                      <a:gd name="T3" fmla="*/ 0 h 33"/>
                      <a:gd name="T4" fmla="*/ 21 w 21"/>
                      <a:gd name="T5" fmla="*/ 3 h 33"/>
                      <a:gd name="T6" fmla="*/ 20 w 21"/>
                      <a:gd name="T7" fmla="*/ 4 h 33"/>
                      <a:gd name="T8" fmla="*/ 20 w 21"/>
                      <a:gd name="T9" fmla="*/ 5 h 33"/>
                      <a:gd name="T10" fmla="*/ 19 w 21"/>
                      <a:gd name="T11" fmla="*/ 7 h 33"/>
                      <a:gd name="T12" fmla="*/ 19 w 21"/>
                      <a:gd name="T13" fmla="*/ 10 h 33"/>
                      <a:gd name="T14" fmla="*/ 18 w 21"/>
                      <a:gd name="T15" fmla="*/ 12 h 33"/>
                      <a:gd name="T16" fmla="*/ 18 w 21"/>
                      <a:gd name="T17" fmla="*/ 13 h 33"/>
                      <a:gd name="T18" fmla="*/ 18 w 21"/>
                      <a:gd name="T19" fmla="*/ 15 h 33"/>
                      <a:gd name="T20" fmla="*/ 17 w 21"/>
                      <a:gd name="T21" fmla="*/ 17 h 33"/>
                      <a:gd name="T22" fmla="*/ 17 w 21"/>
                      <a:gd name="T23" fmla="*/ 19 h 33"/>
                      <a:gd name="T24" fmla="*/ 17 w 21"/>
                      <a:gd name="T25" fmla="*/ 21 h 33"/>
                      <a:gd name="T26" fmla="*/ 17 w 21"/>
                      <a:gd name="T27" fmla="*/ 24 h 33"/>
                      <a:gd name="T28" fmla="*/ 17 w 21"/>
                      <a:gd name="T29" fmla="*/ 26 h 33"/>
                      <a:gd name="T30" fmla="*/ 17 w 21"/>
                      <a:gd name="T31" fmla="*/ 27 h 33"/>
                      <a:gd name="T32" fmla="*/ 17 w 21"/>
                      <a:gd name="T33" fmla="*/ 28 h 33"/>
                      <a:gd name="T34" fmla="*/ 17 w 21"/>
                      <a:gd name="T35" fmla="*/ 30 h 33"/>
                      <a:gd name="T36" fmla="*/ 18 w 21"/>
                      <a:gd name="T37" fmla="*/ 32 h 33"/>
                      <a:gd name="T38" fmla="*/ 14 w 21"/>
                      <a:gd name="T39" fmla="*/ 33 h 33"/>
                      <a:gd name="T40" fmla="*/ 13 w 21"/>
                      <a:gd name="T41" fmla="*/ 29 h 33"/>
                      <a:gd name="T42" fmla="*/ 13 w 21"/>
                      <a:gd name="T43" fmla="*/ 25 h 33"/>
                      <a:gd name="T44" fmla="*/ 13 w 21"/>
                      <a:gd name="T45" fmla="*/ 19 h 33"/>
                      <a:gd name="T46" fmla="*/ 14 w 21"/>
                      <a:gd name="T47" fmla="*/ 15 h 33"/>
                      <a:gd name="T48" fmla="*/ 15 w 21"/>
                      <a:gd name="T49" fmla="*/ 13 h 33"/>
                      <a:gd name="T50" fmla="*/ 16 w 21"/>
                      <a:gd name="T51" fmla="*/ 10 h 33"/>
                      <a:gd name="T52" fmla="*/ 16 w 21"/>
                      <a:gd name="T53" fmla="*/ 7 h 33"/>
                      <a:gd name="T54" fmla="*/ 17 w 21"/>
                      <a:gd name="T55" fmla="*/ 5 h 33"/>
                      <a:gd name="T56" fmla="*/ 1 w 21"/>
                      <a:gd name="T57" fmla="*/ 11 h 33"/>
                      <a:gd name="T58" fmla="*/ 0 w 21"/>
                      <a:gd name="T59" fmla="*/ 7 h 3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"/>
                      <a:gd name="T91" fmla="*/ 0 h 33"/>
                      <a:gd name="T92" fmla="*/ 21 w 21"/>
                      <a:gd name="T93" fmla="*/ 33 h 3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" h="33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20" y="5"/>
                        </a:lnTo>
                        <a:lnTo>
                          <a:pt x="19" y="7"/>
                        </a:lnTo>
                        <a:lnTo>
                          <a:pt x="19" y="10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5"/>
                        </a:lnTo>
                        <a:lnTo>
                          <a:pt x="17" y="17"/>
                        </a:lnTo>
                        <a:lnTo>
                          <a:pt x="17" y="19"/>
                        </a:lnTo>
                        <a:lnTo>
                          <a:pt x="17" y="21"/>
                        </a:lnTo>
                        <a:lnTo>
                          <a:pt x="17" y="24"/>
                        </a:lnTo>
                        <a:lnTo>
                          <a:pt x="17" y="26"/>
                        </a:lnTo>
                        <a:lnTo>
                          <a:pt x="17" y="27"/>
                        </a:lnTo>
                        <a:lnTo>
                          <a:pt x="17" y="28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4" y="33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3" y="19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6" y="7"/>
                        </a:lnTo>
                        <a:lnTo>
                          <a:pt x="17" y="5"/>
                        </a:lnTo>
                        <a:lnTo>
                          <a:pt x="1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7" name="Freeform 84"/>
                  <p:cNvSpPr>
                    <a:spLocks/>
                  </p:cNvSpPr>
                  <p:nvPr/>
                </p:nvSpPr>
                <p:spPr bwMode="auto">
                  <a:xfrm>
                    <a:off x="1173" y="2322"/>
                    <a:ext cx="30" cy="39"/>
                  </a:xfrm>
                  <a:custGeom>
                    <a:avLst/>
                    <a:gdLst>
                      <a:gd name="T0" fmla="*/ 14 w 30"/>
                      <a:gd name="T1" fmla="*/ 27 h 39"/>
                      <a:gd name="T2" fmla="*/ 14 w 30"/>
                      <a:gd name="T3" fmla="*/ 27 h 39"/>
                      <a:gd name="T4" fmla="*/ 14 w 30"/>
                      <a:gd name="T5" fmla="*/ 27 h 39"/>
                      <a:gd name="T6" fmla="*/ 15 w 30"/>
                      <a:gd name="T7" fmla="*/ 26 h 39"/>
                      <a:gd name="T8" fmla="*/ 16 w 30"/>
                      <a:gd name="T9" fmla="*/ 25 h 39"/>
                      <a:gd name="T10" fmla="*/ 18 w 30"/>
                      <a:gd name="T11" fmla="*/ 22 h 39"/>
                      <a:gd name="T12" fmla="*/ 19 w 30"/>
                      <a:gd name="T13" fmla="*/ 21 h 39"/>
                      <a:gd name="T14" fmla="*/ 22 w 30"/>
                      <a:gd name="T15" fmla="*/ 17 h 39"/>
                      <a:gd name="T16" fmla="*/ 24 w 30"/>
                      <a:gd name="T17" fmla="*/ 14 h 39"/>
                      <a:gd name="T18" fmla="*/ 24 w 30"/>
                      <a:gd name="T19" fmla="*/ 10 h 39"/>
                      <a:gd name="T20" fmla="*/ 22 w 30"/>
                      <a:gd name="T21" fmla="*/ 7 h 39"/>
                      <a:gd name="T22" fmla="*/ 19 w 30"/>
                      <a:gd name="T23" fmla="*/ 3 h 39"/>
                      <a:gd name="T24" fmla="*/ 15 w 30"/>
                      <a:gd name="T25" fmla="*/ 1 h 39"/>
                      <a:gd name="T26" fmla="*/ 11 w 30"/>
                      <a:gd name="T27" fmla="*/ 0 h 39"/>
                      <a:gd name="T28" fmla="*/ 4 w 30"/>
                      <a:gd name="T29" fmla="*/ 3 h 39"/>
                      <a:gd name="T30" fmla="*/ 1 w 30"/>
                      <a:gd name="T31" fmla="*/ 8 h 39"/>
                      <a:gd name="T32" fmla="*/ 0 w 30"/>
                      <a:gd name="T33" fmla="*/ 12 h 39"/>
                      <a:gd name="T34" fmla="*/ 0 w 30"/>
                      <a:gd name="T35" fmla="*/ 15 h 39"/>
                      <a:gd name="T36" fmla="*/ 1 w 30"/>
                      <a:gd name="T37" fmla="*/ 20 h 39"/>
                      <a:gd name="T38" fmla="*/ 7 w 30"/>
                      <a:gd name="T39" fmla="*/ 17 h 39"/>
                      <a:gd name="T40" fmla="*/ 9 w 30"/>
                      <a:gd name="T41" fmla="*/ 15 h 39"/>
                      <a:gd name="T42" fmla="*/ 8 w 30"/>
                      <a:gd name="T43" fmla="*/ 13 h 39"/>
                      <a:gd name="T44" fmla="*/ 8 w 30"/>
                      <a:gd name="T45" fmla="*/ 12 h 39"/>
                      <a:gd name="T46" fmla="*/ 9 w 30"/>
                      <a:gd name="T47" fmla="*/ 10 h 39"/>
                      <a:gd name="T48" fmla="*/ 11 w 30"/>
                      <a:gd name="T49" fmla="*/ 9 h 39"/>
                      <a:gd name="T50" fmla="*/ 12 w 30"/>
                      <a:gd name="T51" fmla="*/ 9 h 39"/>
                      <a:gd name="T52" fmla="*/ 13 w 30"/>
                      <a:gd name="T53" fmla="*/ 9 h 39"/>
                      <a:gd name="T54" fmla="*/ 14 w 30"/>
                      <a:gd name="T55" fmla="*/ 10 h 39"/>
                      <a:gd name="T56" fmla="*/ 15 w 30"/>
                      <a:gd name="T57" fmla="*/ 11 h 39"/>
                      <a:gd name="T58" fmla="*/ 15 w 30"/>
                      <a:gd name="T59" fmla="*/ 12 h 39"/>
                      <a:gd name="T60" fmla="*/ 15 w 30"/>
                      <a:gd name="T61" fmla="*/ 14 h 39"/>
                      <a:gd name="T62" fmla="*/ 14 w 30"/>
                      <a:gd name="T63" fmla="*/ 15 h 39"/>
                      <a:gd name="T64" fmla="*/ 12 w 30"/>
                      <a:gd name="T65" fmla="*/ 17 h 39"/>
                      <a:gd name="T66" fmla="*/ 11 w 30"/>
                      <a:gd name="T67" fmla="*/ 18 h 39"/>
                      <a:gd name="T68" fmla="*/ 10 w 30"/>
                      <a:gd name="T69" fmla="*/ 21 h 39"/>
                      <a:gd name="T70" fmla="*/ 7 w 30"/>
                      <a:gd name="T71" fmla="*/ 25 h 39"/>
                      <a:gd name="T72" fmla="*/ 5 w 30"/>
                      <a:gd name="T73" fmla="*/ 28 h 39"/>
                      <a:gd name="T74" fmla="*/ 5 w 30"/>
                      <a:gd name="T75" fmla="*/ 32 h 39"/>
                      <a:gd name="T76" fmla="*/ 7 w 30"/>
                      <a:gd name="T77" fmla="*/ 37 h 39"/>
                      <a:gd name="T78" fmla="*/ 9 w 30"/>
                      <a:gd name="T79" fmla="*/ 38 h 39"/>
                      <a:gd name="T80" fmla="*/ 30 w 30"/>
                      <a:gd name="T81" fmla="*/ 30 h 39"/>
                      <a:gd name="T82" fmla="*/ 28 w 30"/>
                      <a:gd name="T83" fmla="*/ 25 h 39"/>
                      <a:gd name="T84" fmla="*/ 26 w 30"/>
                      <a:gd name="T85" fmla="*/ 24 h 3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0"/>
                      <a:gd name="T130" fmla="*/ 0 h 39"/>
                      <a:gd name="T131" fmla="*/ 30 w 30"/>
                      <a:gd name="T132" fmla="*/ 39 h 3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0" h="39">
                        <a:moveTo>
                          <a:pt x="14" y="28"/>
                        </a:moveTo>
                        <a:lnTo>
                          <a:pt x="14" y="27"/>
                        </a:lnTo>
                        <a:lnTo>
                          <a:pt x="15" y="26"/>
                        </a:lnTo>
                        <a:lnTo>
                          <a:pt x="16" y="25"/>
                        </a:lnTo>
                        <a:lnTo>
                          <a:pt x="17" y="23"/>
                        </a:lnTo>
                        <a:lnTo>
                          <a:pt x="18" y="22"/>
                        </a:lnTo>
                        <a:lnTo>
                          <a:pt x="19" y="21"/>
                        </a:lnTo>
                        <a:lnTo>
                          <a:pt x="21" y="18"/>
                        </a:lnTo>
                        <a:lnTo>
                          <a:pt x="22" y="17"/>
                        </a:lnTo>
                        <a:lnTo>
                          <a:pt x="23" y="16"/>
                        </a:lnTo>
                        <a:lnTo>
                          <a:pt x="24" y="14"/>
                        </a:lnTo>
                        <a:lnTo>
                          <a:pt x="24" y="12"/>
                        </a:lnTo>
                        <a:lnTo>
                          <a:pt x="24" y="10"/>
                        </a:lnTo>
                        <a:lnTo>
                          <a:pt x="23" y="8"/>
                        </a:lnTo>
                        <a:lnTo>
                          <a:pt x="22" y="7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5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20"/>
                        </a:lnTo>
                        <a:lnTo>
                          <a:pt x="3" y="20"/>
                        </a:lnTo>
                        <a:lnTo>
                          <a:pt x="7" y="17"/>
                        </a:lnTo>
                        <a:lnTo>
                          <a:pt x="9" y="17"/>
                        </a:lnTo>
                        <a:lnTo>
                          <a:pt x="9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9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5" y="11"/>
                        </a:lnTo>
                        <a:lnTo>
                          <a:pt x="15" y="12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4" y="14"/>
                        </a:lnTo>
                        <a:lnTo>
                          <a:pt x="14" y="15"/>
                        </a:lnTo>
                        <a:lnTo>
                          <a:pt x="13" y="16"/>
                        </a:lnTo>
                        <a:lnTo>
                          <a:pt x="12" y="17"/>
                        </a:lnTo>
                        <a:lnTo>
                          <a:pt x="11" y="18"/>
                        </a:lnTo>
                        <a:lnTo>
                          <a:pt x="10" y="21"/>
                        </a:lnTo>
                        <a:lnTo>
                          <a:pt x="8" y="23"/>
                        </a:lnTo>
                        <a:lnTo>
                          <a:pt x="7" y="25"/>
                        </a:lnTo>
                        <a:lnTo>
                          <a:pt x="5" y="26"/>
                        </a:lnTo>
                        <a:lnTo>
                          <a:pt x="5" y="28"/>
                        </a:lnTo>
                        <a:lnTo>
                          <a:pt x="5" y="30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7" y="37"/>
                        </a:lnTo>
                        <a:lnTo>
                          <a:pt x="7" y="39"/>
                        </a:lnTo>
                        <a:lnTo>
                          <a:pt x="9" y="38"/>
                        </a:lnTo>
                        <a:lnTo>
                          <a:pt x="28" y="31"/>
                        </a:lnTo>
                        <a:lnTo>
                          <a:pt x="30" y="30"/>
                        </a:lnTo>
                        <a:lnTo>
                          <a:pt x="30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6" y="24"/>
                        </a:lnTo>
                        <a:lnTo>
                          <a:pt x="14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8" name="Freeform 85"/>
                  <p:cNvSpPr>
                    <a:spLocks/>
                  </p:cNvSpPr>
                  <p:nvPr/>
                </p:nvSpPr>
                <p:spPr bwMode="auto">
                  <a:xfrm>
                    <a:off x="1175" y="2324"/>
                    <a:ext cx="26" cy="34"/>
                  </a:xfrm>
                  <a:custGeom>
                    <a:avLst/>
                    <a:gdLst>
                      <a:gd name="T0" fmla="*/ 6 w 26"/>
                      <a:gd name="T1" fmla="*/ 32 h 34"/>
                      <a:gd name="T2" fmla="*/ 6 w 26"/>
                      <a:gd name="T3" fmla="*/ 28 h 34"/>
                      <a:gd name="T4" fmla="*/ 6 w 26"/>
                      <a:gd name="T5" fmla="*/ 25 h 34"/>
                      <a:gd name="T6" fmla="*/ 8 w 26"/>
                      <a:gd name="T7" fmla="*/ 22 h 34"/>
                      <a:gd name="T8" fmla="*/ 12 w 26"/>
                      <a:gd name="T9" fmla="*/ 16 h 34"/>
                      <a:gd name="T10" fmla="*/ 13 w 26"/>
                      <a:gd name="T11" fmla="*/ 14 h 34"/>
                      <a:gd name="T12" fmla="*/ 14 w 26"/>
                      <a:gd name="T13" fmla="*/ 13 h 34"/>
                      <a:gd name="T14" fmla="*/ 15 w 26"/>
                      <a:gd name="T15" fmla="*/ 11 h 34"/>
                      <a:gd name="T16" fmla="*/ 15 w 26"/>
                      <a:gd name="T17" fmla="*/ 9 h 34"/>
                      <a:gd name="T18" fmla="*/ 14 w 26"/>
                      <a:gd name="T19" fmla="*/ 7 h 34"/>
                      <a:gd name="T20" fmla="*/ 12 w 26"/>
                      <a:gd name="T21" fmla="*/ 5 h 34"/>
                      <a:gd name="T22" fmla="*/ 10 w 26"/>
                      <a:gd name="T23" fmla="*/ 5 h 34"/>
                      <a:gd name="T24" fmla="*/ 8 w 26"/>
                      <a:gd name="T25" fmla="*/ 5 h 34"/>
                      <a:gd name="T26" fmla="*/ 5 w 26"/>
                      <a:gd name="T27" fmla="*/ 7 h 34"/>
                      <a:gd name="T28" fmla="*/ 3 w 26"/>
                      <a:gd name="T29" fmla="*/ 10 h 34"/>
                      <a:gd name="T30" fmla="*/ 3 w 26"/>
                      <a:gd name="T31" fmla="*/ 12 h 34"/>
                      <a:gd name="T32" fmla="*/ 5 w 26"/>
                      <a:gd name="T33" fmla="*/ 14 h 34"/>
                      <a:gd name="T34" fmla="*/ 0 w 26"/>
                      <a:gd name="T35" fmla="*/ 13 h 34"/>
                      <a:gd name="T36" fmla="*/ 0 w 26"/>
                      <a:gd name="T37" fmla="*/ 10 h 34"/>
                      <a:gd name="T38" fmla="*/ 0 w 26"/>
                      <a:gd name="T39" fmla="*/ 7 h 34"/>
                      <a:gd name="T40" fmla="*/ 3 w 26"/>
                      <a:gd name="T41" fmla="*/ 3 h 34"/>
                      <a:gd name="T42" fmla="*/ 9 w 26"/>
                      <a:gd name="T43" fmla="*/ 0 h 34"/>
                      <a:gd name="T44" fmla="*/ 12 w 26"/>
                      <a:gd name="T45" fmla="*/ 0 h 34"/>
                      <a:gd name="T46" fmla="*/ 15 w 26"/>
                      <a:gd name="T47" fmla="*/ 2 h 34"/>
                      <a:gd name="T48" fmla="*/ 19 w 26"/>
                      <a:gd name="T49" fmla="*/ 6 h 34"/>
                      <a:gd name="T50" fmla="*/ 20 w 26"/>
                      <a:gd name="T51" fmla="*/ 8 h 34"/>
                      <a:gd name="T52" fmla="*/ 20 w 26"/>
                      <a:gd name="T53" fmla="*/ 11 h 34"/>
                      <a:gd name="T54" fmla="*/ 17 w 26"/>
                      <a:gd name="T55" fmla="*/ 14 h 34"/>
                      <a:gd name="T56" fmla="*/ 15 w 26"/>
                      <a:gd name="T57" fmla="*/ 18 h 34"/>
                      <a:gd name="T58" fmla="*/ 12 w 26"/>
                      <a:gd name="T59" fmla="*/ 21 h 34"/>
                      <a:gd name="T60" fmla="*/ 11 w 26"/>
                      <a:gd name="T61" fmla="*/ 22 h 34"/>
                      <a:gd name="T62" fmla="*/ 10 w 26"/>
                      <a:gd name="T63" fmla="*/ 24 h 34"/>
                      <a:gd name="T64" fmla="*/ 9 w 26"/>
                      <a:gd name="T65" fmla="*/ 26 h 34"/>
                      <a:gd name="T66" fmla="*/ 9 w 26"/>
                      <a:gd name="T67" fmla="*/ 29 h 34"/>
                      <a:gd name="T68" fmla="*/ 26 w 26"/>
                      <a:gd name="T69" fmla="*/ 27 h 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4"/>
                      <a:gd name="T107" fmla="*/ 26 w 26"/>
                      <a:gd name="T108" fmla="*/ 34 h 3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4">
                        <a:moveTo>
                          <a:pt x="7" y="34"/>
                        </a:move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6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3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3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5" y="1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7" y="3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7" y="14"/>
                        </a:lnTo>
                        <a:lnTo>
                          <a:pt x="16" y="15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3"/>
                        </a:lnTo>
                        <a:lnTo>
                          <a:pt x="10" y="24"/>
                        </a:lnTo>
                        <a:lnTo>
                          <a:pt x="9" y="25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29"/>
                        </a:lnTo>
                        <a:lnTo>
                          <a:pt x="25" y="24"/>
                        </a:lnTo>
                        <a:lnTo>
                          <a:pt x="26" y="27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19" name="Freeform 86"/>
                  <p:cNvSpPr>
                    <a:spLocks/>
                  </p:cNvSpPr>
                  <p:nvPr/>
                </p:nvSpPr>
                <p:spPr bwMode="auto">
                  <a:xfrm>
                    <a:off x="924" y="2408"/>
                    <a:ext cx="24" cy="36"/>
                  </a:xfrm>
                  <a:custGeom>
                    <a:avLst/>
                    <a:gdLst>
                      <a:gd name="T0" fmla="*/ 11 w 24"/>
                      <a:gd name="T1" fmla="*/ 1 h 36"/>
                      <a:gd name="T2" fmla="*/ 8 w 24"/>
                      <a:gd name="T3" fmla="*/ 2 h 36"/>
                      <a:gd name="T4" fmla="*/ 7 w 24"/>
                      <a:gd name="T5" fmla="*/ 2 h 36"/>
                      <a:gd name="T6" fmla="*/ 7 w 24"/>
                      <a:gd name="T7" fmla="*/ 5 h 36"/>
                      <a:gd name="T8" fmla="*/ 7 w 24"/>
                      <a:gd name="T9" fmla="*/ 6 h 36"/>
                      <a:gd name="T10" fmla="*/ 7 w 24"/>
                      <a:gd name="T11" fmla="*/ 7 h 36"/>
                      <a:gd name="T12" fmla="*/ 7 w 24"/>
                      <a:gd name="T13" fmla="*/ 8 h 36"/>
                      <a:gd name="T14" fmla="*/ 7 w 24"/>
                      <a:gd name="T15" fmla="*/ 8 h 36"/>
                      <a:gd name="T16" fmla="*/ 6 w 24"/>
                      <a:gd name="T17" fmla="*/ 9 h 36"/>
                      <a:gd name="T18" fmla="*/ 5 w 24"/>
                      <a:gd name="T19" fmla="*/ 9 h 36"/>
                      <a:gd name="T20" fmla="*/ 3 w 24"/>
                      <a:gd name="T21" fmla="*/ 10 h 36"/>
                      <a:gd name="T22" fmla="*/ 2 w 24"/>
                      <a:gd name="T23" fmla="*/ 11 h 36"/>
                      <a:gd name="T24" fmla="*/ 0 w 24"/>
                      <a:gd name="T25" fmla="*/ 11 h 36"/>
                      <a:gd name="T26" fmla="*/ 1 w 24"/>
                      <a:gd name="T27" fmla="*/ 13 h 36"/>
                      <a:gd name="T28" fmla="*/ 2 w 24"/>
                      <a:gd name="T29" fmla="*/ 16 h 36"/>
                      <a:gd name="T30" fmla="*/ 2 w 24"/>
                      <a:gd name="T31" fmla="*/ 18 h 36"/>
                      <a:gd name="T32" fmla="*/ 5 w 24"/>
                      <a:gd name="T33" fmla="*/ 18 h 36"/>
                      <a:gd name="T34" fmla="*/ 9 w 24"/>
                      <a:gd name="T35" fmla="*/ 15 h 36"/>
                      <a:gd name="T36" fmla="*/ 15 w 24"/>
                      <a:gd name="T37" fmla="*/ 34 h 36"/>
                      <a:gd name="T38" fmla="*/ 16 w 24"/>
                      <a:gd name="T39" fmla="*/ 36 h 36"/>
                      <a:gd name="T40" fmla="*/ 19 w 24"/>
                      <a:gd name="T41" fmla="*/ 35 h 36"/>
                      <a:gd name="T42" fmla="*/ 22 w 24"/>
                      <a:gd name="T43" fmla="*/ 34 h 36"/>
                      <a:gd name="T44" fmla="*/ 24 w 24"/>
                      <a:gd name="T45" fmla="*/ 33 h 36"/>
                      <a:gd name="T46" fmla="*/ 24 w 24"/>
                      <a:gd name="T47" fmla="*/ 32 h 36"/>
                      <a:gd name="T48" fmla="*/ 13 w 24"/>
                      <a:gd name="T49" fmla="*/ 2 h 36"/>
                      <a:gd name="T50" fmla="*/ 13 w 24"/>
                      <a:gd name="T51" fmla="*/ 0 h 36"/>
                      <a:gd name="T52" fmla="*/ 11 w 24"/>
                      <a:gd name="T53" fmla="*/ 1 h 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6"/>
                      <a:gd name="T83" fmla="*/ 24 w 24"/>
                      <a:gd name="T84" fmla="*/ 36 h 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6">
                        <a:moveTo>
                          <a:pt x="11" y="1"/>
                        </a:move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7" y="8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lnTo>
                          <a:pt x="5" y="18"/>
                        </a:lnTo>
                        <a:lnTo>
                          <a:pt x="9" y="15"/>
                        </a:lnTo>
                        <a:lnTo>
                          <a:pt x="15" y="34"/>
                        </a:lnTo>
                        <a:lnTo>
                          <a:pt x="16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4" y="33"/>
                        </a:lnTo>
                        <a:lnTo>
                          <a:pt x="24" y="32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0" name="Freeform 87"/>
                  <p:cNvSpPr>
                    <a:spLocks/>
                  </p:cNvSpPr>
                  <p:nvPr/>
                </p:nvSpPr>
                <p:spPr bwMode="auto">
                  <a:xfrm>
                    <a:off x="927" y="241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0 w 19"/>
                      <a:gd name="T3" fmla="*/ 11 h 29"/>
                      <a:gd name="T4" fmla="*/ 0 w 19"/>
                      <a:gd name="T5" fmla="*/ 8 h 29"/>
                      <a:gd name="T6" fmla="*/ 2 w 19"/>
                      <a:gd name="T7" fmla="*/ 7 h 29"/>
                      <a:gd name="T8" fmla="*/ 3 w 19"/>
                      <a:gd name="T9" fmla="*/ 6 h 29"/>
                      <a:gd name="T10" fmla="*/ 4 w 19"/>
                      <a:gd name="T11" fmla="*/ 6 h 29"/>
                      <a:gd name="T12" fmla="*/ 5 w 19"/>
                      <a:gd name="T13" fmla="*/ 5 h 29"/>
                      <a:gd name="T14" fmla="*/ 6 w 19"/>
                      <a:gd name="T15" fmla="*/ 5 h 29"/>
                      <a:gd name="T16" fmla="*/ 6 w 19"/>
                      <a:gd name="T17" fmla="*/ 4 h 29"/>
                      <a:gd name="T18" fmla="*/ 6 w 19"/>
                      <a:gd name="T19" fmla="*/ 2 h 29"/>
                      <a:gd name="T20" fmla="*/ 6 w 19"/>
                      <a:gd name="T21" fmla="*/ 1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4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4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1" name="Freeform 88"/>
                  <p:cNvSpPr>
                    <a:spLocks/>
                  </p:cNvSpPr>
                  <p:nvPr/>
                </p:nvSpPr>
                <p:spPr bwMode="auto">
                  <a:xfrm>
                    <a:off x="943" y="2403"/>
                    <a:ext cx="26" cy="35"/>
                  </a:xfrm>
                  <a:custGeom>
                    <a:avLst/>
                    <a:gdLst>
                      <a:gd name="T0" fmla="*/ 19 w 26"/>
                      <a:gd name="T1" fmla="*/ 3 h 35"/>
                      <a:gd name="T2" fmla="*/ 17 w 26"/>
                      <a:gd name="T3" fmla="*/ 1 h 35"/>
                      <a:gd name="T4" fmla="*/ 14 w 26"/>
                      <a:gd name="T5" fmla="*/ 0 h 35"/>
                      <a:gd name="T6" fmla="*/ 10 w 26"/>
                      <a:gd name="T7" fmla="*/ 0 h 35"/>
                      <a:gd name="T8" fmla="*/ 7 w 26"/>
                      <a:gd name="T9" fmla="*/ 1 h 35"/>
                      <a:gd name="T10" fmla="*/ 5 w 26"/>
                      <a:gd name="T11" fmla="*/ 2 h 35"/>
                      <a:gd name="T12" fmla="*/ 2 w 26"/>
                      <a:gd name="T13" fmla="*/ 4 h 35"/>
                      <a:gd name="T14" fmla="*/ 1 w 26"/>
                      <a:gd name="T15" fmla="*/ 7 h 35"/>
                      <a:gd name="T16" fmla="*/ 0 w 26"/>
                      <a:gd name="T17" fmla="*/ 13 h 35"/>
                      <a:gd name="T18" fmla="*/ 0 w 26"/>
                      <a:gd name="T19" fmla="*/ 15 h 35"/>
                      <a:gd name="T20" fmla="*/ 0 w 26"/>
                      <a:gd name="T21" fmla="*/ 17 h 35"/>
                      <a:gd name="T22" fmla="*/ 0 w 26"/>
                      <a:gd name="T23" fmla="*/ 19 h 35"/>
                      <a:gd name="T24" fmla="*/ 1 w 26"/>
                      <a:gd name="T25" fmla="*/ 21 h 35"/>
                      <a:gd name="T26" fmla="*/ 3 w 26"/>
                      <a:gd name="T27" fmla="*/ 25 h 35"/>
                      <a:gd name="T28" fmla="*/ 4 w 26"/>
                      <a:gd name="T29" fmla="*/ 28 h 35"/>
                      <a:gd name="T30" fmla="*/ 6 w 26"/>
                      <a:gd name="T31" fmla="*/ 30 h 35"/>
                      <a:gd name="T32" fmla="*/ 7 w 26"/>
                      <a:gd name="T33" fmla="*/ 32 h 35"/>
                      <a:gd name="T34" fmla="*/ 9 w 26"/>
                      <a:gd name="T35" fmla="*/ 34 h 35"/>
                      <a:gd name="T36" fmla="*/ 12 w 26"/>
                      <a:gd name="T37" fmla="*/ 34 h 35"/>
                      <a:gd name="T38" fmla="*/ 16 w 26"/>
                      <a:gd name="T39" fmla="*/ 35 h 35"/>
                      <a:gd name="T40" fmla="*/ 19 w 26"/>
                      <a:gd name="T41" fmla="*/ 34 h 35"/>
                      <a:gd name="T42" fmla="*/ 22 w 26"/>
                      <a:gd name="T43" fmla="*/ 32 h 35"/>
                      <a:gd name="T44" fmla="*/ 24 w 26"/>
                      <a:gd name="T45" fmla="*/ 30 h 35"/>
                      <a:gd name="T46" fmla="*/ 25 w 26"/>
                      <a:gd name="T47" fmla="*/ 28 h 35"/>
                      <a:gd name="T48" fmla="*/ 26 w 26"/>
                      <a:gd name="T49" fmla="*/ 25 h 35"/>
                      <a:gd name="T50" fmla="*/ 26 w 26"/>
                      <a:gd name="T51" fmla="*/ 23 h 35"/>
                      <a:gd name="T52" fmla="*/ 26 w 26"/>
                      <a:gd name="T53" fmla="*/ 19 h 35"/>
                      <a:gd name="T54" fmla="*/ 25 w 26"/>
                      <a:gd name="T55" fmla="*/ 16 h 35"/>
                      <a:gd name="T56" fmla="*/ 24 w 26"/>
                      <a:gd name="T57" fmla="*/ 13 h 35"/>
                      <a:gd name="T58" fmla="*/ 23 w 26"/>
                      <a:gd name="T59" fmla="*/ 10 h 35"/>
                      <a:gd name="T60" fmla="*/ 22 w 26"/>
                      <a:gd name="T61" fmla="*/ 7 h 35"/>
                      <a:gd name="T62" fmla="*/ 20 w 26"/>
                      <a:gd name="T63" fmla="*/ 5 h 35"/>
                      <a:gd name="T64" fmla="*/ 19 w 26"/>
                      <a:gd name="T65" fmla="*/ 3 h 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35"/>
                      <a:gd name="T101" fmla="*/ 26 w 26"/>
                      <a:gd name="T102" fmla="*/ 35 h 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35">
                        <a:moveTo>
                          <a:pt x="19" y="3"/>
                        </a:moveTo>
                        <a:lnTo>
                          <a:pt x="17" y="1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1" y="21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6" y="30"/>
                        </a:lnTo>
                        <a:lnTo>
                          <a:pt x="7" y="32"/>
                        </a:lnTo>
                        <a:lnTo>
                          <a:pt x="9" y="34"/>
                        </a:lnTo>
                        <a:lnTo>
                          <a:pt x="12" y="34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2" y="32"/>
                        </a:lnTo>
                        <a:lnTo>
                          <a:pt x="24" y="30"/>
                        </a:lnTo>
                        <a:lnTo>
                          <a:pt x="25" y="28"/>
                        </a:lnTo>
                        <a:lnTo>
                          <a:pt x="26" y="25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4" y="13"/>
                        </a:lnTo>
                        <a:lnTo>
                          <a:pt x="23" y="10"/>
                        </a:lnTo>
                        <a:lnTo>
                          <a:pt x="22" y="7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2" name="Freeform 89"/>
                  <p:cNvSpPr>
                    <a:spLocks/>
                  </p:cNvSpPr>
                  <p:nvPr/>
                </p:nvSpPr>
                <p:spPr bwMode="auto">
                  <a:xfrm>
                    <a:off x="945" y="2405"/>
                    <a:ext cx="22" cy="31"/>
                  </a:xfrm>
                  <a:custGeom>
                    <a:avLst/>
                    <a:gdLst>
                      <a:gd name="T0" fmla="*/ 0 w 22"/>
                      <a:gd name="T1" fmla="*/ 11 h 31"/>
                      <a:gd name="T2" fmla="*/ 0 w 22"/>
                      <a:gd name="T3" fmla="*/ 13 h 31"/>
                      <a:gd name="T4" fmla="*/ 0 w 22"/>
                      <a:gd name="T5" fmla="*/ 15 h 31"/>
                      <a:gd name="T6" fmla="*/ 0 w 22"/>
                      <a:gd name="T7" fmla="*/ 17 h 31"/>
                      <a:gd name="T8" fmla="*/ 1 w 22"/>
                      <a:gd name="T9" fmla="*/ 19 h 31"/>
                      <a:gd name="T10" fmla="*/ 2 w 22"/>
                      <a:gd name="T11" fmla="*/ 23 h 31"/>
                      <a:gd name="T12" fmla="*/ 4 w 22"/>
                      <a:gd name="T13" fmla="*/ 25 h 31"/>
                      <a:gd name="T14" fmla="*/ 5 w 22"/>
                      <a:gd name="T15" fmla="*/ 27 h 31"/>
                      <a:gd name="T16" fmla="*/ 7 w 22"/>
                      <a:gd name="T17" fmla="*/ 28 h 31"/>
                      <a:gd name="T18" fmla="*/ 9 w 22"/>
                      <a:gd name="T19" fmla="*/ 30 h 31"/>
                      <a:gd name="T20" fmla="*/ 12 w 22"/>
                      <a:gd name="T21" fmla="*/ 30 h 31"/>
                      <a:gd name="T22" fmla="*/ 14 w 22"/>
                      <a:gd name="T23" fmla="*/ 31 h 31"/>
                      <a:gd name="T24" fmla="*/ 16 w 22"/>
                      <a:gd name="T25" fmla="*/ 30 h 31"/>
                      <a:gd name="T26" fmla="*/ 18 w 22"/>
                      <a:gd name="T27" fmla="*/ 29 h 31"/>
                      <a:gd name="T28" fmla="*/ 20 w 22"/>
                      <a:gd name="T29" fmla="*/ 27 h 31"/>
                      <a:gd name="T30" fmla="*/ 21 w 22"/>
                      <a:gd name="T31" fmla="*/ 25 h 31"/>
                      <a:gd name="T32" fmla="*/ 22 w 22"/>
                      <a:gd name="T33" fmla="*/ 22 h 31"/>
                      <a:gd name="T34" fmla="*/ 22 w 22"/>
                      <a:gd name="T35" fmla="*/ 19 h 31"/>
                      <a:gd name="T36" fmla="*/ 22 w 22"/>
                      <a:gd name="T37" fmla="*/ 17 h 31"/>
                      <a:gd name="T38" fmla="*/ 21 w 22"/>
                      <a:gd name="T39" fmla="*/ 14 h 31"/>
                      <a:gd name="T40" fmla="*/ 20 w 22"/>
                      <a:gd name="T41" fmla="*/ 12 h 31"/>
                      <a:gd name="T42" fmla="*/ 19 w 22"/>
                      <a:gd name="T43" fmla="*/ 9 h 31"/>
                      <a:gd name="T44" fmla="*/ 18 w 22"/>
                      <a:gd name="T45" fmla="*/ 7 h 31"/>
                      <a:gd name="T46" fmla="*/ 16 w 22"/>
                      <a:gd name="T47" fmla="*/ 4 h 31"/>
                      <a:gd name="T48" fmla="*/ 15 w 22"/>
                      <a:gd name="T49" fmla="*/ 3 h 31"/>
                      <a:gd name="T50" fmla="*/ 13 w 22"/>
                      <a:gd name="T51" fmla="*/ 1 h 31"/>
                      <a:gd name="T52" fmla="*/ 10 w 22"/>
                      <a:gd name="T53" fmla="*/ 0 h 31"/>
                      <a:gd name="T54" fmla="*/ 8 w 22"/>
                      <a:gd name="T55" fmla="*/ 0 h 31"/>
                      <a:gd name="T56" fmla="*/ 6 w 22"/>
                      <a:gd name="T57" fmla="*/ 1 h 31"/>
                      <a:gd name="T58" fmla="*/ 3 w 22"/>
                      <a:gd name="T59" fmla="*/ 2 h 31"/>
                      <a:gd name="T60" fmla="*/ 2 w 22"/>
                      <a:gd name="T61" fmla="*/ 4 h 31"/>
                      <a:gd name="T62" fmla="*/ 0 w 22"/>
                      <a:gd name="T63" fmla="*/ 8 h 31"/>
                      <a:gd name="T64" fmla="*/ 0 w 22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"/>
                      <a:gd name="T100" fmla="*/ 0 h 31"/>
                      <a:gd name="T101" fmla="*/ 22 w 22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19"/>
                        </a:lnTo>
                        <a:lnTo>
                          <a:pt x="2" y="23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7" y="28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7"/>
                        </a:lnTo>
                        <a:lnTo>
                          <a:pt x="21" y="25"/>
                        </a:lnTo>
                        <a:lnTo>
                          <a:pt x="22" y="22"/>
                        </a:lnTo>
                        <a:lnTo>
                          <a:pt x="22" y="19"/>
                        </a:lnTo>
                        <a:lnTo>
                          <a:pt x="22" y="17"/>
                        </a:lnTo>
                        <a:lnTo>
                          <a:pt x="21" y="14"/>
                        </a:lnTo>
                        <a:lnTo>
                          <a:pt x="20" y="12"/>
                        </a:lnTo>
                        <a:lnTo>
                          <a:pt x="19" y="9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3" name="Freeform 90"/>
                  <p:cNvSpPr>
                    <a:spLocks/>
                  </p:cNvSpPr>
                  <p:nvPr/>
                </p:nvSpPr>
                <p:spPr bwMode="auto">
                  <a:xfrm>
                    <a:off x="949" y="2409"/>
                    <a:ext cx="14" cy="23"/>
                  </a:xfrm>
                  <a:custGeom>
                    <a:avLst/>
                    <a:gdLst>
                      <a:gd name="T0" fmla="*/ 4 w 14"/>
                      <a:gd name="T1" fmla="*/ 21 h 23"/>
                      <a:gd name="T2" fmla="*/ 3 w 14"/>
                      <a:gd name="T3" fmla="*/ 19 h 23"/>
                      <a:gd name="T4" fmla="*/ 3 w 14"/>
                      <a:gd name="T5" fmla="*/ 18 h 23"/>
                      <a:gd name="T6" fmla="*/ 2 w 14"/>
                      <a:gd name="T7" fmla="*/ 15 h 23"/>
                      <a:gd name="T8" fmla="*/ 1 w 14"/>
                      <a:gd name="T9" fmla="*/ 14 h 23"/>
                      <a:gd name="T10" fmla="*/ 0 w 14"/>
                      <a:gd name="T11" fmla="*/ 11 h 23"/>
                      <a:gd name="T12" fmla="*/ 0 w 14"/>
                      <a:gd name="T13" fmla="*/ 9 h 23"/>
                      <a:gd name="T14" fmla="*/ 0 w 14"/>
                      <a:gd name="T15" fmla="*/ 7 h 23"/>
                      <a:gd name="T16" fmla="*/ 0 w 14"/>
                      <a:gd name="T17" fmla="*/ 5 h 23"/>
                      <a:gd name="T18" fmla="*/ 0 w 14"/>
                      <a:gd name="T19" fmla="*/ 4 h 23"/>
                      <a:gd name="T20" fmla="*/ 1 w 14"/>
                      <a:gd name="T21" fmla="*/ 3 h 23"/>
                      <a:gd name="T22" fmla="*/ 2 w 14"/>
                      <a:gd name="T23" fmla="*/ 1 h 23"/>
                      <a:gd name="T24" fmla="*/ 3 w 14"/>
                      <a:gd name="T25" fmla="*/ 0 h 23"/>
                      <a:gd name="T26" fmla="*/ 4 w 14"/>
                      <a:gd name="T27" fmla="*/ 0 h 23"/>
                      <a:gd name="T28" fmla="*/ 6 w 14"/>
                      <a:gd name="T29" fmla="*/ 0 h 23"/>
                      <a:gd name="T30" fmla="*/ 8 w 14"/>
                      <a:gd name="T31" fmla="*/ 0 h 23"/>
                      <a:gd name="T32" fmla="*/ 9 w 14"/>
                      <a:gd name="T33" fmla="*/ 1 h 23"/>
                      <a:gd name="T34" fmla="*/ 10 w 14"/>
                      <a:gd name="T35" fmla="*/ 4 h 23"/>
                      <a:gd name="T36" fmla="*/ 11 w 14"/>
                      <a:gd name="T37" fmla="*/ 5 h 23"/>
                      <a:gd name="T38" fmla="*/ 12 w 14"/>
                      <a:gd name="T39" fmla="*/ 7 h 23"/>
                      <a:gd name="T40" fmla="*/ 13 w 14"/>
                      <a:gd name="T41" fmla="*/ 9 h 23"/>
                      <a:gd name="T42" fmla="*/ 14 w 14"/>
                      <a:gd name="T43" fmla="*/ 12 h 23"/>
                      <a:gd name="T44" fmla="*/ 14 w 14"/>
                      <a:gd name="T45" fmla="*/ 14 h 23"/>
                      <a:gd name="T46" fmla="*/ 14 w 14"/>
                      <a:gd name="T47" fmla="*/ 17 h 23"/>
                      <a:gd name="T48" fmla="*/ 14 w 14"/>
                      <a:gd name="T49" fmla="*/ 19 h 23"/>
                      <a:gd name="T50" fmla="*/ 14 w 14"/>
                      <a:gd name="T51" fmla="*/ 20 h 23"/>
                      <a:gd name="T52" fmla="*/ 13 w 14"/>
                      <a:gd name="T53" fmla="*/ 21 h 23"/>
                      <a:gd name="T54" fmla="*/ 12 w 14"/>
                      <a:gd name="T55" fmla="*/ 22 h 23"/>
                      <a:gd name="T56" fmla="*/ 11 w 14"/>
                      <a:gd name="T57" fmla="*/ 23 h 23"/>
                      <a:gd name="T58" fmla="*/ 10 w 14"/>
                      <a:gd name="T59" fmla="*/ 23 h 23"/>
                      <a:gd name="T60" fmla="*/ 8 w 14"/>
                      <a:gd name="T61" fmla="*/ 23 h 23"/>
                      <a:gd name="T62" fmla="*/ 6 w 14"/>
                      <a:gd name="T63" fmla="*/ 22 h 23"/>
                      <a:gd name="T64" fmla="*/ 4 w 14"/>
                      <a:gd name="T65" fmla="*/ 21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"/>
                      <a:gd name="T100" fmla="*/ 0 h 23"/>
                      <a:gd name="T101" fmla="*/ 14 w 14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" h="23">
                        <a:moveTo>
                          <a:pt x="4" y="21"/>
                        </a:move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4"/>
                        </a:lnTo>
                        <a:lnTo>
                          <a:pt x="11" y="5"/>
                        </a:lnTo>
                        <a:lnTo>
                          <a:pt x="12" y="7"/>
                        </a:lnTo>
                        <a:lnTo>
                          <a:pt x="13" y="9"/>
                        </a:lnTo>
                        <a:lnTo>
                          <a:pt x="14" y="12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9"/>
                        </a:lnTo>
                        <a:lnTo>
                          <a:pt x="14" y="20"/>
                        </a:lnTo>
                        <a:lnTo>
                          <a:pt x="13" y="21"/>
                        </a:lnTo>
                        <a:lnTo>
                          <a:pt x="12" y="22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4" name="Freeform 91"/>
                  <p:cNvSpPr>
                    <a:spLocks/>
                  </p:cNvSpPr>
                  <p:nvPr/>
                </p:nvSpPr>
                <p:spPr bwMode="auto">
                  <a:xfrm>
                    <a:off x="978" y="2552"/>
                    <a:ext cx="29" cy="35"/>
                  </a:xfrm>
                  <a:custGeom>
                    <a:avLst/>
                    <a:gdLst>
                      <a:gd name="T0" fmla="*/ 23 w 29"/>
                      <a:gd name="T1" fmla="*/ 14 h 35"/>
                      <a:gd name="T2" fmla="*/ 23 w 29"/>
                      <a:gd name="T3" fmla="*/ 12 h 35"/>
                      <a:gd name="T4" fmla="*/ 23 w 29"/>
                      <a:gd name="T5" fmla="*/ 12 h 35"/>
                      <a:gd name="T6" fmla="*/ 23 w 29"/>
                      <a:gd name="T7" fmla="*/ 12 h 35"/>
                      <a:gd name="T8" fmla="*/ 23 w 29"/>
                      <a:gd name="T9" fmla="*/ 10 h 35"/>
                      <a:gd name="T10" fmla="*/ 23 w 29"/>
                      <a:gd name="T11" fmla="*/ 7 h 35"/>
                      <a:gd name="T12" fmla="*/ 22 w 29"/>
                      <a:gd name="T13" fmla="*/ 5 h 35"/>
                      <a:gd name="T14" fmla="*/ 18 w 29"/>
                      <a:gd name="T15" fmla="*/ 2 h 35"/>
                      <a:gd name="T16" fmla="*/ 15 w 29"/>
                      <a:gd name="T17" fmla="*/ 0 h 35"/>
                      <a:gd name="T18" fmla="*/ 11 w 29"/>
                      <a:gd name="T19" fmla="*/ 0 h 35"/>
                      <a:gd name="T20" fmla="*/ 7 w 29"/>
                      <a:gd name="T21" fmla="*/ 2 h 35"/>
                      <a:gd name="T22" fmla="*/ 2 w 29"/>
                      <a:gd name="T23" fmla="*/ 5 h 35"/>
                      <a:gd name="T24" fmla="*/ 0 w 29"/>
                      <a:gd name="T25" fmla="*/ 8 h 35"/>
                      <a:gd name="T26" fmla="*/ 0 w 29"/>
                      <a:gd name="T27" fmla="*/ 12 h 35"/>
                      <a:gd name="T28" fmla="*/ 2 w 29"/>
                      <a:gd name="T29" fmla="*/ 16 h 35"/>
                      <a:gd name="T30" fmla="*/ 4 w 29"/>
                      <a:gd name="T31" fmla="*/ 18 h 35"/>
                      <a:gd name="T32" fmla="*/ 5 w 29"/>
                      <a:gd name="T33" fmla="*/ 19 h 35"/>
                      <a:gd name="T34" fmla="*/ 5 w 29"/>
                      <a:gd name="T35" fmla="*/ 19 h 35"/>
                      <a:gd name="T36" fmla="*/ 4 w 29"/>
                      <a:gd name="T37" fmla="*/ 20 h 35"/>
                      <a:gd name="T38" fmla="*/ 4 w 29"/>
                      <a:gd name="T39" fmla="*/ 20 h 35"/>
                      <a:gd name="T40" fmla="*/ 3 w 29"/>
                      <a:gd name="T41" fmla="*/ 22 h 35"/>
                      <a:gd name="T42" fmla="*/ 3 w 29"/>
                      <a:gd name="T43" fmla="*/ 25 h 35"/>
                      <a:gd name="T44" fmla="*/ 5 w 29"/>
                      <a:gd name="T45" fmla="*/ 30 h 35"/>
                      <a:gd name="T46" fmla="*/ 9 w 29"/>
                      <a:gd name="T47" fmla="*/ 33 h 35"/>
                      <a:gd name="T48" fmla="*/ 13 w 29"/>
                      <a:gd name="T49" fmla="*/ 35 h 35"/>
                      <a:gd name="T50" fmla="*/ 18 w 29"/>
                      <a:gd name="T51" fmla="*/ 35 h 35"/>
                      <a:gd name="T52" fmla="*/ 23 w 29"/>
                      <a:gd name="T53" fmla="*/ 33 h 35"/>
                      <a:gd name="T54" fmla="*/ 26 w 29"/>
                      <a:gd name="T55" fmla="*/ 30 h 35"/>
                      <a:gd name="T56" fmla="*/ 29 w 29"/>
                      <a:gd name="T57" fmla="*/ 25 h 35"/>
                      <a:gd name="T58" fmla="*/ 29 w 29"/>
                      <a:gd name="T59" fmla="*/ 21 h 35"/>
                      <a:gd name="T60" fmla="*/ 27 w 29"/>
                      <a:gd name="T61" fmla="*/ 18 h 35"/>
                      <a:gd name="T62" fmla="*/ 25 w 29"/>
                      <a:gd name="T63" fmla="*/ 1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35"/>
                      <a:gd name="T98" fmla="*/ 29 w 29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3" y="12"/>
                        </a:lnTo>
                        <a:lnTo>
                          <a:pt x="23" y="10"/>
                        </a:lnTo>
                        <a:lnTo>
                          <a:pt x="23" y="9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2" y="5"/>
                        </a:lnTo>
                        <a:lnTo>
                          <a:pt x="21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5" y="30"/>
                        </a:lnTo>
                        <a:lnTo>
                          <a:pt x="7" y="32"/>
                        </a:lnTo>
                        <a:lnTo>
                          <a:pt x="9" y="33"/>
                        </a:lnTo>
                        <a:lnTo>
                          <a:pt x="11" y="34"/>
                        </a:lnTo>
                        <a:lnTo>
                          <a:pt x="13" y="35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5" y="32"/>
                        </a:lnTo>
                        <a:lnTo>
                          <a:pt x="26" y="30"/>
                        </a:lnTo>
                        <a:lnTo>
                          <a:pt x="28" y="28"/>
                        </a:lnTo>
                        <a:lnTo>
                          <a:pt x="29" y="25"/>
                        </a:lnTo>
                        <a:lnTo>
                          <a:pt x="29" y="23"/>
                        </a:lnTo>
                        <a:lnTo>
                          <a:pt x="29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5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5" name="Freeform 92"/>
                  <p:cNvSpPr>
                    <a:spLocks/>
                  </p:cNvSpPr>
                  <p:nvPr/>
                </p:nvSpPr>
                <p:spPr bwMode="auto">
                  <a:xfrm>
                    <a:off x="980" y="2554"/>
                    <a:ext cx="25" cy="31"/>
                  </a:xfrm>
                  <a:custGeom>
                    <a:avLst/>
                    <a:gdLst>
                      <a:gd name="T0" fmla="*/ 3 w 25"/>
                      <a:gd name="T1" fmla="*/ 21 h 31"/>
                      <a:gd name="T2" fmla="*/ 3 w 25"/>
                      <a:gd name="T3" fmla="*/ 23 h 31"/>
                      <a:gd name="T4" fmla="*/ 6 w 25"/>
                      <a:gd name="T5" fmla="*/ 27 h 31"/>
                      <a:gd name="T6" fmla="*/ 8 w 25"/>
                      <a:gd name="T7" fmla="*/ 29 h 31"/>
                      <a:gd name="T8" fmla="*/ 12 w 25"/>
                      <a:gd name="T9" fmla="*/ 31 h 31"/>
                      <a:gd name="T10" fmla="*/ 15 w 25"/>
                      <a:gd name="T11" fmla="*/ 31 h 31"/>
                      <a:gd name="T12" fmla="*/ 20 w 25"/>
                      <a:gd name="T13" fmla="*/ 29 h 31"/>
                      <a:gd name="T14" fmla="*/ 23 w 25"/>
                      <a:gd name="T15" fmla="*/ 27 h 31"/>
                      <a:gd name="T16" fmla="*/ 25 w 25"/>
                      <a:gd name="T17" fmla="*/ 22 h 31"/>
                      <a:gd name="T18" fmla="*/ 25 w 25"/>
                      <a:gd name="T19" fmla="*/ 19 h 31"/>
                      <a:gd name="T20" fmla="*/ 23 w 25"/>
                      <a:gd name="T21" fmla="*/ 17 h 31"/>
                      <a:gd name="T22" fmla="*/ 22 w 25"/>
                      <a:gd name="T23" fmla="*/ 14 h 31"/>
                      <a:gd name="T24" fmla="*/ 20 w 25"/>
                      <a:gd name="T25" fmla="*/ 13 h 31"/>
                      <a:gd name="T26" fmla="*/ 17 w 25"/>
                      <a:gd name="T27" fmla="*/ 13 h 31"/>
                      <a:gd name="T28" fmla="*/ 17 w 25"/>
                      <a:gd name="T29" fmla="*/ 12 h 31"/>
                      <a:gd name="T30" fmla="*/ 19 w 25"/>
                      <a:gd name="T31" fmla="*/ 10 h 31"/>
                      <a:gd name="T32" fmla="*/ 19 w 25"/>
                      <a:gd name="T33" fmla="*/ 8 h 31"/>
                      <a:gd name="T34" fmla="*/ 19 w 25"/>
                      <a:gd name="T35" fmla="*/ 6 h 31"/>
                      <a:gd name="T36" fmla="*/ 17 w 25"/>
                      <a:gd name="T37" fmla="*/ 4 h 31"/>
                      <a:gd name="T38" fmla="*/ 15 w 25"/>
                      <a:gd name="T39" fmla="*/ 2 h 31"/>
                      <a:gd name="T40" fmla="*/ 12 w 25"/>
                      <a:gd name="T41" fmla="*/ 0 h 31"/>
                      <a:gd name="T42" fmla="*/ 9 w 25"/>
                      <a:gd name="T43" fmla="*/ 0 h 31"/>
                      <a:gd name="T44" fmla="*/ 6 w 25"/>
                      <a:gd name="T45" fmla="*/ 2 h 31"/>
                      <a:gd name="T46" fmla="*/ 2 w 25"/>
                      <a:gd name="T47" fmla="*/ 4 h 31"/>
                      <a:gd name="T48" fmla="*/ 0 w 25"/>
                      <a:gd name="T49" fmla="*/ 6 h 31"/>
                      <a:gd name="T50" fmla="*/ 0 w 25"/>
                      <a:gd name="T51" fmla="*/ 9 h 31"/>
                      <a:gd name="T52" fmla="*/ 1 w 25"/>
                      <a:gd name="T53" fmla="*/ 13 h 31"/>
                      <a:gd name="T54" fmla="*/ 3 w 25"/>
                      <a:gd name="T55" fmla="*/ 15 h 31"/>
                      <a:gd name="T56" fmla="*/ 5 w 25"/>
                      <a:gd name="T57" fmla="*/ 16 h 31"/>
                      <a:gd name="T58" fmla="*/ 6 w 25"/>
                      <a:gd name="T59" fmla="*/ 16 h 31"/>
                      <a:gd name="T60" fmla="*/ 6 w 25"/>
                      <a:gd name="T61" fmla="*/ 17 h 31"/>
                      <a:gd name="T62" fmla="*/ 5 w 25"/>
                      <a:gd name="T63" fmla="*/ 19 h 3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31"/>
                      <a:gd name="T98" fmla="*/ 25 w 25"/>
                      <a:gd name="T99" fmla="*/ 31 h 3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31">
                        <a:moveTo>
                          <a:pt x="5" y="20"/>
                        </a:move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5" y="24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20" y="29"/>
                        </a:lnTo>
                        <a:lnTo>
                          <a:pt x="22" y="28"/>
                        </a:lnTo>
                        <a:lnTo>
                          <a:pt x="23" y="27"/>
                        </a:lnTo>
                        <a:lnTo>
                          <a:pt x="24" y="24"/>
                        </a:lnTo>
                        <a:lnTo>
                          <a:pt x="25" y="22"/>
                        </a:lnTo>
                        <a:lnTo>
                          <a:pt x="25" y="21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3" y="17"/>
                        </a:lnTo>
                        <a:lnTo>
                          <a:pt x="23" y="15"/>
                        </a:lnTo>
                        <a:lnTo>
                          <a:pt x="22" y="14"/>
                        </a:lnTo>
                        <a:lnTo>
                          <a:pt x="21" y="13"/>
                        </a:lnTo>
                        <a:lnTo>
                          <a:pt x="20" y="13"/>
                        </a:lnTo>
                        <a:lnTo>
                          <a:pt x="19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19" y="9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2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6" name="Freeform 93"/>
                  <p:cNvSpPr>
                    <a:spLocks/>
                  </p:cNvSpPr>
                  <p:nvPr/>
                </p:nvSpPr>
                <p:spPr bwMode="auto">
                  <a:xfrm>
                    <a:off x="985" y="2557"/>
                    <a:ext cx="10" cy="10"/>
                  </a:xfrm>
                  <a:custGeom>
                    <a:avLst/>
                    <a:gdLst>
                      <a:gd name="T0" fmla="*/ 3 w 10"/>
                      <a:gd name="T1" fmla="*/ 10 h 10"/>
                      <a:gd name="T2" fmla="*/ 2 w 10"/>
                      <a:gd name="T3" fmla="*/ 10 h 10"/>
                      <a:gd name="T4" fmla="*/ 1 w 10"/>
                      <a:gd name="T5" fmla="*/ 9 h 10"/>
                      <a:gd name="T6" fmla="*/ 1 w 10"/>
                      <a:gd name="T7" fmla="*/ 9 h 10"/>
                      <a:gd name="T8" fmla="*/ 0 w 10"/>
                      <a:gd name="T9" fmla="*/ 7 h 10"/>
                      <a:gd name="T10" fmla="*/ 0 w 10"/>
                      <a:gd name="T11" fmla="*/ 6 h 10"/>
                      <a:gd name="T12" fmla="*/ 0 w 10"/>
                      <a:gd name="T13" fmla="*/ 5 h 10"/>
                      <a:gd name="T14" fmla="*/ 0 w 10"/>
                      <a:gd name="T15" fmla="*/ 4 h 10"/>
                      <a:gd name="T16" fmla="*/ 0 w 10"/>
                      <a:gd name="T17" fmla="*/ 3 h 10"/>
                      <a:gd name="T18" fmla="*/ 1 w 10"/>
                      <a:gd name="T19" fmla="*/ 2 h 10"/>
                      <a:gd name="T20" fmla="*/ 2 w 10"/>
                      <a:gd name="T21" fmla="*/ 2 h 10"/>
                      <a:gd name="T22" fmla="*/ 2 w 10"/>
                      <a:gd name="T23" fmla="*/ 2 h 10"/>
                      <a:gd name="T24" fmla="*/ 3 w 10"/>
                      <a:gd name="T25" fmla="*/ 1 h 10"/>
                      <a:gd name="T26" fmla="*/ 4 w 10"/>
                      <a:gd name="T27" fmla="*/ 0 h 10"/>
                      <a:gd name="T28" fmla="*/ 5 w 10"/>
                      <a:gd name="T29" fmla="*/ 0 h 10"/>
                      <a:gd name="T30" fmla="*/ 6 w 10"/>
                      <a:gd name="T31" fmla="*/ 0 h 10"/>
                      <a:gd name="T32" fmla="*/ 7 w 10"/>
                      <a:gd name="T33" fmla="*/ 1 h 10"/>
                      <a:gd name="T34" fmla="*/ 8 w 10"/>
                      <a:gd name="T35" fmla="*/ 2 h 10"/>
                      <a:gd name="T36" fmla="*/ 8 w 10"/>
                      <a:gd name="T37" fmla="*/ 2 h 10"/>
                      <a:gd name="T38" fmla="*/ 9 w 10"/>
                      <a:gd name="T39" fmla="*/ 2 h 10"/>
                      <a:gd name="T40" fmla="*/ 9 w 10"/>
                      <a:gd name="T41" fmla="*/ 3 h 10"/>
                      <a:gd name="T42" fmla="*/ 10 w 10"/>
                      <a:gd name="T43" fmla="*/ 4 h 10"/>
                      <a:gd name="T44" fmla="*/ 10 w 10"/>
                      <a:gd name="T45" fmla="*/ 5 h 10"/>
                      <a:gd name="T46" fmla="*/ 10 w 10"/>
                      <a:gd name="T47" fmla="*/ 6 h 10"/>
                      <a:gd name="T48" fmla="*/ 9 w 10"/>
                      <a:gd name="T49" fmla="*/ 7 h 10"/>
                      <a:gd name="T50" fmla="*/ 9 w 10"/>
                      <a:gd name="T51" fmla="*/ 9 h 10"/>
                      <a:gd name="T52" fmla="*/ 8 w 10"/>
                      <a:gd name="T53" fmla="*/ 9 h 10"/>
                      <a:gd name="T54" fmla="*/ 7 w 10"/>
                      <a:gd name="T55" fmla="*/ 10 h 10"/>
                      <a:gd name="T56" fmla="*/ 6 w 10"/>
                      <a:gd name="T57" fmla="*/ 10 h 10"/>
                      <a:gd name="T58" fmla="*/ 5 w 10"/>
                      <a:gd name="T59" fmla="*/ 10 h 10"/>
                      <a:gd name="T60" fmla="*/ 5 w 10"/>
                      <a:gd name="T61" fmla="*/ 10 h 10"/>
                      <a:gd name="T62" fmla="*/ 4 w 10"/>
                      <a:gd name="T63" fmla="*/ 10 h 10"/>
                      <a:gd name="T64" fmla="*/ 3 w 10"/>
                      <a:gd name="T65" fmla="*/ 10 h 1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"/>
                      <a:gd name="T100" fmla="*/ 0 h 10"/>
                      <a:gd name="T101" fmla="*/ 10 w 10"/>
                      <a:gd name="T102" fmla="*/ 10 h 1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" h="10">
                        <a:moveTo>
                          <a:pt x="3" y="10"/>
                        </a:move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10" y="4"/>
                        </a:lnTo>
                        <a:lnTo>
                          <a:pt x="10" y="5"/>
                        </a:lnTo>
                        <a:lnTo>
                          <a:pt x="10" y="6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7" name="Freeform 94"/>
                  <p:cNvSpPr>
                    <a:spLocks/>
                  </p:cNvSpPr>
                  <p:nvPr/>
                </p:nvSpPr>
                <p:spPr bwMode="auto">
                  <a:xfrm>
                    <a:off x="988" y="2569"/>
                    <a:ext cx="13" cy="13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2 w 13"/>
                      <a:gd name="T3" fmla="*/ 11 h 13"/>
                      <a:gd name="T4" fmla="*/ 2 w 13"/>
                      <a:gd name="T5" fmla="*/ 9 h 13"/>
                      <a:gd name="T6" fmla="*/ 1 w 13"/>
                      <a:gd name="T7" fmla="*/ 9 h 13"/>
                      <a:gd name="T8" fmla="*/ 1 w 13"/>
                      <a:gd name="T9" fmla="*/ 8 h 13"/>
                      <a:gd name="T10" fmla="*/ 0 w 13"/>
                      <a:gd name="T11" fmla="*/ 7 h 13"/>
                      <a:gd name="T12" fmla="*/ 0 w 13"/>
                      <a:gd name="T13" fmla="*/ 6 h 13"/>
                      <a:gd name="T14" fmla="*/ 0 w 13"/>
                      <a:gd name="T15" fmla="*/ 5 h 13"/>
                      <a:gd name="T16" fmla="*/ 1 w 13"/>
                      <a:gd name="T17" fmla="*/ 4 h 13"/>
                      <a:gd name="T18" fmla="*/ 1 w 13"/>
                      <a:gd name="T19" fmla="*/ 3 h 13"/>
                      <a:gd name="T20" fmla="*/ 2 w 13"/>
                      <a:gd name="T21" fmla="*/ 2 h 13"/>
                      <a:gd name="T22" fmla="*/ 3 w 13"/>
                      <a:gd name="T23" fmla="*/ 2 h 13"/>
                      <a:gd name="T24" fmla="*/ 4 w 13"/>
                      <a:gd name="T25" fmla="*/ 1 h 13"/>
                      <a:gd name="T26" fmla="*/ 5 w 13"/>
                      <a:gd name="T27" fmla="*/ 0 h 13"/>
                      <a:gd name="T28" fmla="*/ 7 w 13"/>
                      <a:gd name="T29" fmla="*/ 0 h 13"/>
                      <a:gd name="T30" fmla="*/ 8 w 13"/>
                      <a:gd name="T31" fmla="*/ 0 h 13"/>
                      <a:gd name="T32" fmla="*/ 9 w 13"/>
                      <a:gd name="T33" fmla="*/ 1 h 13"/>
                      <a:gd name="T34" fmla="*/ 11 w 13"/>
                      <a:gd name="T35" fmla="*/ 1 h 13"/>
                      <a:gd name="T36" fmla="*/ 12 w 13"/>
                      <a:gd name="T37" fmla="*/ 2 h 13"/>
                      <a:gd name="T38" fmla="*/ 12 w 13"/>
                      <a:gd name="T39" fmla="*/ 3 h 13"/>
                      <a:gd name="T40" fmla="*/ 13 w 13"/>
                      <a:gd name="T41" fmla="*/ 4 h 13"/>
                      <a:gd name="T42" fmla="*/ 13 w 13"/>
                      <a:gd name="T43" fmla="*/ 5 h 13"/>
                      <a:gd name="T44" fmla="*/ 13 w 13"/>
                      <a:gd name="T45" fmla="*/ 6 h 13"/>
                      <a:gd name="T46" fmla="*/ 13 w 13"/>
                      <a:gd name="T47" fmla="*/ 7 h 13"/>
                      <a:gd name="T48" fmla="*/ 12 w 13"/>
                      <a:gd name="T49" fmla="*/ 8 h 13"/>
                      <a:gd name="T50" fmla="*/ 12 w 13"/>
                      <a:gd name="T51" fmla="*/ 9 h 13"/>
                      <a:gd name="T52" fmla="*/ 11 w 13"/>
                      <a:gd name="T53" fmla="*/ 11 h 13"/>
                      <a:gd name="T54" fmla="*/ 9 w 13"/>
                      <a:gd name="T55" fmla="*/ 11 h 13"/>
                      <a:gd name="T56" fmla="*/ 8 w 13"/>
                      <a:gd name="T57" fmla="*/ 12 h 13"/>
                      <a:gd name="T58" fmla="*/ 7 w 13"/>
                      <a:gd name="T59" fmla="*/ 13 h 13"/>
                      <a:gd name="T60" fmla="*/ 5 w 13"/>
                      <a:gd name="T61" fmla="*/ 13 h 13"/>
                      <a:gd name="T62" fmla="*/ 4 w 13"/>
                      <a:gd name="T63" fmla="*/ 13 h 13"/>
                      <a:gd name="T64" fmla="*/ 3 w 13"/>
                      <a:gd name="T65" fmla="*/ 12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3"/>
                      <a:gd name="T101" fmla="*/ 13 w 13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3">
                        <a:moveTo>
                          <a:pt x="3" y="12"/>
                        </a:move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2" y="9"/>
                        </a:lnTo>
                        <a:lnTo>
                          <a:pt x="11" y="11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3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8" name="Freeform 95"/>
                  <p:cNvSpPr>
                    <a:spLocks/>
                  </p:cNvSpPr>
                  <p:nvPr/>
                </p:nvSpPr>
                <p:spPr bwMode="auto">
                  <a:xfrm>
                    <a:off x="1226" y="2466"/>
                    <a:ext cx="27" cy="36"/>
                  </a:xfrm>
                  <a:custGeom>
                    <a:avLst/>
                    <a:gdLst>
                      <a:gd name="T0" fmla="*/ 22 w 27"/>
                      <a:gd name="T1" fmla="*/ 18 h 36"/>
                      <a:gd name="T2" fmla="*/ 20 w 27"/>
                      <a:gd name="T3" fmla="*/ 19 h 36"/>
                      <a:gd name="T4" fmla="*/ 14 w 27"/>
                      <a:gd name="T5" fmla="*/ 3 h 36"/>
                      <a:gd name="T6" fmla="*/ 14 w 27"/>
                      <a:gd name="T7" fmla="*/ 0 h 36"/>
                      <a:gd name="T8" fmla="*/ 12 w 27"/>
                      <a:gd name="T9" fmla="*/ 0 h 36"/>
                      <a:gd name="T10" fmla="*/ 8 w 27"/>
                      <a:gd name="T11" fmla="*/ 2 h 36"/>
                      <a:gd name="T12" fmla="*/ 7 w 27"/>
                      <a:gd name="T13" fmla="*/ 3 h 36"/>
                      <a:gd name="T14" fmla="*/ 7 w 27"/>
                      <a:gd name="T15" fmla="*/ 4 h 36"/>
                      <a:gd name="T16" fmla="*/ 0 w 27"/>
                      <a:gd name="T17" fmla="*/ 26 h 36"/>
                      <a:gd name="T18" fmla="*/ 0 w 27"/>
                      <a:gd name="T19" fmla="*/ 26 h 36"/>
                      <a:gd name="T20" fmla="*/ 0 w 27"/>
                      <a:gd name="T21" fmla="*/ 27 h 36"/>
                      <a:gd name="T22" fmla="*/ 2 w 27"/>
                      <a:gd name="T23" fmla="*/ 31 h 36"/>
                      <a:gd name="T24" fmla="*/ 2 w 27"/>
                      <a:gd name="T25" fmla="*/ 33 h 36"/>
                      <a:gd name="T26" fmla="*/ 4 w 27"/>
                      <a:gd name="T27" fmla="*/ 32 h 36"/>
                      <a:gd name="T28" fmla="*/ 15 w 27"/>
                      <a:gd name="T29" fmla="*/ 28 h 36"/>
                      <a:gd name="T30" fmla="*/ 16 w 27"/>
                      <a:gd name="T31" fmla="*/ 34 h 36"/>
                      <a:gd name="T32" fmla="*/ 17 w 27"/>
                      <a:gd name="T33" fmla="*/ 36 h 36"/>
                      <a:gd name="T34" fmla="*/ 19 w 27"/>
                      <a:gd name="T35" fmla="*/ 35 h 36"/>
                      <a:gd name="T36" fmla="*/ 22 w 27"/>
                      <a:gd name="T37" fmla="*/ 34 h 36"/>
                      <a:gd name="T38" fmla="*/ 25 w 27"/>
                      <a:gd name="T39" fmla="*/ 33 h 36"/>
                      <a:gd name="T40" fmla="*/ 24 w 27"/>
                      <a:gd name="T41" fmla="*/ 31 h 36"/>
                      <a:gd name="T42" fmla="*/ 22 w 27"/>
                      <a:gd name="T43" fmla="*/ 26 h 36"/>
                      <a:gd name="T44" fmla="*/ 25 w 27"/>
                      <a:gd name="T45" fmla="*/ 25 h 36"/>
                      <a:gd name="T46" fmla="*/ 27 w 27"/>
                      <a:gd name="T47" fmla="*/ 24 h 36"/>
                      <a:gd name="T48" fmla="*/ 26 w 27"/>
                      <a:gd name="T49" fmla="*/ 22 h 36"/>
                      <a:gd name="T50" fmla="*/ 25 w 27"/>
                      <a:gd name="T51" fmla="*/ 19 h 36"/>
                      <a:gd name="T52" fmla="*/ 24 w 27"/>
                      <a:gd name="T53" fmla="*/ 18 h 36"/>
                      <a:gd name="T54" fmla="*/ 22 w 27"/>
                      <a:gd name="T55" fmla="*/ 18 h 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7"/>
                      <a:gd name="T85" fmla="*/ 0 h 36"/>
                      <a:gd name="T86" fmla="*/ 27 w 27"/>
                      <a:gd name="T87" fmla="*/ 36 h 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7" h="36">
                        <a:moveTo>
                          <a:pt x="22" y="18"/>
                        </a:moveTo>
                        <a:lnTo>
                          <a:pt x="20" y="19"/>
                        </a:ln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4" y="32"/>
                        </a:lnTo>
                        <a:lnTo>
                          <a:pt x="15" y="28"/>
                        </a:lnTo>
                        <a:lnTo>
                          <a:pt x="16" y="34"/>
                        </a:lnTo>
                        <a:lnTo>
                          <a:pt x="17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5" y="33"/>
                        </a:lnTo>
                        <a:lnTo>
                          <a:pt x="24" y="31"/>
                        </a:lnTo>
                        <a:lnTo>
                          <a:pt x="22" y="26"/>
                        </a:lnTo>
                        <a:lnTo>
                          <a:pt x="25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9" name="Freeform 96"/>
                  <p:cNvSpPr>
                    <a:spLocks/>
                  </p:cNvSpPr>
                  <p:nvPr/>
                </p:nvSpPr>
                <p:spPr bwMode="auto">
                  <a:xfrm>
                    <a:off x="1228" y="2469"/>
                    <a:ext cx="22" cy="30"/>
                  </a:xfrm>
                  <a:custGeom>
                    <a:avLst/>
                    <a:gdLst>
                      <a:gd name="T0" fmla="*/ 16 w 22"/>
                      <a:gd name="T1" fmla="*/ 18 h 30"/>
                      <a:gd name="T2" fmla="*/ 10 w 22"/>
                      <a:gd name="T3" fmla="*/ 0 h 30"/>
                      <a:gd name="T4" fmla="*/ 8 w 22"/>
                      <a:gd name="T5" fmla="*/ 1 h 30"/>
                      <a:gd name="T6" fmla="*/ 0 w 22"/>
                      <a:gd name="T7" fmla="*/ 23 h 30"/>
                      <a:gd name="T8" fmla="*/ 1 w 22"/>
                      <a:gd name="T9" fmla="*/ 28 h 30"/>
                      <a:gd name="T10" fmla="*/ 14 w 22"/>
                      <a:gd name="T11" fmla="*/ 23 h 30"/>
                      <a:gd name="T12" fmla="*/ 16 w 22"/>
                      <a:gd name="T13" fmla="*/ 30 h 30"/>
                      <a:gd name="T14" fmla="*/ 20 w 22"/>
                      <a:gd name="T15" fmla="*/ 29 h 30"/>
                      <a:gd name="T16" fmla="*/ 17 w 22"/>
                      <a:gd name="T17" fmla="*/ 21 h 30"/>
                      <a:gd name="T18" fmla="*/ 22 w 22"/>
                      <a:gd name="T19" fmla="*/ 20 h 30"/>
                      <a:gd name="T20" fmla="*/ 20 w 22"/>
                      <a:gd name="T21" fmla="*/ 17 h 30"/>
                      <a:gd name="T22" fmla="*/ 16 w 22"/>
                      <a:gd name="T23" fmla="*/ 18 h 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30"/>
                      <a:gd name="T38" fmla="*/ 22 w 22"/>
                      <a:gd name="T39" fmla="*/ 30 h 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30">
                        <a:moveTo>
                          <a:pt x="16" y="18"/>
                        </a:moveTo>
                        <a:lnTo>
                          <a:pt x="10" y="0"/>
                        </a:lnTo>
                        <a:lnTo>
                          <a:pt x="8" y="1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4" y="23"/>
                        </a:lnTo>
                        <a:lnTo>
                          <a:pt x="16" y="30"/>
                        </a:lnTo>
                        <a:lnTo>
                          <a:pt x="20" y="29"/>
                        </a:lnTo>
                        <a:lnTo>
                          <a:pt x="17" y="21"/>
                        </a:lnTo>
                        <a:lnTo>
                          <a:pt x="22" y="20"/>
                        </a:lnTo>
                        <a:lnTo>
                          <a:pt x="20" y="17"/>
                        </a:lnTo>
                        <a:lnTo>
                          <a:pt x="16" y="18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0" name="Freeform 97"/>
                  <p:cNvSpPr>
                    <a:spLocks/>
                  </p:cNvSpPr>
                  <p:nvPr/>
                </p:nvSpPr>
                <p:spPr bwMode="auto">
                  <a:xfrm>
                    <a:off x="1231" y="2476"/>
                    <a:ext cx="10" cy="16"/>
                  </a:xfrm>
                  <a:custGeom>
                    <a:avLst/>
                    <a:gdLst>
                      <a:gd name="T0" fmla="*/ 10 w 10"/>
                      <a:gd name="T1" fmla="*/ 13 h 16"/>
                      <a:gd name="T2" fmla="*/ 0 w 10"/>
                      <a:gd name="T3" fmla="*/ 16 h 16"/>
                      <a:gd name="T4" fmla="*/ 6 w 10"/>
                      <a:gd name="T5" fmla="*/ 0 h 16"/>
                      <a:gd name="T6" fmla="*/ 10 w 10"/>
                      <a:gd name="T7" fmla="*/ 13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"/>
                      <a:gd name="T13" fmla="*/ 0 h 16"/>
                      <a:gd name="T14" fmla="*/ 10 w 10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" h="16">
                        <a:moveTo>
                          <a:pt x="10" y="13"/>
                        </a:move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1" name="Freeform 98"/>
                  <p:cNvSpPr>
                    <a:spLocks/>
                  </p:cNvSpPr>
                  <p:nvPr/>
                </p:nvSpPr>
                <p:spPr bwMode="auto">
                  <a:xfrm>
                    <a:off x="1069" y="2433"/>
                    <a:ext cx="42" cy="41"/>
                  </a:xfrm>
                  <a:custGeom>
                    <a:avLst/>
                    <a:gdLst>
                      <a:gd name="T0" fmla="*/ 1 w 42"/>
                      <a:gd name="T1" fmla="*/ 27 h 41"/>
                      <a:gd name="T2" fmla="*/ 0 w 42"/>
                      <a:gd name="T3" fmla="*/ 23 h 41"/>
                      <a:gd name="T4" fmla="*/ 0 w 42"/>
                      <a:gd name="T5" fmla="*/ 19 h 41"/>
                      <a:gd name="T6" fmla="*/ 1 w 42"/>
                      <a:gd name="T7" fmla="*/ 16 h 41"/>
                      <a:gd name="T8" fmla="*/ 2 w 42"/>
                      <a:gd name="T9" fmla="*/ 12 h 41"/>
                      <a:gd name="T10" fmla="*/ 4 w 42"/>
                      <a:gd name="T11" fmla="*/ 9 h 41"/>
                      <a:gd name="T12" fmla="*/ 6 w 42"/>
                      <a:gd name="T13" fmla="*/ 5 h 41"/>
                      <a:gd name="T14" fmla="*/ 9 w 42"/>
                      <a:gd name="T15" fmla="*/ 3 h 41"/>
                      <a:gd name="T16" fmla="*/ 14 w 42"/>
                      <a:gd name="T17" fmla="*/ 1 h 41"/>
                      <a:gd name="T18" fmla="*/ 18 w 42"/>
                      <a:gd name="T19" fmla="*/ 0 h 41"/>
                      <a:gd name="T20" fmla="*/ 22 w 42"/>
                      <a:gd name="T21" fmla="*/ 0 h 41"/>
                      <a:gd name="T22" fmla="*/ 26 w 42"/>
                      <a:gd name="T23" fmla="*/ 1 h 41"/>
                      <a:gd name="T24" fmla="*/ 30 w 42"/>
                      <a:gd name="T25" fmla="*/ 2 h 41"/>
                      <a:gd name="T26" fmla="*/ 33 w 42"/>
                      <a:gd name="T27" fmla="*/ 4 h 41"/>
                      <a:gd name="T28" fmla="*/ 36 w 42"/>
                      <a:gd name="T29" fmla="*/ 7 h 41"/>
                      <a:gd name="T30" fmla="*/ 38 w 42"/>
                      <a:gd name="T31" fmla="*/ 10 h 41"/>
                      <a:gd name="T32" fmla="*/ 41 w 42"/>
                      <a:gd name="T33" fmla="*/ 14 h 41"/>
                      <a:gd name="T34" fmla="*/ 42 w 42"/>
                      <a:gd name="T35" fmla="*/ 22 h 41"/>
                      <a:gd name="T36" fmla="*/ 39 w 42"/>
                      <a:gd name="T37" fmla="*/ 29 h 41"/>
                      <a:gd name="T38" fmla="*/ 35 w 42"/>
                      <a:gd name="T39" fmla="*/ 36 h 41"/>
                      <a:gd name="T40" fmla="*/ 28 w 42"/>
                      <a:gd name="T41" fmla="*/ 40 h 41"/>
                      <a:gd name="T42" fmla="*/ 23 w 42"/>
                      <a:gd name="T43" fmla="*/ 41 h 41"/>
                      <a:gd name="T44" fmla="*/ 20 w 42"/>
                      <a:gd name="T45" fmla="*/ 41 h 41"/>
                      <a:gd name="T46" fmla="*/ 16 w 42"/>
                      <a:gd name="T47" fmla="*/ 40 h 41"/>
                      <a:gd name="T48" fmla="*/ 11 w 42"/>
                      <a:gd name="T49" fmla="*/ 39 h 41"/>
                      <a:gd name="T50" fmla="*/ 8 w 42"/>
                      <a:gd name="T51" fmla="*/ 37 h 41"/>
                      <a:gd name="T52" fmla="*/ 5 w 42"/>
                      <a:gd name="T53" fmla="*/ 35 h 41"/>
                      <a:gd name="T54" fmla="*/ 3 w 42"/>
                      <a:gd name="T55" fmla="*/ 31 h 41"/>
                      <a:gd name="T56" fmla="*/ 1 w 42"/>
                      <a:gd name="T57" fmla="*/ 27 h 4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1"/>
                      <a:gd name="T89" fmla="*/ 42 w 42"/>
                      <a:gd name="T90" fmla="*/ 41 h 4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1">
                        <a:moveTo>
                          <a:pt x="1" y="27"/>
                        </a:move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2" y="12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0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10"/>
                        </a:lnTo>
                        <a:lnTo>
                          <a:pt x="41" y="14"/>
                        </a:lnTo>
                        <a:lnTo>
                          <a:pt x="42" y="22"/>
                        </a:lnTo>
                        <a:lnTo>
                          <a:pt x="39" y="29"/>
                        </a:lnTo>
                        <a:lnTo>
                          <a:pt x="35" y="36"/>
                        </a:lnTo>
                        <a:lnTo>
                          <a:pt x="28" y="40"/>
                        </a:lnTo>
                        <a:lnTo>
                          <a:pt x="23" y="41"/>
                        </a:lnTo>
                        <a:lnTo>
                          <a:pt x="20" y="41"/>
                        </a:lnTo>
                        <a:lnTo>
                          <a:pt x="16" y="40"/>
                        </a:lnTo>
                        <a:lnTo>
                          <a:pt x="11" y="39"/>
                        </a:lnTo>
                        <a:lnTo>
                          <a:pt x="8" y="37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2" name="Freeform 99"/>
                  <p:cNvSpPr>
                    <a:spLocks/>
                  </p:cNvSpPr>
                  <p:nvPr/>
                </p:nvSpPr>
                <p:spPr bwMode="auto">
                  <a:xfrm>
                    <a:off x="1073" y="2437"/>
                    <a:ext cx="33" cy="33"/>
                  </a:xfrm>
                  <a:custGeom>
                    <a:avLst/>
                    <a:gdLst>
                      <a:gd name="T0" fmla="*/ 22 w 33"/>
                      <a:gd name="T1" fmla="*/ 32 h 33"/>
                      <a:gd name="T2" fmla="*/ 28 w 33"/>
                      <a:gd name="T3" fmla="*/ 28 h 33"/>
                      <a:gd name="T4" fmla="*/ 32 w 33"/>
                      <a:gd name="T5" fmla="*/ 23 h 33"/>
                      <a:gd name="T6" fmla="*/ 33 w 33"/>
                      <a:gd name="T7" fmla="*/ 18 h 33"/>
                      <a:gd name="T8" fmla="*/ 32 w 33"/>
                      <a:gd name="T9" fmla="*/ 11 h 33"/>
                      <a:gd name="T10" fmla="*/ 29 w 33"/>
                      <a:gd name="T11" fmla="*/ 6 h 33"/>
                      <a:gd name="T12" fmla="*/ 25 w 33"/>
                      <a:gd name="T13" fmla="*/ 1 h 33"/>
                      <a:gd name="T14" fmla="*/ 18 w 33"/>
                      <a:gd name="T15" fmla="*/ 0 h 33"/>
                      <a:gd name="T16" fmla="*/ 12 w 33"/>
                      <a:gd name="T17" fmla="*/ 1 h 33"/>
                      <a:gd name="T18" fmla="*/ 5 w 33"/>
                      <a:gd name="T19" fmla="*/ 5 h 33"/>
                      <a:gd name="T20" fmla="*/ 2 w 33"/>
                      <a:gd name="T21" fmla="*/ 10 h 33"/>
                      <a:gd name="T22" fmla="*/ 0 w 33"/>
                      <a:gd name="T23" fmla="*/ 15 h 33"/>
                      <a:gd name="T24" fmla="*/ 1 w 33"/>
                      <a:gd name="T25" fmla="*/ 22 h 33"/>
                      <a:gd name="T26" fmla="*/ 4 w 33"/>
                      <a:gd name="T27" fmla="*/ 27 h 33"/>
                      <a:gd name="T28" fmla="*/ 10 w 33"/>
                      <a:gd name="T29" fmla="*/ 32 h 33"/>
                      <a:gd name="T30" fmla="*/ 16 w 33"/>
                      <a:gd name="T31" fmla="*/ 33 h 33"/>
                      <a:gd name="T32" fmla="*/ 22 w 33"/>
                      <a:gd name="T33" fmla="*/ 32 h 3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33"/>
                      <a:gd name="T53" fmla="*/ 33 w 33"/>
                      <a:gd name="T54" fmla="*/ 33 h 3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33">
                        <a:moveTo>
                          <a:pt x="22" y="32"/>
                        </a:moveTo>
                        <a:lnTo>
                          <a:pt x="28" y="28"/>
                        </a:lnTo>
                        <a:lnTo>
                          <a:pt x="32" y="23"/>
                        </a:lnTo>
                        <a:lnTo>
                          <a:pt x="33" y="18"/>
                        </a:lnTo>
                        <a:lnTo>
                          <a:pt x="32" y="11"/>
                        </a:lnTo>
                        <a:lnTo>
                          <a:pt x="29" y="6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2" y="1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10" y="32"/>
                        </a:lnTo>
                        <a:lnTo>
                          <a:pt x="16" y="33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3" name="Freeform 100"/>
                  <p:cNvSpPr>
                    <a:spLocks/>
                  </p:cNvSpPr>
                  <p:nvPr/>
                </p:nvSpPr>
                <p:spPr bwMode="auto">
                  <a:xfrm>
                    <a:off x="1139" y="2492"/>
                    <a:ext cx="31" cy="30"/>
                  </a:xfrm>
                  <a:custGeom>
                    <a:avLst/>
                    <a:gdLst>
                      <a:gd name="T0" fmla="*/ 31 w 31"/>
                      <a:gd name="T1" fmla="*/ 30 h 30"/>
                      <a:gd name="T2" fmla="*/ 21 w 31"/>
                      <a:gd name="T3" fmla="*/ 0 h 30"/>
                      <a:gd name="T4" fmla="*/ 0 w 31"/>
                      <a:gd name="T5" fmla="*/ 25 h 30"/>
                      <a:gd name="T6" fmla="*/ 31 w 31"/>
                      <a:gd name="T7" fmla="*/ 3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30"/>
                      <a:gd name="T14" fmla="*/ 31 w 3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30">
                        <a:moveTo>
                          <a:pt x="31" y="30"/>
                        </a:moveTo>
                        <a:lnTo>
                          <a:pt x="21" y="0"/>
                        </a:lnTo>
                        <a:lnTo>
                          <a:pt x="0" y="25"/>
                        </a:lnTo>
                        <a:lnTo>
                          <a:pt x="31" y="3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4" name="Freeform 102"/>
                  <p:cNvSpPr>
                    <a:spLocks/>
                  </p:cNvSpPr>
                  <p:nvPr/>
                </p:nvSpPr>
                <p:spPr bwMode="auto">
                  <a:xfrm>
                    <a:off x="951" y="2410"/>
                    <a:ext cx="11" cy="20"/>
                  </a:xfrm>
                  <a:custGeom>
                    <a:avLst/>
                    <a:gdLst>
                      <a:gd name="T0" fmla="*/ 10 w 11"/>
                      <a:gd name="T1" fmla="*/ 18 h 20"/>
                      <a:gd name="T2" fmla="*/ 10 w 11"/>
                      <a:gd name="T3" fmla="*/ 19 h 20"/>
                      <a:gd name="T4" fmla="*/ 9 w 11"/>
                      <a:gd name="T5" fmla="*/ 19 h 20"/>
                      <a:gd name="T6" fmla="*/ 9 w 11"/>
                      <a:gd name="T7" fmla="*/ 20 h 20"/>
                      <a:gd name="T8" fmla="*/ 8 w 11"/>
                      <a:gd name="T9" fmla="*/ 20 h 20"/>
                      <a:gd name="T10" fmla="*/ 7 w 11"/>
                      <a:gd name="T11" fmla="*/ 20 h 20"/>
                      <a:gd name="T12" fmla="*/ 7 w 11"/>
                      <a:gd name="T13" fmla="*/ 20 h 20"/>
                      <a:gd name="T14" fmla="*/ 6 w 11"/>
                      <a:gd name="T15" fmla="*/ 20 h 20"/>
                      <a:gd name="T16" fmla="*/ 4 w 11"/>
                      <a:gd name="T17" fmla="*/ 19 h 20"/>
                      <a:gd name="T18" fmla="*/ 3 w 11"/>
                      <a:gd name="T19" fmla="*/ 17 h 20"/>
                      <a:gd name="T20" fmla="*/ 3 w 11"/>
                      <a:gd name="T21" fmla="*/ 16 h 20"/>
                      <a:gd name="T22" fmla="*/ 2 w 11"/>
                      <a:gd name="T23" fmla="*/ 13 h 20"/>
                      <a:gd name="T24" fmla="*/ 1 w 11"/>
                      <a:gd name="T25" fmla="*/ 12 h 20"/>
                      <a:gd name="T26" fmla="*/ 0 w 11"/>
                      <a:gd name="T27" fmla="*/ 10 h 20"/>
                      <a:gd name="T28" fmla="*/ 0 w 11"/>
                      <a:gd name="T29" fmla="*/ 8 h 20"/>
                      <a:gd name="T30" fmla="*/ 0 w 11"/>
                      <a:gd name="T31" fmla="*/ 6 h 20"/>
                      <a:gd name="T32" fmla="*/ 0 w 11"/>
                      <a:gd name="T33" fmla="*/ 4 h 20"/>
                      <a:gd name="T34" fmla="*/ 0 w 11"/>
                      <a:gd name="T35" fmla="*/ 3 h 20"/>
                      <a:gd name="T36" fmla="*/ 0 w 11"/>
                      <a:gd name="T37" fmla="*/ 3 h 20"/>
                      <a:gd name="T38" fmla="*/ 1 w 11"/>
                      <a:gd name="T39" fmla="*/ 2 h 20"/>
                      <a:gd name="T40" fmla="*/ 2 w 11"/>
                      <a:gd name="T41" fmla="*/ 2 h 20"/>
                      <a:gd name="T42" fmla="*/ 3 w 11"/>
                      <a:gd name="T43" fmla="*/ 0 h 20"/>
                      <a:gd name="T44" fmla="*/ 4 w 11"/>
                      <a:gd name="T45" fmla="*/ 0 h 20"/>
                      <a:gd name="T46" fmla="*/ 4 w 11"/>
                      <a:gd name="T47" fmla="*/ 2 h 20"/>
                      <a:gd name="T48" fmla="*/ 6 w 11"/>
                      <a:gd name="T49" fmla="*/ 3 h 20"/>
                      <a:gd name="T50" fmla="*/ 7 w 11"/>
                      <a:gd name="T51" fmla="*/ 4 h 20"/>
                      <a:gd name="T52" fmla="*/ 8 w 11"/>
                      <a:gd name="T53" fmla="*/ 5 h 20"/>
                      <a:gd name="T54" fmla="*/ 8 w 11"/>
                      <a:gd name="T55" fmla="*/ 7 h 20"/>
                      <a:gd name="T56" fmla="*/ 9 w 11"/>
                      <a:gd name="T57" fmla="*/ 9 h 20"/>
                      <a:gd name="T58" fmla="*/ 10 w 11"/>
                      <a:gd name="T59" fmla="*/ 12 h 20"/>
                      <a:gd name="T60" fmla="*/ 11 w 11"/>
                      <a:gd name="T61" fmla="*/ 14 h 20"/>
                      <a:gd name="T62" fmla="*/ 11 w 11"/>
                      <a:gd name="T63" fmla="*/ 17 h 20"/>
                      <a:gd name="T64" fmla="*/ 10 w 11"/>
                      <a:gd name="T65" fmla="*/ 18 h 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"/>
                      <a:gd name="T100" fmla="*/ 0 h 20"/>
                      <a:gd name="T101" fmla="*/ 11 w 11"/>
                      <a:gd name="T102" fmla="*/ 20 h 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" h="20">
                        <a:moveTo>
                          <a:pt x="10" y="18"/>
                        </a:move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3" y="17"/>
                        </a:lnTo>
                        <a:lnTo>
                          <a:pt x="3" y="16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9" y="9"/>
                        </a:lnTo>
                        <a:lnTo>
                          <a:pt x="10" y="12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5" name="Freeform 103"/>
                  <p:cNvSpPr>
                    <a:spLocks/>
                  </p:cNvSpPr>
                  <p:nvPr/>
                </p:nvSpPr>
                <p:spPr bwMode="auto">
                  <a:xfrm>
                    <a:off x="935" y="2496"/>
                    <a:ext cx="8" cy="9"/>
                  </a:xfrm>
                  <a:custGeom>
                    <a:avLst/>
                    <a:gdLst>
                      <a:gd name="T0" fmla="*/ 0 w 8"/>
                      <a:gd name="T1" fmla="*/ 3 h 9"/>
                      <a:gd name="T2" fmla="*/ 1 w 8"/>
                      <a:gd name="T3" fmla="*/ 2 h 9"/>
                      <a:gd name="T4" fmla="*/ 1 w 8"/>
                      <a:gd name="T5" fmla="*/ 2 h 9"/>
                      <a:gd name="T6" fmla="*/ 1 w 8"/>
                      <a:gd name="T7" fmla="*/ 1 h 9"/>
                      <a:gd name="T8" fmla="*/ 2 w 8"/>
                      <a:gd name="T9" fmla="*/ 1 h 9"/>
                      <a:gd name="T10" fmla="*/ 3 w 8"/>
                      <a:gd name="T11" fmla="*/ 0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5 w 8"/>
                      <a:gd name="T17" fmla="*/ 1 h 9"/>
                      <a:gd name="T18" fmla="*/ 6 w 8"/>
                      <a:gd name="T19" fmla="*/ 1 h 9"/>
                      <a:gd name="T20" fmla="*/ 6 w 8"/>
                      <a:gd name="T21" fmla="*/ 2 h 9"/>
                      <a:gd name="T22" fmla="*/ 8 w 8"/>
                      <a:gd name="T23" fmla="*/ 3 h 9"/>
                      <a:gd name="T24" fmla="*/ 8 w 8"/>
                      <a:gd name="T25" fmla="*/ 4 h 9"/>
                      <a:gd name="T26" fmla="*/ 8 w 8"/>
                      <a:gd name="T27" fmla="*/ 5 h 9"/>
                      <a:gd name="T28" fmla="*/ 8 w 8"/>
                      <a:gd name="T29" fmla="*/ 5 h 9"/>
                      <a:gd name="T30" fmla="*/ 8 w 8"/>
                      <a:gd name="T31" fmla="*/ 6 h 9"/>
                      <a:gd name="T32" fmla="*/ 8 w 8"/>
                      <a:gd name="T33" fmla="*/ 7 h 9"/>
                      <a:gd name="T34" fmla="*/ 8 w 8"/>
                      <a:gd name="T35" fmla="*/ 8 h 9"/>
                      <a:gd name="T36" fmla="*/ 6 w 8"/>
                      <a:gd name="T37" fmla="*/ 8 h 9"/>
                      <a:gd name="T38" fmla="*/ 6 w 8"/>
                      <a:gd name="T39" fmla="*/ 8 h 9"/>
                      <a:gd name="T40" fmla="*/ 5 w 8"/>
                      <a:gd name="T41" fmla="*/ 9 h 9"/>
                      <a:gd name="T42" fmla="*/ 4 w 8"/>
                      <a:gd name="T43" fmla="*/ 9 h 9"/>
                      <a:gd name="T44" fmla="*/ 4 w 8"/>
                      <a:gd name="T45" fmla="*/ 9 h 9"/>
                      <a:gd name="T46" fmla="*/ 3 w 8"/>
                      <a:gd name="T47" fmla="*/ 9 h 9"/>
                      <a:gd name="T48" fmla="*/ 2 w 8"/>
                      <a:gd name="T49" fmla="*/ 9 h 9"/>
                      <a:gd name="T50" fmla="*/ 1 w 8"/>
                      <a:gd name="T51" fmla="*/ 8 h 9"/>
                      <a:gd name="T52" fmla="*/ 1 w 8"/>
                      <a:gd name="T53" fmla="*/ 7 h 9"/>
                      <a:gd name="T54" fmla="*/ 1 w 8"/>
                      <a:gd name="T55" fmla="*/ 7 h 9"/>
                      <a:gd name="T56" fmla="*/ 0 w 8"/>
                      <a:gd name="T57" fmla="*/ 6 h 9"/>
                      <a:gd name="T58" fmla="*/ 0 w 8"/>
                      <a:gd name="T59" fmla="*/ 5 h 9"/>
                      <a:gd name="T60" fmla="*/ 0 w 8"/>
                      <a:gd name="T61" fmla="*/ 4 h 9"/>
                      <a:gd name="T62" fmla="*/ 0 w 8"/>
                      <a:gd name="T63" fmla="*/ 4 h 9"/>
                      <a:gd name="T64" fmla="*/ 0 w 8"/>
                      <a:gd name="T65" fmla="*/ 3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8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6" name="Freeform 104"/>
                  <p:cNvSpPr>
                    <a:spLocks/>
                  </p:cNvSpPr>
                  <p:nvPr/>
                </p:nvSpPr>
                <p:spPr bwMode="auto">
                  <a:xfrm>
                    <a:off x="987" y="2560"/>
                    <a:ext cx="6" cy="4"/>
                  </a:xfrm>
                  <a:custGeom>
                    <a:avLst/>
                    <a:gdLst>
                      <a:gd name="T0" fmla="*/ 0 w 6"/>
                      <a:gd name="T1" fmla="*/ 1 h 4"/>
                      <a:gd name="T2" fmla="*/ 0 w 6"/>
                      <a:gd name="T3" fmla="*/ 1 h 4"/>
                      <a:gd name="T4" fmla="*/ 1 w 6"/>
                      <a:gd name="T5" fmla="*/ 0 h 4"/>
                      <a:gd name="T6" fmla="*/ 1 w 6"/>
                      <a:gd name="T7" fmla="*/ 0 h 4"/>
                      <a:gd name="T8" fmla="*/ 2 w 6"/>
                      <a:gd name="T9" fmla="*/ 0 h 4"/>
                      <a:gd name="T10" fmla="*/ 3 w 6"/>
                      <a:gd name="T11" fmla="*/ 0 h 4"/>
                      <a:gd name="T12" fmla="*/ 3 w 6"/>
                      <a:gd name="T13" fmla="*/ 0 h 4"/>
                      <a:gd name="T14" fmla="*/ 4 w 6"/>
                      <a:gd name="T15" fmla="*/ 0 h 4"/>
                      <a:gd name="T16" fmla="*/ 4 w 6"/>
                      <a:gd name="T17" fmla="*/ 0 h 4"/>
                      <a:gd name="T18" fmla="*/ 5 w 6"/>
                      <a:gd name="T19" fmla="*/ 0 h 4"/>
                      <a:gd name="T20" fmla="*/ 5 w 6"/>
                      <a:gd name="T21" fmla="*/ 0 h 4"/>
                      <a:gd name="T22" fmla="*/ 5 w 6"/>
                      <a:gd name="T23" fmla="*/ 1 h 4"/>
                      <a:gd name="T24" fmla="*/ 6 w 6"/>
                      <a:gd name="T25" fmla="*/ 1 h 4"/>
                      <a:gd name="T26" fmla="*/ 6 w 6"/>
                      <a:gd name="T27" fmla="*/ 2 h 4"/>
                      <a:gd name="T28" fmla="*/ 6 w 6"/>
                      <a:gd name="T29" fmla="*/ 2 h 4"/>
                      <a:gd name="T30" fmla="*/ 6 w 6"/>
                      <a:gd name="T31" fmla="*/ 2 h 4"/>
                      <a:gd name="T32" fmla="*/ 5 w 6"/>
                      <a:gd name="T33" fmla="*/ 3 h 4"/>
                      <a:gd name="T34" fmla="*/ 5 w 6"/>
                      <a:gd name="T35" fmla="*/ 3 h 4"/>
                      <a:gd name="T36" fmla="*/ 5 w 6"/>
                      <a:gd name="T37" fmla="*/ 3 h 4"/>
                      <a:gd name="T38" fmla="*/ 5 w 6"/>
                      <a:gd name="T39" fmla="*/ 4 h 4"/>
                      <a:gd name="T40" fmla="*/ 4 w 6"/>
                      <a:gd name="T41" fmla="*/ 4 h 4"/>
                      <a:gd name="T42" fmla="*/ 3 w 6"/>
                      <a:gd name="T43" fmla="*/ 4 h 4"/>
                      <a:gd name="T44" fmla="*/ 3 w 6"/>
                      <a:gd name="T45" fmla="*/ 4 h 4"/>
                      <a:gd name="T46" fmla="*/ 2 w 6"/>
                      <a:gd name="T47" fmla="*/ 4 h 4"/>
                      <a:gd name="T48" fmla="*/ 1 w 6"/>
                      <a:gd name="T49" fmla="*/ 4 h 4"/>
                      <a:gd name="T50" fmla="*/ 1 w 6"/>
                      <a:gd name="T51" fmla="*/ 4 h 4"/>
                      <a:gd name="T52" fmla="*/ 1 w 6"/>
                      <a:gd name="T53" fmla="*/ 4 h 4"/>
                      <a:gd name="T54" fmla="*/ 0 w 6"/>
                      <a:gd name="T55" fmla="*/ 4 h 4"/>
                      <a:gd name="T56" fmla="*/ 0 w 6"/>
                      <a:gd name="T57" fmla="*/ 3 h 4"/>
                      <a:gd name="T58" fmla="*/ 0 w 6"/>
                      <a:gd name="T59" fmla="*/ 2 h 4"/>
                      <a:gd name="T60" fmla="*/ 0 w 6"/>
                      <a:gd name="T61" fmla="*/ 2 h 4"/>
                      <a:gd name="T62" fmla="*/ 0 w 6"/>
                      <a:gd name="T63" fmla="*/ 2 h 4"/>
                      <a:gd name="T64" fmla="*/ 0 w 6"/>
                      <a:gd name="T65" fmla="*/ 1 h 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"/>
                      <a:gd name="T100" fmla="*/ 0 h 4"/>
                      <a:gd name="T101" fmla="*/ 6 w 6"/>
                      <a:gd name="T102" fmla="*/ 4 h 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7" name="Freeform 105"/>
                  <p:cNvSpPr>
                    <a:spLocks/>
                  </p:cNvSpPr>
                  <p:nvPr/>
                </p:nvSpPr>
                <p:spPr bwMode="auto">
                  <a:xfrm>
                    <a:off x="990" y="2571"/>
                    <a:ext cx="9" cy="9"/>
                  </a:xfrm>
                  <a:custGeom>
                    <a:avLst/>
                    <a:gdLst>
                      <a:gd name="T0" fmla="*/ 9 w 9"/>
                      <a:gd name="T1" fmla="*/ 5 h 9"/>
                      <a:gd name="T2" fmla="*/ 7 w 9"/>
                      <a:gd name="T3" fmla="*/ 6 h 9"/>
                      <a:gd name="T4" fmla="*/ 7 w 9"/>
                      <a:gd name="T5" fmla="*/ 6 h 9"/>
                      <a:gd name="T6" fmla="*/ 6 w 9"/>
                      <a:gd name="T7" fmla="*/ 7 h 9"/>
                      <a:gd name="T8" fmla="*/ 5 w 9"/>
                      <a:gd name="T9" fmla="*/ 7 h 9"/>
                      <a:gd name="T10" fmla="*/ 4 w 9"/>
                      <a:gd name="T11" fmla="*/ 9 h 9"/>
                      <a:gd name="T12" fmla="*/ 4 w 9"/>
                      <a:gd name="T13" fmla="*/ 9 h 9"/>
                      <a:gd name="T14" fmla="*/ 3 w 9"/>
                      <a:gd name="T15" fmla="*/ 9 h 9"/>
                      <a:gd name="T16" fmla="*/ 2 w 9"/>
                      <a:gd name="T17" fmla="*/ 7 h 9"/>
                      <a:gd name="T18" fmla="*/ 1 w 9"/>
                      <a:gd name="T19" fmla="*/ 7 h 9"/>
                      <a:gd name="T20" fmla="*/ 1 w 9"/>
                      <a:gd name="T21" fmla="*/ 6 h 9"/>
                      <a:gd name="T22" fmla="*/ 1 w 9"/>
                      <a:gd name="T23" fmla="*/ 6 h 9"/>
                      <a:gd name="T24" fmla="*/ 0 w 9"/>
                      <a:gd name="T25" fmla="*/ 5 h 9"/>
                      <a:gd name="T26" fmla="*/ 0 w 9"/>
                      <a:gd name="T27" fmla="*/ 4 h 9"/>
                      <a:gd name="T28" fmla="*/ 0 w 9"/>
                      <a:gd name="T29" fmla="*/ 4 h 9"/>
                      <a:gd name="T30" fmla="*/ 0 w 9"/>
                      <a:gd name="T31" fmla="*/ 3 h 9"/>
                      <a:gd name="T32" fmla="*/ 1 w 9"/>
                      <a:gd name="T33" fmla="*/ 3 h 9"/>
                      <a:gd name="T34" fmla="*/ 1 w 9"/>
                      <a:gd name="T35" fmla="*/ 2 h 9"/>
                      <a:gd name="T36" fmla="*/ 2 w 9"/>
                      <a:gd name="T37" fmla="*/ 2 h 9"/>
                      <a:gd name="T38" fmla="*/ 2 w 9"/>
                      <a:gd name="T39" fmla="*/ 1 h 9"/>
                      <a:gd name="T40" fmla="*/ 3 w 9"/>
                      <a:gd name="T41" fmla="*/ 1 h 9"/>
                      <a:gd name="T42" fmla="*/ 4 w 9"/>
                      <a:gd name="T43" fmla="*/ 0 h 9"/>
                      <a:gd name="T44" fmla="*/ 5 w 9"/>
                      <a:gd name="T45" fmla="*/ 0 h 9"/>
                      <a:gd name="T46" fmla="*/ 5 w 9"/>
                      <a:gd name="T47" fmla="*/ 0 h 9"/>
                      <a:gd name="T48" fmla="*/ 6 w 9"/>
                      <a:gd name="T49" fmla="*/ 1 h 9"/>
                      <a:gd name="T50" fmla="*/ 6 w 9"/>
                      <a:gd name="T51" fmla="*/ 1 h 9"/>
                      <a:gd name="T52" fmla="*/ 7 w 9"/>
                      <a:gd name="T53" fmla="*/ 1 h 9"/>
                      <a:gd name="T54" fmla="*/ 7 w 9"/>
                      <a:gd name="T55" fmla="*/ 2 h 9"/>
                      <a:gd name="T56" fmla="*/ 9 w 9"/>
                      <a:gd name="T57" fmla="*/ 3 h 9"/>
                      <a:gd name="T58" fmla="*/ 9 w 9"/>
                      <a:gd name="T59" fmla="*/ 4 h 9"/>
                      <a:gd name="T60" fmla="*/ 9 w 9"/>
                      <a:gd name="T61" fmla="*/ 4 h 9"/>
                      <a:gd name="T62" fmla="*/ 9 w 9"/>
                      <a:gd name="T63" fmla="*/ 5 h 9"/>
                      <a:gd name="T64" fmla="*/ 9 w 9"/>
                      <a:gd name="T65" fmla="*/ 5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"/>
                      <a:gd name="T100" fmla="*/ 0 h 9"/>
                      <a:gd name="T101" fmla="*/ 9 w 9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" h="9">
                        <a:moveTo>
                          <a:pt x="9" y="5"/>
                        </a:moveTo>
                        <a:lnTo>
                          <a:pt x="7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8" name="Freeform 106"/>
                  <p:cNvSpPr>
                    <a:spLocks/>
                  </p:cNvSpPr>
                  <p:nvPr/>
                </p:nvSpPr>
                <p:spPr bwMode="auto">
                  <a:xfrm>
                    <a:off x="1139" y="2599"/>
                    <a:ext cx="8" cy="9"/>
                  </a:xfrm>
                  <a:custGeom>
                    <a:avLst/>
                    <a:gdLst>
                      <a:gd name="T0" fmla="*/ 7 w 8"/>
                      <a:gd name="T1" fmla="*/ 6 h 9"/>
                      <a:gd name="T2" fmla="*/ 7 w 8"/>
                      <a:gd name="T3" fmla="*/ 7 h 9"/>
                      <a:gd name="T4" fmla="*/ 7 w 8"/>
                      <a:gd name="T5" fmla="*/ 7 h 9"/>
                      <a:gd name="T6" fmla="*/ 6 w 8"/>
                      <a:gd name="T7" fmla="*/ 9 h 9"/>
                      <a:gd name="T8" fmla="*/ 5 w 8"/>
                      <a:gd name="T9" fmla="*/ 9 h 9"/>
                      <a:gd name="T10" fmla="*/ 4 w 8"/>
                      <a:gd name="T11" fmla="*/ 9 h 9"/>
                      <a:gd name="T12" fmla="*/ 4 w 8"/>
                      <a:gd name="T13" fmla="*/ 9 h 9"/>
                      <a:gd name="T14" fmla="*/ 3 w 8"/>
                      <a:gd name="T15" fmla="*/ 9 h 9"/>
                      <a:gd name="T16" fmla="*/ 2 w 8"/>
                      <a:gd name="T17" fmla="*/ 9 h 9"/>
                      <a:gd name="T18" fmla="*/ 1 w 8"/>
                      <a:gd name="T19" fmla="*/ 9 h 9"/>
                      <a:gd name="T20" fmla="*/ 1 w 8"/>
                      <a:gd name="T21" fmla="*/ 7 h 9"/>
                      <a:gd name="T22" fmla="*/ 1 w 8"/>
                      <a:gd name="T23" fmla="*/ 7 h 9"/>
                      <a:gd name="T24" fmla="*/ 0 w 8"/>
                      <a:gd name="T25" fmla="*/ 6 h 9"/>
                      <a:gd name="T26" fmla="*/ 0 w 8"/>
                      <a:gd name="T27" fmla="*/ 5 h 9"/>
                      <a:gd name="T28" fmla="*/ 0 w 8"/>
                      <a:gd name="T29" fmla="*/ 4 h 9"/>
                      <a:gd name="T30" fmla="*/ 0 w 8"/>
                      <a:gd name="T31" fmla="*/ 3 h 9"/>
                      <a:gd name="T32" fmla="*/ 0 w 8"/>
                      <a:gd name="T33" fmla="*/ 2 h 9"/>
                      <a:gd name="T34" fmla="*/ 1 w 8"/>
                      <a:gd name="T35" fmla="*/ 1 h 9"/>
                      <a:gd name="T36" fmla="*/ 1 w 8"/>
                      <a:gd name="T37" fmla="*/ 1 h 9"/>
                      <a:gd name="T38" fmla="*/ 1 w 8"/>
                      <a:gd name="T39" fmla="*/ 1 h 9"/>
                      <a:gd name="T40" fmla="*/ 2 w 8"/>
                      <a:gd name="T41" fmla="*/ 0 h 9"/>
                      <a:gd name="T42" fmla="*/ 3 w 8"/>
                      <a:gd name="T43" fmla="*/ 0 h 9"/>
                      <a:gd name="T44" fmla="*/ 4 w 8"/>
                      <a:gd name="T45" fmla="*/ 0 h 9"/>
                      <a:gd name="T46" fmla="*/ 5 w 8"/>
                      <a:gd name="T47" fmla="*/ 0 h 9"/>
                      <a:gd name="T48" fmla="*/ 5 w 8"/>
                      <a:gd name="T49" fmla="*/ 1 h 9"/>
                      <a:gd name="T50" fmla="*/ 6 w 8"/>
                      <a:gd name="T51" fmla="*/ 1 h 9"/>
                      <a:gd name="T52" fmla="*/ 6 w 8"/>
                      <a:gd name="T53" fmla="*/ 2 h 9"/>
                      <a:gd name="T54" fmla="*/ 7 w 8"/>
                      <a:gd name="T55" fmla="*/ 2 h 9"/>
                      <a:gd name="T56" fmla="*/ 7 w 8"/>
                      <a:gd name="T57" fmla="*/ 3 h 9"/>
                      <a:gd name="T58" fmla="*/ 8 w 8"/>
                      <a:gd name="T59" fmla="*/ 4 h 9"/>
                      <a:gd name="T60" fmla="*/ 8 w 8"/>
                      <a:gd name="T61" fmla="*/ 4 h 9"/>
                      <a:gd name="T62" fmla="*/ 8 w 8"/>
                      <a:gd name="T63" fmla="*/ 5 h 9"/>
                      <a:gd name="T64" fmla="*/ 7 w 8"/>
                      <a:gd name="T65" fmla="*/ 6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7" y="6"/>
                        </a:move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39" name="Freeform 107"/>
                  <p:cNvSpPr>
                    <a:spLocks/>
                  </p:cNvSpPr>
                  <p:nvPr/>
                </p:nvSpPr>
                <p:spPr bwMode="auto">
                  <a:xfrm>
                    <a:off x="1234" y="2483"/>
                    <a:ext cx="4" cy="5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0 w 4"/>
                      <a:gd name="T3" fmla="*/ 5 h 5"/>
                      <a:gd name="T4" fmla="*/ 3 w 4"/>
                      <a:gd name="T5" fmla="*/ 0 h 5"/>
                      <a:gd name="T6" fmla="*/ 4 w 4"/>
                      <a:gd name="T7" fmla="*/ 4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5"/>
                      <a:gd name="T14" fmla="*/ 4 w 4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5">
                        <a:moveTo>
                          <a:pt x="4" y="4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0" name="Freeform 117"/>
                  <p:cNvSpPr>
                    <a:spLocks/>
                  </p:cNvSpPr>
                  <p:nvPr/>
                </p:nvSpPr>
                <p:spPr bwMode="auto">
                  <a:xfrm>
                    <a:off x="2567" y="2437"/>
                    <a:ext cx="10" cy="17"/>
                  </a:xfrm>
                  <a:custGeom>
                    <a:avLst/>
                    <a:gdLst>
                      <a:gd name="T0" fmla="*/ 8 w 10"/>
                      <a:gd name="T1" fmla="*/ 1 h 17"/>
                      <a:gd name="T2" fmla="*/ 6 w 10"/>
                      <a:gd name="T3" fmla="*/ 3 h 17"/>
                      <a:gd name="T4" fmla="*/ 3 w 10"/>
                      <a:gd name="T5" fmla="*/ 4 h 17"/>
                      <a:gd name="T6" fmla="*/ 2 w 10"/>
                      <a:gd name="T7" fmla="*/ 6 h 17"/>
                      <a:gd name="T8" fmla="*/ 1 w 10"/>
                      <a:gd name="T9" fmla="*/ 7 h 17"/>
                      <a:gd name="T10" fmla="*/ 0 w 10"/>
                      <a:gd name="T11" fmla="*/ 10 h 17"/>
                      <a:gd name="T12" fmla="*/ 0 w 10"/>
                      <a:gd name="T13" fmla="*/ 12 h 17"/>
                      <a:gd name="T14" fmla="*/ 0 w 10"/>
                      <a:gd name="T15" fmla="*/ 13 h 17"/>
                      <a:gd name="T16" fmla="*/ 0 w 10"/>
                      <a:gd name="T17" fmla="*/ 14 h 17"/>
                      <a:gd name="T18" fmla="*/ 1 w 10"/>
                      <a:gd name="T19" fmla="*/ 15 h 17"/>
                      <a:gd name="T20" fmla="*/ 1 w 10"/>
                      <a:gd name="T21" fmla="*/ 15 h 17"/>
                      <a:gd name="T22" fmla="*/ 1 w 10"/>
                      <a:gd name="T23" fmla="*/ 17 h 17"/>
                      <a:gd name="T24" fmla="*/ 2 w 10"/>
                      <a:gd name="T25" fmla="*/ 17 h 17"/>
                      <a:gd name="T26" fmla="*/ 10 w 10"/>
                      <a:gd name="T27" fmla="*/ 0 h 17"/>
                      <a:gd name="T28" fmla="*/ 9 w 10"/>
                      <a:gd name="T29" fmla="*/ 0 h 17"/>
                      <a:gd name="T30" fmla="*/ 9 w 10"/>
                      <a:gd name="T31" fmla="*/ 0 h 17"/>
                      <a:gd name="T32" fmla="*/ 8 w 10"/>
                      <a:gd name="T33" fmla="*/ 0 h 17"/>
                      <a:gd name="T34" fmla="*/ 8 w 10"/>
                      <a:gd name="T35" fmla="*/ 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7"/>
                      <a:gd name="T56" fmla="*/ 10 w 10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7">
                        <a:moveTo>
                          <a:pt x="8" y="1"/>
                        </a:move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1" name="Freeform 118"/>
                  <p:cNvSpPr>
                    <a:spLocks/>
                  </p:cNvSpPr>
                  <p:nvPr/>
                </p:nvSpPr>
                <p:spPr bwMode="auto">
                  <a:xfrm>
                    <a:off x="2814" y="2605"/>
                    <a:ext cx="29" cy="38"/>
                  </a:xfrm>
                  <a:custGeom>
                    <a:avLst/>
                    <a:gdLst>
                      <a:gd name="T0" fmla="*/ 17 w 29"/>
                      <a:gd name="T1" fmla="*/ 0 h 38"/>
                      <a:gd name="T2" fmla="*/ 20 w 29"/>
                      <a:gd name="T3" fmla="*/ 4 h 38"/>
                      <a:gd name="T4" fmla="*/ 24 w 29"/>
                      <a:gd name="T5" fmla="*/ 7 h 38"/>
                      <a:gd name="T6" fmla="*/ 26 w 29"/>
                      <a:gd name="T7" fmla="*/ 9 h 38"/>
                      <a:gd name="T8" fmla="*/ 27 w 29"/>
                      <a:gd name="T9" fmla="*/ 11 h 38"/>
                      <a:gd name="T10" fmla="*/ 29 w 29"/>
                      <a:gd name="T11" fmla="*/ 15 h 38"/>
                      <a:gd name="T12" fmla="*/ 29 w 29"/>
                      <a:gd name="T13" fmla="*/ 19 h 38"/>
                      <a:gd name="T14" fmla="*/ 29 w 29"/>
                      <a:gd name="T15" fmla="*/ 23 h 38"/>
                      <a:gd name="T16" fmla="*/ 27 w 29"/>
                      <a:gd name="T17" fmla="*/ 27 h 38"/>
                      <a:gd name="T18" fmla="*/ 26 w 29"/>
                      <a:gd name="T19" fmla="*/ 29 h 38"/>
                      <a:gd name="T20" fmla="*/ 24 w 29"/>
                      <a:gd name="T21" fmla="*/ 32 h 38"/>
                      <a:gd name="T22" fmla="*/ 22 w 29"/>
                      <a:gd name="T23" fmla="*/ 34 h 38"/>
                      <a:gd name="T24" fmla="*/ 20 w 29"/>
                      <a:gd name="T25" fmla="*/ 35 h 38"/>
                      <a:gd name="T26" fmla="*/ 16 w 29"/>
                      <a:gd name="T27" fmla="*/ 37 h 38"/>
                      <a:gd name="T28" fmla="*/ 12 w 29"/>
                      <a:gd name="T29" fmla="*/ 38 h 38"/>
                      <a:gd name="T30" fmla="*/ 6 w 29"/>
                      <a:gd name="T31" fmla="*/ 38 h 38"/>
                      <a:gd name="T32" fmla="*/ 0 w 29"/>
                      <a:gd name="T33" fmla="*/ 36 h 38"/>
                      <a:gd name="T34" fmla="*/ 17 w 29"/>
                      <a:gd name="T35" fmla="*/ 0 h 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9"/>
                      <a:gd name="T55" fmla="*/ 0 h 38"/>
                      <a:gd name="T56" fmla="*/ 29 w 29"/>
                      <a:gd name="T57" fmla="*/ 38 h 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9" h="38">
                        <a:moveTo>
                          <a:pt x="17" y="0"/>
                        </a:moveTo>
                        <a:lnTo>
                          <a:pt x="20" y="4"/>
                        </a:lnTo>
                        <a:lnTo>
                          <a:pt x="24" y="7"/>
                        </a:lnTo>
                        <a:lnTo>
                          <a:pt x="26" y="9"/>
                        </a:lnTo>
                        <a:lnTo>
                          <a:pt x="27" y="11"/>
                        </a:lnTo>
                        <a:lnTo>
                          <a:pt x="29" y="15"/>
                        </a:lnTo>
                        <a:lnTo>
                          <a:pt x="29" y="19"/>
                        </a:lnTo>
                        <a:lnTo>
                          <a:pt x="29" y="23"/>
                        </a:lnTo>
                        <a:lnTo>
                          <a:pt x="27" y="27"/>
                        </a:lnTo>
                        <a:lnTo>
                          <a:pt x="26" y="29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0" y="35"/>
                        </a:lnTo>
                        <a:lnTo>
                          <a:pt x="16" y="37"/>
                        </a:lnTo>
                        <a:lnTo>
                          <a:pt x="12" y="38"/>
                        </a:lnTo>
                        <a:lnTo>
                          <a:pt x="6" y="38"/>
                        </a:lnTo>
                        <a:lnTo>
                          <a:pt x="0" y="36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2" name="Freeform 119"/>
                  <p:cNvSpPr>
                    <a:spLocks/>
                  </p:cNvSpPr>
                  <p:nvPr/>
                </p:nvSpPr>
                <p:spPr bwMode="auto">
                  <a:xfrm>
                    <a:off x="2824" y="2616"/>
                    <a:ext cx="12" cy="21"/>
                  </a:xfrm>
                  <a:custGeom>
                    <a:avLst/>
                    <a:gdLst>
                      <a:gd name="T0" fmla="*/ 11 w 12"/>
                      <a:gd name="T1" fmla="*/ 3 h 21"/>
                      <a:gd name="T2" fmla="*/ 11 w 12"/>
                      <a:gd name="T3" fmla="*/ 3 h 21"/>
                      <a:gd name="T4" fmla="*/ 10 w 12"/>
                      <a:gd name="T5" fmla="*/ 2 h 21"/>
                      <a:gd name="T6" fmla="*/ 10 w 12"/>
                      <a:gd name="T7" fmla="*/ 1 h 21"/>
                      <a:gd name="T8" fmla="*/ 9 w 12"/>
                      <a:gd name="T9" fmla="*/ 0 h 21"/>
                      <a:gd name="T10" fmla="*/ 0 w 12"/>
                      <a:gd name="T11" fmla="*/ 21 h 21"/>
                      <a:gd name="T12" fmla="*/ 2 w 12"/>
                      <a:gd name="T13" fmla="*/ 21 h 21"/>
                      <a:gd name="T14" fmla="*/ 4 w 12"/>
                      <a:gd name="T15" fmla="*/ 21 h 21"/>
                      <a:gd name="T16" fmla="*/ 5 w 12"/>
                      <a:gd name="T17" fmla="*/ 21 h 21"/>
                      <a:gd name="T18" fmla="*/ 6 w 12"/>
                      <a:gd name="T19" fmla="*/ 20 h 21"/>
                      <a:gd name="T20" fmla="*/ 7 w 12"/>
                      <a:gd name="T21" fmla="*/ 18 h 21"/>
                      <a:gd name="T22" fmla="*/ 9 w 12"/>
                      <a:gd name="T23" fmla="*/ 16 h 21"/>
                      <a:gd name="T24" fmla="*/ 10 w 12"/>
                      <a:gd name="T25" fmla="*/ 15 h 21"/>
                      <a:gd name="T26" fmla="*/ 11 w 12"/>
                      <a:gd name="T27" fmla="*/ 13 h 21"/>
                      <a:gd name="T28" fmla="*/ 12 w 12"/>
                      <a:gd name="T29" fmla="*/ 11 h 21"/>
                      <a:gd name="T30" fmla="*/ 12 w 12"/>
                      <a:gd name="T31" fmla="*/ 8 h 21"/>
                      <a:gd name="T32" fmla="*/ 12 w 12"/>
                      <a:gd name="T33" fmla="*/ 6 h 21"/>
                      <a:gd name="T34" fmla="*/ 11 w 12"/>
                      <a:gd name="T35" fmla="*/ 3 h 2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21"/>
                      <a:gd name="T56" fmla="*/ 12 w 12"/>
                      <a:gd name="T57" fmla="*/ 21 h 2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21">
                        <a:moveTo>
                          <a:pt x="11" y="3"/>
                        </a:moveTo>
                        <a:lnTo>
                          <a:pt x="11" y="3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0" y="21"/>
                        </a:lnTo>
                        <a:lnTo>
                          <a:pt x="2" y="21"/>
                        </a:lnTo>
                        <a:lnTo>
                          <a:pt x="4" y="21"/>
                        </a:lnTo>
                        <a:lnTo>
                          <a:pt x="5" y="21"/>
                        </a:lnTo>
                        <a:lnTo>
                          <a:pt x="6" y="20"/>
                        </a:lnTo>
                        <a:lnTo>
                          <a:pt x="7" y="18"/>
                        </a:lnTo>
                        <a:lnTo>
                          <a:pt x="9" y="16"/>
                        </a:lnTo>
                        <a:lnTo>
                          <a:pt x="10" y="15"/>
                        </a:lnTo>
                        <a:lnTo>
                          <a:pt x="11" y="13"/>
                        </a:lnTo>
                        <a:lnTo>
                          <a:pt x="12" y="11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3" name="Freeform 121"/>
                  <p:cNvSpPr>
                    <a:spLocks/>
                  </p:cNvSpPr>
                  <p:nvPr/>
                </p:nvSpPr>
                <p:spPr bwMode="auto">
                  <a:xfrm>
                    <a:off x="2827" y="2562"/>
                    <a:ext cx="11" cy="16"/>
                  </a:xfrm>
                  <a:custGeom>
                    <a:avLst/>
                    <a:gdLst>
                      <a:gd name="T0" fmla="*/ 7 w 11"/>
                      <a:gd name="T1" fmla="*/ 0 h 16"/>
                      <a:gd name="T2" fmla="*/ 5 w 11"/>
                      <a:gd name="T3" fmla="*/ 1 h 16"/>
                      <a:gd name="T4" fmla="*/ 4 w 11"/>
                      <a:gd name="T5" fmla="*/ 2 h 16"/>
                      <a:gd name="T6" fmla="*/ 2 w 11"/>
                      <a:gd name="T7" fmla="*/ 5 h 16"/>
                      <a:gd name="T8" fmla="*/ 1 w 11"/>
                      <a:gd name="T9" fmla="*/ 6 h 16"/>
                      <a:gd name="T10" fmla="*/ 0 w 11"/>
                      <a:gd name="T11" fmla="*/ 9 h 16"/>
                      <a:gd name="T12" fmla="*/ 0 w 11"/>
                      <a:gd name="T13" fmla="*/ 11 h 16"/>
                      <a:gd name="T14" fmla="*/ 0 w 11"/>
                      <a:gd name="T15" fmla="*/ 12 h 16"/>
                      <a:gd name="T16" fmla="*/ 1 w 11"/>
                      <a:gd name="T17" fmla="*/ 13 h 16"/>
                      <a:gd name="T18" fmla="*/ 1 w 11"/>
                      <a:gd name="T19" fmla="*/ 14 h 16"/>
                      <a:gd name="T20" fmla="*/ 2 w 11"/>
                      <a:gd name="T21" fmla="*/ 14 h 16"/>
                      <a:gd name="T22" fmla="*/ 2 w 11"/>
                      <a:gd name="T23" fmla="*/ 15 h 16"/>
                      <a:gd name="T24" fmla="*/ 3 w 11"/>
                      <a:gd name="T25" fmla="*/ 16 h 16"/>
                      <a:gd name="T26" fmla="*/ 11 w 11"/>
                      <a:gd name="T27" fmla="*/ 0 h 16"/>
                      <a:gd name="T28" fmla="*/ 9 w 11"/>
                      <a:gd name="T29" fmla="*/ 0 h 16"/>
                      <a:gd name="T30" fmla="*/ 9 w 11"/>
                      <a:gd name="T31" fmla="*/ 0 h 16"/>
                      <a:gd name="T32" fmla="*/ 8 w 11"/>
                      <a:gd name="T33" fmla="*/ 0 h 16"/>
                      <a:gd name="T34" fmla="*/ 7 w 11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6"/>
                      <a:gd name="T56" fmla="*/ 11 w 11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6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537" y="2503"/>
                    <a:ext cx="8" cy="1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5" name="Freeform 144"/>
                  <p:cNvSpPr>
                    <a:spLocks/>
                  </p:cNvSpPr>
                  <p:nvPr/>
                </p:nvSpPr>
                <p:spPr bwMode="auto">
                  <a:xfrm>
                    <a:off x="2547" y="2568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0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6 w 8"/>
                      <a:gd name="T11" fmla="*/ 3 h 16"/>
                      <a:gd name="T12" fmla="*/ 7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7 h 16"/>
                      <a:gd name="T18" fmla="*/ 8 w 8"/>
                      <a:gd name="T19" fmla="*/ 8 h 16"/>
                      <a:gd name="T20" fmla="*/ 8 w 8"/>
                      <a:gd name="T21" fmla="*/ 9 h 16"/>
                      <a:gd name="T22" fmla="*/ 7 w 8"/>
                      <a:gd name="T23" fmla="*/ 10 h 16"/>
                      <a:gd name="T24" fmla="*/ 7 w 8"/>
                      <a:gd name="T25" fmla="*/ 12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7" y="12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6" name="Freeform 150"/>
                  <p:cNvSpPr>
                    <a:spLocks/>
                  </p:cNvSpPr>
                  <p:nvPr/>
                </p:nvSpPr>
                <p:spPr bwMode="auto">
                  <a:xfrm>
                    <a:off x="2451" y="2572"/>
                    <a:ext cx="14" cy="20"/>
                  </a:xfrm>
                  <a:custGeom>
                    <a:avLst/>
                    <a:gdLst>
                      <a:gd name="T0" fmla="*/ 14 w 14"/>
                      <a:gd name="T1" fmla="*/ 17 h 20"/>
                      <a:gd name="T2" fmla="*/ 7 w 14"/>
                      <a:gd name="T3" fmla="*/ 0 h 20"/>
                      <a:gd name="T4" fmla="*/ 0 w 14"/>
                      <a:gd name="T5" fmla="*/ 2 h 20"/>
                      <a:gd name="T6" fmla="*/ 6 w 14"/>
                      <a:gd name="T7" fmla="*/ 20 h 20"/>
                      <a:gd name="T8" fmla="*/ 14 w 14"/>
                      <a:gd name="T9" fmla="*/ 17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7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6" y="20"/>
                        </a:lnTo>
                        <a:lnTo>
                          <a:pt x="14" y="17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7" name="Freeform 151"/>
                  <p:cNvSpPr>
                    <a:spLocks/>
                  </p:cNvSpPr>
                  <p:nvPr/>
                </p:nvSpPr>
                <p:spPr bwMode="auto">
                  <a:xfrm>
                    <a:off x="2428" y="2591"/>
                    <a:ext cx="21" cy="17"/>
                  </a:xfrm>
                  <a:custGeom>
                    <a:avLst/>
                    <a:gdLst>
                      <a:gd name="T0" fmla="*/ 21 w 21"/>
                      <a:gd name="T1" fmla="*/ 10 h 17"/>
                      <a:gd name="T2" fmla="*/ 4 w 21"/>
                      <a:gd name="T3" fmla="*/ 0 h 17"/>
                      <a:gd name="T4" fmla="*/ 0 w 21"/>
                      <a:gd name="T5" fmla="*/ 7 h 17"/>
                      <a:gd name="T6" fmla="*/ 16 w 21"/>
                      <a:gd name="T7" fmla="*/ 17 h 17"/>
                      <a:gd name="T8" fmla="*/ 21 w 21"/>
                      <a:gd name="T9" fmla="*/ 1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0"/>
                        </a:move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6" y="17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8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619"/>
                    <a:ext cx="18" cy="9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49" name="Freeform 156"/>
                  <p:cNvSpPr>
                    <a:spLocks/>
                  </p:cNvSpPr>
                  <p:nvPr/>
                </p:nvSpPr>
                <p:spPr bwMode="auto">
                  <a:xfrm>
                    <a:off x="2482" y="2630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7 w 11"/>
                      <a:gd name="T11" fmla="*/ 1 h 15"/>
                      <a:gd name="T12" fmla="*/ 9 w 11"/>
                      <a:gd name="T13" fmla="*/ 2 h 15"/>
                      <a:gd name="T14" fmla="*/ 10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6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10 w 11"/>
                      <a:gd name="T29" fmla="*/ 13 h 15"/>
                      <a:gd name="T30" fmla="*/ 8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6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0" name="Freeform 157"/>
                  <p:cNvSpPr>
                    <a:spLocks/>
                  </p:cNvSpPr>
                  <p:nvPr/>
                </p:nvSpPr>
                <p:spPr bwMode="auto">
                  <a:xfrm>
                    <a:off x="2467" y="2611"/>
                    <a:ext cx="10" cy="14"/>
                  </a:xfrm>
                  <a:custGeom>
                    <a:avLst/>
                    <a:gdLst>
                      <a:gd name="T0" fmla="*/ 0 w 10"/>
                      <a:gd name="T1" fmla="*/ 4 h 14"/>
                      <a:gd name="T2" fmla="*/ 1 w 10"/>
                      <a:gd name="T3" fmla="*/ 3 h 14"/>
                      <a:gd name="T4" fmla="*/ 2 w 10"/>
                      <a:gd name="T5" fmla="*/ 2 h 14"/>
                      <a:gd name="T6" fmla="*/ 3 w 10"/>
                      <a:gd name="T7" fmla="*/ 1 h 14"/>
                      <a:gd name="T8" fmla="*/ 5 w 10"/>
                      <a:gd name="T9" fmla="*/ 0 h 14"/>
                      <a:gd name="T10" fmla="*/ 10 w 10"/>
                      <a:gd name="T11" fmla="*/ 14 h 14"/>
                      <a:gd name="T12" fmla="*/ 9 w 10"/>
                      <a:gd name="T13" fmla="*/ 14 h 14"/>
                      <a:gd name="T14" fmla="*/ 6 w 10"/>
                      <a:gd name="T15" fmla="*/ 14 h 14"/>
                      <a:gd name="T16" fmla="*/ 5 w 10"/>
                      <a:gd name="T17" fmla="*/ 14 h 14"/>
                      <a:gd name="T18" fmla="*/ 3 w 10"/>
                      <a:gd name="T19" fmla="*/ 14 h 14"/>
                      <a:gd name="T20" fmla="*/ 2 w 10"/>
                      <a:gd name="T21" fmla="*/ 13 h 14"/>
                      <a:gd name="T22" fmla="*/ 2 w 10"/>
                      <a:gd name="T23" fmla="*/ 12 h 14"/>
                      <a:gd name="T24" fmla="*/ 1 w 10"/>
                      <a:gd name="T25" fmla="*/ 11 h 14"/>
                      <a:gd name="T26" fmla="*/ 0 w 10"/>
                      <a:gd name="T27" fmla="*/ 9 h 14"/>
                      <a:gd name="T28" fmla="*/ 0 w 10"/>
                      <a:gd name="T29" fmla="*/ 8 h 14"/>
                      <a:gd name="T30" fmla="*/ 0 w 10"/>
                      <a:gd name="T31" fmla="*/ 7 h 14"/>
                      <a:gd name="T32" fmla="*/ 0 w 10"/>
                      <a:gd name="T33" fmla="*/ 5 h 14"/>
                      <a:gd name="T34" fmla="*/ 0 w 10"/>
                      <a:gd name="T35" fmla="*/ 4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4"/>
                      <a:gd name="T56" fmla="*/ 10 w 10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4">
                        <a:moveTo>
                          <a:pt x="0" y="4"/>
                        </a:move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6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1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21" y="2617"/>
                    <a:ext cx="18" cy="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2" name="Freeform 162"/>
                  <p:cNvSpPr>
                    <a:spLocks/>
                  </p:cNvSpPr>
                  <p:nvPr/>
                </p:nvSpPr>
                <p:spPr bwMode="auto">
                  <a:xfrm>
                    <a:off x="2427" y="2587"/>
                    <a:ext cx="21" cy="17"/>
                  </a:xfrm>
                  <a:custGeom>
                    <a:avLst/>
                    <a:gdLst>
                      <a:gd name="T0" fmla="*/ 21 w 21"/>
                      <a:gd name="T1" fmla="*/ 11 h 17"/>
                      <a:gd name="T2" fmla="*/ 4 w 21"/>
                      <a:gd name="T3" fmla="*/ 0 h 17"/>
                      <a:gd name="T4" fmla="*/ 0 w 21"/>
                      <a:gd name="T5" fmla="*/ 8 h 17"/>
                      <a:gd name="T6" fmla="*/ 16 w 21"/>
                      <a:gd name="T7" fmla="*/ 17 h 17"/>
                      <a:gd name="T8" fmla="*/ 21 w 21"/>
                      <a:gd name="T9" fmla="*/ 11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1"/>
                        </a:move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16" y="17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3" name="Freeform 163"/>
                  <p:cNvSpPr>
                    <a:spLocks/>
                  </p:cNvSpPr>
                  <p:nvPr/>
                </p:nvSpPr>
                <p:spPr bwMode="auto">
                  <a:xfrm>
                    <a:off x="2446" y="2569"/>
                    <a:ext cx="14" cy="20"/>
                  </a:xfrm>
                  <a:custGeom>
                    <a:avLst/>
                    <a:gdLst>
                      <a:gd name="T0" fmla="*/ 14 w 14"/>
                      <a:gd name="T1" fmla="*/ 18 h 20"/>
                      <a:gd name="T2" fmla="*/ 8 w 14"/>
                      <a:gd name="T3" fmla="*/ 0 h 20"/>
                      <a:gd name="T4" fmla="*/ 0 w 14"/>
                      <a:gd name="T5" fmla="*/ 3 h 20"/>
                      <a:gd name="T6" fmla="*/ 7 w 14"/>
                      <a:gd name="T7" fmla="*/ 20 h 20"/>
                      <a:gd name="T8" fmla="*/ 14 w 1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8"/>
                        </a:move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7" y="20"/>
                        </a:lnTo>
                        <a:lnTo>
                          <a:pt x="14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4" name="Freeform 166"/>
                  <p:cNvSpPr>
                    <a:spLocks/>
                  </p:cNvSpPr>
                  <p:nvPr/>
                </p:nvSpPr>
                <p:spPr bwMode="auto">
                  <a:xfrm>
                    <a:off x="2478" y="2629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6 w 11"/>
                      <a:gd name="T11" fmla="*/ 1 h 15"/>
                      <a:gd name="T12" fmla="*/ 8 w 11"/>
                      <a:gd name="T13" fmla="*/ 2 h 15"/>
                      <a:gd name="T14" fmla="*/ 9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5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9 w 11"/>
                      <a:gd name="T29" fmla="*/ 13 h 15"/>
                      <a:gd name="T30" fmla="*/ 7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9" y="13"/>
                        </a:lnTo>
                        <a:lnTo>
                          <a:pt x="7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5" name="Freeform 175"/>
                  <p:cNvSpPr>
                    <a:spLocks/>
                  </p:cNvSpPr>
                  <p:nvPr/>
                </p:nvSpPr>
                <p:spPr bwMode="auto">
                  <a:xfrm>
                    <a:off x="2632" y="2557"/>
                    <a:ext cx="16" cy="2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16 w 16"/>
                      <a:gd name="T3" fmla="*/ 4 h 20"/>
                      <a:gd name="T4" fmla="*/ 9 w 16"/>
                      <a:gd name="T5" fmla="*/ 0 h 20"/>
                      <a:gd name="T6" fmla="*/ 0 w 16"/>
                      <a:gd name="T7" fmla="*/ 16 h 20"/>
                      <a:gd name="T8" fmla="*/ 6 w 16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0"/>
                      <a:gd name="T17" fmla="*/ 16 w 16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0">
                        <a:moveTo>
                          <a:pt x="6" y="20"/>
                        </a:moveTo>
                        <a:lnTo>
                          <a:pt x="16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6" name="Freeform 178"/>
                  <p:cNvSpPr>
                    <a:spLocks/>
                  </p:cNvSpPr>
                  <p:nvPr/>
                </p:nvSpPr>
                <p:spPr bwMode="auto">
                  <a:xfrm>
                    <a:off x="2625" y="2610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4 w 8"/>
                      <a:gd name="T5" fmla="*/ 1 h 16"/>
                      <a:gd name="T6" fmla="*/ 5 w 8"/>
                      <a:gd name="T7" fmla="*/ 1 h 16"/>
                      <a:gd name="T8" fmla="*/ 6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8 h 16"/>
                      <a:gd name="T18" fmla="*/ 8 w 8"/>
                      <a:gd name="T19" fmla="*/ 9 h 16"/>
                      <a:gd name="T20" fmla="*/ 8 w 8"/>
                      <a:gd name="T21" fmla="*/ 10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6 w 8"/>
                      <a:gd name="T27" fmla="*/ 14 h 16"/>
                      <a:gd name="T28" fmla="*/ 5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6" y="14"/>
                        </a:lnTo>
                        <a:lnTo>
                          <a:pt x="5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7" name="Freeform 179"/>
                  <p:cNvSpPr>
                    <a:spLocks/>
                  </p:cNvSpPr>
                  <p:nvPr/>
                </p:nvSpPr>
                <p:spPr bwMode="auto">
                  <a:xfrm>
                    <a:off x="2615" y="2588"/>
                    <a:ext cx="7" cy="15"/>
                  </a:xfrm>
                  <a:custGeom>
                    <a:avLst/>
                    <a:gdLst>
                      <a:gd name="T0" fmla="*/ 1 w 7"/>
                      <a:gd name="T1" fmla="*/ 3 h 15"/>
                      <a:gd name="T2" fmla="*/ 2 w 7"/>
                      <a:gd name="T3" fmla="*/ 2 h 15"/>
                      <a:gd name="T4" fmla="*/ 3 w 7"/>
                      <a:gd name="T5" fmla="*/ 1 h 15"/>
                      <a:gd name="T6" fmla="*/ 5 w 7"/>
                      <a:gd name="T7" fmla="*/ 1 h 15"/>
                      <a:gd name="T8" fmla="*/ 7 w 7"/>
                      <a:gd name="T9" fmla="*/ 0 h 15"/>
                      <a:gd name="T10" fmla="*/ 7 w 7"/>
                      <a:gd name="T11" fmla="*/ 15 h 15"/>
                      <a:gd name="T12" fmla="*/ 6 w 7"/>
                      <a:gd name="T13" fmla="*/ 15 h 15"/>
                      <a:gd name="T14" fmla="*/ 4 w 7"/>
                      <a:gd name="T15" fmla="*/ 14 h 15"/>
                      <a:gd name="T16" fmla="*/ 3 w 7"/>
                      <a:gd name="T17" fmla="*/ 14 h 15"/>
                      <a:gd name="T18" fmla="*/ 2 w 7"/>
                      <a:gd name="T19" fmla="*/ 13 h 15"/>
                      <a:gd name="T20" fmla="*/ 1 w 7"/>
                      <a:gd name="T21" fmla="*/ 12 h 15"/>
                      <a:gd name="T22" fmla="*/ 0 w 7"/>
                      <a:gd name="T23" fmla="*/ 11 h 15"/>
                      <a:gd name="T24" fmla="*/ 0 w 7"/>
                      <a:gd name="T25" fmla="*/ 9 h 15"/>
                      <a:gd name="T26" fmla="*/ 0 w 7"/>
                      <a:gd name="T27" fmla="*/ 8 h 15"/>
                      <a:gd name="T28" fmla="*/ 0 w 7"/>
                      <a:gd name="T29" fmla="*/ 7 h 15"/>
                      <a:gd name="T30" fmla="*/ 0 w 7"/>
                      <a:gd name="T31" fmla="*/ 6 h 15"/>
                      <a:gd name="T32" fmla="*/ 0 w 7"/>
                      <a:gd name="T33" fmla="*/ 4 h 15"/>
                      <a:gd name="T34" fmla="*/ 1 w 7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5"/>
                      <a:gd name="T56" fmla="*/ 7 w 7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8" name="Freeform 188"/>
                  <p:cNvSpPr>
                    <a:spLocks/>
                  </p:cNvSpPr>
                  <p:nvPr/>
                </p:nvSpPr>
                <p:spPr bwMode="auto">
                  <a:xfrm>
                    <a:off x="2621" y="2608"/>
                    <a:ext cx="9" cy="16"/>
                  </a:xfrm>
                  <a:custGeom>
                    <a:avLst/>
                    <a:gdLst>
                      <a:gd name="T0" fmla="*/ 0 w 9"/>
                      <a:gd name="T1" fmla="*/ 0 h 16"/>
                      <a:gd name="T2" fmla="*/ 2 w 9"/>
                      <a:gd name="T3" fmla="*/ 1 h 16"/>
                      <a:gd name="T4" fmla="*/ 3 w 9"/>
                      <a:gd name="T5" fmla="*/ 1 h 16"/>
                      <a:gd name="T6" fmla="*/ 4 w 9"/>
                      <a:gd name="T7" fmla="*/ 1 h 16"/>
                      <a:gd name="T8" fmla="*/ 5 w 9"/>
                      <a:gd name="T9" fmla="*/ 2 h 16"/>
                      <a:gd name="T10" fmla="*/ 6 w 9"/>
                      <a:gd name="T11" fmla="*/ 3 h 16"/>
                      <a:gd name="T12" fmla="*/ 8 w 9"/>
                      <a:gd name="T13" fmla="*/ 4 h 16"/>
                      <a:gd name="T14" fmla="*/ 9 w 9"/>
                      <a:gd name="T15" fmla="*/ 6 h 16"/>
                      <a:gd name="T16" fmla="*/ 9 w 9"/>
                      <a:gd name="T17" fmla="*/ 7 h 16"/>
                      <a:gd name="T18" fmla="*/ 9 w 9"/>
                      <a:gd name="T19" fmla="*/ 8 h 16"/>
                      <a:gd name="T20" fmla="*/ 9 w 9"/>
                      <a:gd name="T21" fmla="*/ 9 h 16"/>
                      <a:gd name="T22" fmla="*/ 9 w 9"/>
                      <a:gd name="T23" fmla="*/ 10 h 16"/>
                      <a:gd name="T24" fmla="*/ 8 w 9"/>
                      <a:gd name="T25" fmla="*/ 11 h 16"/>
                      <a:gd name="T26" fmla="*/ 6 w 9"/>
                      <a:gd name="T27" fmla="*/ 14 h 16"/>
                      <a:gd name="T28" fmla="*/ 4 w 9"/>
                      <a:gd name="T29" fmla="*/ 15 h 16"/>
                      <a:gd name="T30" fmla="*/ 2 w 9"/>
                      <a:gd name="T31" fmla="*/ 16 h 16"/>
                      <a:gd name="T32" fmla="*/ 0 w 9"/>
                      <a:gd name="T33" fmla="*/ 16 h 16"/>
                      <a:gd name="T34" fmla="*/ 0 w 9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"/>
                      <a:gd name="T55" fmla="*/ 0 h 16"/>
                      <a:gd name="T56" fmla="*/ 9 w 9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" h="16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8" y="4"/>
                        </a:lnTo>
                        <a:lnTo>
                          <a:pt x="9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6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59" name="Freeform 190"/>
                  <p:cNvSpPr>
                    <a:spLocks/>
                  </p:cNvSpPr>
                  <p:nvPr/>
                </p:nvSpPr>
                <p:spPr bwMode="auto">
                  <a:xfrm>
                    <a:off x="1676" y="2909"/>
                    <a:ext cx="388" cy="120"/>
                  </a:xfrm>
                  <a:custGeom>
                    <a:avLst/>
                    <a:gdLst>
                      <a:gd name="T0" fmla="*/ 43 w 388"/>
                      <a:gd name="T1" fmla="*/ 120 h 120"/>
                      <a:gd name="T2" fmla="*/ 35 w 388"/>
                      <a:gd name="T3" fmla="*/ 119 h 120"/>
                      <a:gd name="T4" fmla="*/ 27 w 388"/>
                      <a:gd name="T5" fmla="*/ 116 h 120"/>
                      <a:gd name="T6" fmla="*/ 21 w 388"/>
                      <a:gd name="T7" fmla="*/ 113 h 120"/>
                      <a:gd name="T8" fmla="*/ 14 w 388"/>
                      <a:gd name="T9" fmla="*/ 109 h 120"/>
                      <a:gd name="T10" fmla="*/ 7 w 388"/>
                      <a:gd name="T11" fmla="*/ 98 h 120"/>
                      <a:gd name="T12" fmla="*/ 2 w 388"/>
                      <a:gd name="T13" fmla="*/ 86 h 120"/>
                      <a:gd name="T14" fmla="*/ 0 w 388"/>
                      <a:gd name="T15" fmla="*/ 73 h 120"/>
                      <a:gd name="T16" fmla="*/ 0 w 388"/>
                      <a:gd name="T17" fmla="*/ 60 h 120"/>
                      <a:gd name="T18" fmla="*/ 0 w 388"/>
                      <a:gd name="T19" fmla="*/ 48 h 120"/>
                      <a:gd name="T20" fmla="*/ 2 w 388"/>
                      <a:gd name="T21" fmla="*/ 34 h 120"/>
                      <a:gd name="T22" fmla="*/ 7 w 388"/>
                      <a:gd name="T23" fmla="*/ 22 h 120"/>
                      <a:gd name="T24" fmla="*/ 14 w 388"/>
                      <a:gd name="T25" fmla="*/ 11 h 120"/>
                      <a:gd name="T26" fmla="*/ 21 w 388"/>
                      <a:gd name="T27" fmla="*/ 7 h 120"/>
                      <a:gd name="T28" fmla="*/ 27 w 388"/>
                      <a:gd name="T29" fmla="*/ 3 h 120"/>
                      <a:gd name="T30" fmla="*/ 35 w 388"/>
                      <a:gd name="T31" fmla="*/ 1 h 120"/>
                      <a:gd name="T32" fmla="*/ 43 w 388"/>
                      <a:gd name="T33" fmla="*/ 0 h 120"/>
                      <a:gd name="T34" fmla="*/ 346 w 388"/>
                      <a:gd name="T35" fmla="*/ 0 h 120"/>
                      <a:gd name="T36" fmla="*/ 355 w 388"/>
                      <a:gd name="T37" fmla="*/ 1 h 120"/>
                      <a:gd name="T38" fmla="*/ 362 w 388"/>
                      <a:gd name="T39" fmla="*/ 3 h 120"/>
                      <a:gd name="T40" fmla="*/ 369 w 388"/>
                      <a:gd name="T41" fmla="*/ 7 h 120"/>
                      <a:gd name="T42" fmla="*/ 374 w 388"/>
                      <a:gd name="T43" fmla="*/ 11 h 120"/>
                      <a:gd name="T44" fmla="*/ 382 w 388"/>
                      <a:gd name="T45" fmla="*/ 22 h 120"/>
                      <a:gd name="T46" fmla="*/ 386 w 388"/>
                      <a:gd name="T47" fmla="*/ 34 h 120"/>
                      <a:gd name="T48" fmla="*/ 388 w 388"/>
                      <a:gd name="T49" fmla="*/ 48 h 120"/>
                      <a:gd name="T50" fmla="*/ 388 w 388"/>
                      <a:gd name="T51" fmla="*/ 60 h 120"/>
                      <a:gd name="T52" fmla="*/ 388 w 388"/>
                      <a:gd name="T53" fmla="*/ 68 h 120"/>
                      <a:gd name="T54" fmla="*/ 387 w 388"/>
                      <a:gd name="T55" fmla="*/ 77 h 120"/>
                      <a:gd name="T56" fmla="*/ 386 w 388"/>
                      <a:gd name="T57" fmla="*/ 86 h 120"/>
                      <a:gd name="T58" fmla="*/ 383 w 388"/>
                      <a:gd name="T59" fmla="*/ 96 h 120"/>
                      <a:gd name="T60" fmla="*/ 377 w 388"/>
                      <a:gd name="T61" fmla="*/ 106 h 120"/>
                      <a:gd name="T62" fmla="*/ 371 w 388"/>
                      <a:gd name="T63" fmla="*/ 113 h 120"/>
                      <a:gd name="T64" fmla="*/ 360 w 388"/>
                      <a:gd name="T65" fmla="*/ 118 h 120"/>
                      <a:gd name="T66" fmla="*/ 346 w 388"/>
                      <a:gd name="T67" fmla="*/ 120 h 120"/>
                      <a:gd name="T68" fmla="*/ 43 w 388"/>
                      <a:gd name="T69" fmla="*/ 120 h 12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88"/>
                      <a:gd name="T106" fmla="*/ 0 h 120"/>
                      <a:gd name="T107" fmla="*/ 388 w 388"/>
                      <a:gd name="T108" fmla="*/ 120 h 12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88" h="120">
                        <a:moveTo>
                          <a:pt x="43" y="120"/>
                        </a:moveTo>
                        <a:lnTo>
                          <a:pt x="35" y="119"/>
                        </a:lnTo>
                        <a:lnTo>
                          <a:pt x="27" y="116"/>
                        </a:lnTo>
                        <a:lnTo>
                          <a:pt x="21" y="113"/>
                        </a:lnTo>
                        <a:lnTo>
                          <a:pt x="14" y="109"/>
                        </a:lnTo>
                        <a:lnTo>
                          <a:pt x="7" y="98"/>
                        </a:lnTo>
                        <a:lnTo>
                          <a:pt x="2" y="86"/>
                        </a:lnTo>
                        <a:lnTo>
                          <a:pt x="0" y="73"/>
                        </a:lnTo>
                        <a:lnTo>
                          <a:pt x="0" y="60"/>
                        </a:lnTo>
                        <a:lnTo>
                          <a:pt x="0" y="48"/>
                        </a:lnTo>
                        <a:lnTo>
                          <a:pt x="2" y="34"/>
                        </a:lnTo>
                        <a:lnTo>
                          <a:pt x="7" y="22"/>
                        </a:lnTo>
                        <a:lnTo>
                          <a:pt x="14" y="11"/>
                        </a:lnTo>
                        <a:lnTo>
                          <a:pt x="21" y="7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lnTo>
                          <a:pt x="346" y="0"/>
                        </a:lnTo>
                        <a:lnTo>
                          <a:pt x="355" y="1"/>
                        </a:lnTo>
                        <a:lnTo>
                          <a:pt x="362" y="3"/>
                        </a:lnTo>
                        <a:lnTo>
                          <a:pt x="369" y="7"/>
                        </a:lnTo>
                        <a:lnTo>
                          <a:pt x="374" y="11"/>
                        </a:lnTo>
                        <a:lnTo>
                          <a:pt x="382" y="22"/>
                        </a:lnTo>
                        <a:lnTo>
                          <a:pt x="386" y="34"/>
                        </a:lnTo>
                        <a:lnTo>
                          <a:pt x="388" y="48"/>
                        </a:lnTo>
                        <a:lnTo>
                          <a:pt x="388" y="60"/>
                        </a:lnTo>
                        <a:lnTo>
                          <a:pt x="388" y="68"/>
                        </a:lnTo>
                        <a:lnTo>
                          <a:pt x="387" y="77"/>
                        </a:lnTo>
                        <a:lnTo>
                          <a:pt x="386" y="86"/>
                        </a:lnTo>
                        <a:lnTo>
                          <a:pt x="383" y="96"/>
                        </a:lnTo>
                        <a:lnTo>
                          <a:pt x="377" y="106"/>
                        </a:lnTo>
                        <a:lnTo>
                          <a:pt x="371" y="113"/>
                        </a:lnTo>
                        <a:lnTo>
                          <a:pt x="360" y="118"/>
                        </a:lnTo>
                        <a:lnTo>
                          <a:pt x="346" y="120"/>
                        </a:lnTo>
                        <a:lnTo>
                          <a:pt x="43" y="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0" name="Freeform 191"/>
                  <p:cNvSpPr>
                    <a:spLocks/>
                  </p:cNvSpPr>
                  <p:nvPr/>
                </p:nvSpPr>
                <p:spPr bwMode="auto">
                  <a:xfrm>
                    <a:off x="1795" y="1497"/>
                    <a:ext cx="145" cy="1413"/>
                  </a:xfrm>
                  <a:custGeom>
                    <a:avLst/>
                    <a:gdLst>
                      <a:gd name="T0" fmla="*/ 1 w 145"/>
                      <a:gd name="T1" fmla="*/ 1398 h 1413"/>
                      <a:gd name="T2" fmla="*/ 28 w 145"/>
                      <a:gd name="T3" fmla="*/ 15 h 1413"/>
                      <a:gd name="T4" fmla="*/ 28 w 145"/>
                      <a:gd name="T5" fmla="*/ 0 h 1413"/>
                      <a:gd name="T6" fmla="*/ 43 w 145"/>
                      <a:gd name="T7" fmla="*/ 0 h 1413"/>
                      <a:gd name="T8" fmla="*/ 103 w 145"/>
                      <a:gd name="T9" fmla="*/ 0 h 1413"/>
                      <a:gd name="T10" fmla="*/ 118 w 145"/>
                      <a:gd name="T11" fmla="*/ 0 h 1413"/>
                      <a:gd name="T12" fmla="*/ 118 w 145"/>
                      <a:gd name="T13" fmla="*/ 15 h 1413"/>
                      <a:gd name="T14" fmla="*/ 145 w 145"/>
                      <a:gd name="T15" fmla="*/ 1398 h 1413"/>
                      <a:gd name="T16" fmla="*/ 145 w 145"/>
                      <a:gd name="T17" fmla="*/ 1413 h 1413"/>
                      <a:gd name="T18" fmla="*/ 131 w 145"/>
                      <a:gd name="T19" fmla="*/ 1413 h 1413"/>
                      <a:gd name="T20" fmla="*/ 16 w 145"/>
                      <a:gd name="T21" fmla="*/ 1413 h 1413"/>
                      <a:gd name="T22" fmla="*/ 0 w 145"/>
                      <a:gd name="T23" fmla="*/ 1413 h 1413"/>
                      <a:gd name="T24" fmla="*/ 1 w 145"/>
                      <a:gd name="T25" fmla="*/ 1398 h 14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5"/>
                      <a:gd name="T40" fmla="*/ 0 h 1413"/>
                      <a:gd name="T41" fmla="*/ 145 w 145"/>
                      <a:gd name="T42" fmla="*/ 1413 h 14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5" h="1413">
                        <a:moveTo>
                          <a:pt x="1" y="1398"/>
                        </a:moveTo>
                        <a:lnTo>
                          <a:pt x="28" y="15"/>
                        </a:lnTo>
                        <a:lnTo>
                          <a:pt x="28" y="0"/>
                        </a:lnTo>
                        <a:lnTo>
                          <a:pt x="43" y="0"/>
                        </a:lnTo>
                        <a:lnTo>
                          <a:pt x="103" y="0"/>
                        </a:lnTo>
                        <a:lnTo>
                          <a:pt x="118" y="0"/>
                        </a:lnTo>
                        <a:lnTo>
                          <a:pt x="118" y="15"/>
                        </a:lnTo>
                        <a:lnTo>
                          <a:pt x="145" y="1398"/>
                        </a:lnTo>
                        <a:lnTo>
                          <a:pt x="145" y="1413"/>
                        </a:lnTo>
                        <a:lnTo>
                          <a:pt x="131" y="1413"/>
                        </a:lnTo>
                        <a:lnTo>
                          <a:pt x="16" y="1413"/>
                        </a:lnTo>
                        <a:lnTo>
                          <a:pt x="0" y="1413"/>
                        </a:lnTo>
                        <a:lnTo>
                          <a:pt x="1" y="1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1" name="Freeform 192"/>
                  <p:cNvSpPr>
                    <a:spLocks/>
                  </p:cNvSpPr>
                  <p:nvPr/>
                </p:nvSpPr>
                <p:spPr bwMode="auto">
                  <a:xfrm>
                    <a:off x="1811" y="1512"/>
                    <a:ext cx="115" cy="1384"/>
                  </a:xfrm>
                  <a:custGeom>
                    <a:avLst/>
                    <a:gdLst>
                      <a:gd name="T0" fmla="*/ 115 w 115"/>
                      <a:gd name="T1" fmla="*/ 1384 h 1384"/>
                      <a:gd name="T2" fmla="*/ 87 w 115"/>
                      <a:gd name="T3" fmla="*/ 0 h 1384"/>
                      <a:gd name="T4" fmla="*/ 27 w 115"/>
                      <a:gd name="T5" fmla="*/ 0 h 1384"/>
                      <a:gd name="T6" fmla="*/ 0 w 115"/>
                      <a:gd name="T7" fmla="*/ 1384 h 1384"/>
                      <a:gd name="T8" fmla="*/ 115 w 115"/>
                      <a:gd name="T9" fmla="*/ 1384 h 1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384"/>
                      <a:gd name="T17" fmla="*/ 115 w 115"/>
                      <a:gd name="T18" fmla="*/ 1384 h 1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384">
                        <a:moveTo>
                          <a:pt x="115" y="1384"/>
                        </a:moveTo>
                        <a:lnTo>
                          <a:pt x="87" y="0"/>
                        </a:lnTo>
                        <a:lnTo>
                          <a:pt x="27" y="0"/>
                        </a:lnTo>
                        <a:lnTo>
                          <a:pt x="0" y="1384"/>
                        </a:lnTo>
                        <a:lnTo>
                          <a:pt x="115" y="138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2" name="Freeform 193"/>
                  <p:cNvSpPr>
                    <a:spLocks/>
                  </p:cNvSpPr>
                  <p:nvPr/>
                </p:nvSpPr>
                <p:spPr bwMode="auto">
                  <a:xfrm>
                    <a:off x="1776" y="2879"/>
                    <a:ext cx="186" cy="60"/>
                  </a:xfrm>
                  <a:custGeom>
                    <a:avLst/>
                    <a:gdLst>
                      <a:gd name="T0" fmla="*/ 32 w 186"/>
                      <a:gd name="T1" fmla="*/ 60 h 60"/>
                      <a:gd name="T2" fmla="*/ 25 w 186"/>
                      <a:gd name="T3" fmla="*/ 59 h 60"/>
                      <a:gd name="T4" fmla="*/ 20 w 186"/>
                      <a:gd name="T5" fmla="*/ 58 h 60"/>
                      <a:gd name="T6" fmla="*/ 14 w 186"/>
                      <a:gd name="T7" fmla="*/ 55 h 60"/>
                      <a:gd name="T8" fmla="*/ 10 w 186"/>
                      <a:gd name="T9" fmla="*/ 52 h 60"/>
                      <a:gd name="T10" fmla="*/ 6 w 186"/>
                      <a:gd name="T11" fmla="*/ 47 h 60"/>
                      <a:gd name="T12" fmla="*/ 3 w 186"/>
                      <a:gd name="T13" fmla="*/ 42 h 60"/>
                      <a:gd name="T14" fmla="*/ 1 w 186"/>
                      <a:gd name="T15" fmla="*/ 37 h 60"/>
                      <a:gd name="T16" fmla="*/ 0 w 186"/>
                      <a:gd name="T17" fmla="*/ 30 h 60"/>
                      <a:gd name="T18" fmla="*/ 1 w 186"/>
                      <a:gd name="T19" fmla="*/ 25 h 60"/>
                      <a:gd name="T20" fmla="*/ 3 w 186"/>
                      <a:gd name="T21" fmla="*/ 18 h 60"/>
                      <a:gd name="T22" fmla="*/ 6 w 186"/>
                      <a:gd name="T23" fmla="*/ 13 h 60"/>
                      <a:gd name="T24" fmla="*/ 10 w 186"/>
                      <a:gd name="T25" fmla="*/ 9 h 60"/>
                      <a:gd name="T26" fmla="*/ 14 w 186"/>
                      <a:gd name="T27" fmla="*/ 5 h 60"/>
                      <a:gd name="T28" fmla="*/ 20 w 186"/>
                      <a:gd name="T29" fmla="*/ 2 h 60"/>
                      <a:gd name="T30" fmla="*/ 25 w 186"/>
                      <a:gd name="T31" fmla="*/ 1 h 60"/>
                      <a:gd name="T32" fmla="*/ 32 w 186"/>
                      <a:gd name="T33" fmla="*/ 0 h 60"/>
                      <a:gd name="T34" fmla="*/ 156 w 186"/>
                      <a:gd name="T35" fmla="*/ 0 h 60"/>
                      <a:gd name="T36" fmla="*/ 161 w 186"/>
                      <a:gd name="T37" fmla="*/ 1 h 60"/>
                      <a:gd name="T38" fmla="*/ 166 w 186"/>
                      <a:gd name="T39" fmla="*/ 2 h 60"/>
                      <a:gd name="T40" fmla="*/ 172 w 186"/>
                      <a:gd name="T41" fmla="*/ 5 h 60"/>
                      <a:gd name="T42" fmla="*/ 177 w 186"/>
                      <a:gd name="T43" fmla="*/ 9 h 60"/>
                      <a:gd name="T44" fmla="*/ 180 w 186"/>
                      <a:gd name="T45" fmla="*/ 13 h 60"/>
                      <a:gd name="T46" fmla="*/ 184 w 186"/>
                      <a:gd name="T47" fmla="*/ 18 h 60"/>
                      <a:gd name="T48" fmla="*/ 185 w 186"/>
                      <a:gd name="T49" fmla="*/ 25 h 60"/>
                      <a:gd name="T50" fmla="*/ 186 w 186"/>
                      <a:gd name="T51" fmla="*/ 30 h 60"/>
                      <a:gd name="T52" fmla="*/ 184 w 186"/>
                      <a:gd name="T53" fmla="*/ 42 h 60"/>
                      <a:gd name="T54" fmla="*/ 177 w 186"/>
                      <a:gd name="T55" fmla="*/ 52 h 60"/>
                      <a:gd name="T56" fmla="*/ 167 w 186"/>
                      <a:gd name="T57" fmla="*/ 58 h 60"/>
                      <a:gd name="T58" fmla="*/ 156 w 186"/>
                      <a:gd name="T59" fmla="*/ 60 h 60"/>
                      <a:gd name="T60" fmla="*/ 32 w 186"/>
                      <a:gd name="T61" fmla="*/ 60 h 6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86"/>
                      <a:gd name="T94" fmla="*/ 0 h 60"/>
                      <a:gd name="T95" fmla="*/ 186 w 186"/>
                      <a:gd name="T96" fmla="*/ 60 h 6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86" h="60">
                        <a:moveTo>
                          <a:pt x="32" y="60"/>
                        </a:moveTo>
                        <a:lnTo>
                          <a:pt x="25" y="59"/>
                        </a:lnTo>
                        <a:lnTo>
                          <a:pt x="20" y="58"/>
                        </a:lnTo>
                        <a:lnTo>
                          <a:pt x="14" y="55"/>
                        </a:lnTo>
                        <a:lnTo>
                          <a:pt x="10" y="52"/>
                        </a:lnTo>
                        <a:lnTo>
                          <a:pt x="6" y="47"/>
                        </a:lnTo>
                        <a:lnTo>
                          <a:pt x="3" y="42"/>
                        </a:lnTo>
                        <a:lnTo>
                          <a:pt x="1" y="37"/>
                        </a:lnTo>
                        <a:lnTo>
                          <a:pt x="0" y="30"/>
                        </a:lnTo>
                        <a:lnTo>
                          <a:pt x="1" y="25"/>
                        </a:lnTo>
                        <a:lnTo>
                          <a:pt x="3" y="18"/>
                        </a:lnTo>
                        <a:lnTo>
                          <a:pt x="6" y="13"/>
                        </a:lnTo>
                        <a:lnTo>
                          <a:pt x="10" y="9"/>
                        </a:lnTo>
                        <a:lnTo>
                          <a:pt x="14" y="5"/>
                        </a:lnTo>
                        <a:lnTo>
                          <a:pt x="20" y="2"/>
                        </a:lnTo>
                        <a:lnTo>
                          <a:pt x="25" y="1"/>
                        </a:lnTo>
                        <a:lnTo>
                          <a:pt x="32" y="0"/>
                        </a:lnTo>
                        <a:lnTo>
                          <a:pt x="156" y="0"/>
                        </a:lnTo>
                        <a:lnTo>
                          <a:pt x="161" y="1"/>
                        </a:lnTo>
                        <a:lnTo>
                          <a:pt x="166" y="2"/>
                        </a:lnTo>
                        <a:lnTo>
                          <a:pt x="172" y="5"/>
                        </a:lnTo>
                        <a:lnTo>
                          <a:pt x="177" y="9"/>
                        </a:lnTo>
                        <a:lnTo>
                          <a:pt x="180" y="13"/>
                        </a:lnTo>
                        <a:lnTo>
                          <a:pt x="184" y="18"/>
                        </a:lnTo>
                        <a:lnTo>
                          <a:pt x="185" y="25"/>
                        </a:lnTo>
                        <a:lnTo>
                          <a:pt x="186" y="30"/>
                        </a:lnTo>
                        <a:lnTo>
                          <a:pt x="184" y="42"/>
                        </a:lnTo>
                        <a:lnTo>
                          <a:pt x="177" y="52"/>
                        </a:lnTo>
                        <a:lnTo>
                          <a:pt x="167" y="58"/>
                        </a:lnTo>
                        <a:lnTo>
                          <a:pt x="156" y="60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3" name="Freeform 194"/>
                  <p:cNvSpPr>
                    <a:spLocks/>
                  </p:cNvSpPr>
                  <p:nvPr/>
                </p:nvSpPr>
                <p:spPr bwMode="auto">
                  <a:xfrm>
                    <a:off x="1786" y="2889"/>
                    <a:ext cx="166" cy="41"/>
                  </a:xfrm>
                  <a:custGeom>
                    <a:avLst/>
                    <a:gdLst>
                      <a:gd name="T0" fmla="*/ 146 w 166"/>
                      <a:gd name="T1" fmla="*/ 41 h 41"/>
                      <a:gd name="T2" fmla="*/ 153 w 166"/>
                      <a:gd name="T3" fmla="*/ 39 h 41"/>
                      <a:gd name="T4" fmla="*/ 160 w 166"/>
                      <a:gd name="T5" fmla="*/ 35 h 41"/>
                      <a:gd name="T6" fmla="*/ 164 w 166"/>
                      <a:gd name="T7" fmla="*/ 29 h 41"/>
                      <a:gd name="T8" fmla="*/ 166 w 166"/>
                      <a:gd name="T9" fmla="*/ 20 h 41"/>
                      <a:gd name="T10" fmla="*/ 166 w 166"/>
                      <a:gd name="T11" fmla="*/ 20 h 41"/>
                      <a:gd name="T12" fmla="*/ 164 w 166"/>
                      <a:gd name="T13" fmla="*/ 11 h 41"/>
                      <a:gd name="T14" fmla="*/ 160 w 166"/>
                      <a:gd name="T15" fmla="*/ 5 h 41"/>
                      <a:gd name="T16" fmla="*/ 153 w 166"/>
                      <a:gd name="T17" fmla="*/ 1 h 41"/>
                      <a:gd name="T18" fmla="*/ 146 w 166"/>
                      <a:gd name="T19" fmla="*/ 0 h 41"/>
                      <a:gd name="T20" fmla="*/ 22 w 166"/>
                      <a:gd name="T21" fmla="*/ 0 h 41"/>
                      <a:gd name="T22" fmla="*/ 13 w 166"/>
                      <a:gd name="T23" fmla="*/ 1 h 41"/>
                      <a:gd name="T24" fmla="*/ 7 w 166"/>
                      <a:gd name="T25" fmla="*/ 5 h 41"/>
                      <a:gd name="T26" fmla="*/ 2 w 166"/>
                      <a:gd name="T27" fmla="*/ 11 h 41"/>
                      <a:gd name="T28" fmla="*/ 0 w 166"/>
                      <a:gd name="T29" fmla="*/ 20 h 41"/>
                      <a:gd name="T30" fmla="*/ 0 w 166"/>
                      <a:gd name="T31" fmla="*/ 20 h 41"/>
                      <a:gd name="T32" fmla="*/ 2 w 166"/>
                      <a:gd name="T33" fmla="*/ 29 h 41"/>
                      <a:gd name="T34" fmla="*/ 7 w 166"/>
                      <a:gd name="T35" fmla="*/ 35 h 41"/>
                      <a:gd name="T36" fmla="*/ 13 w 166"/>
                      <a:gd name="T37" fmla="*/ 39 h 41"/>
                      <a:gd name="T38" fmla="*/ 22 w 166"/>
                      <a:gd name="T39" fmla="*/ 41 h 41"/>
                      <a:gd name="T40" fmla="*/ 146 w 166"/>
                      <a:gd name="T41" fmla="*/ 41 h 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6"/>
                      <a:gd name="T64" fmla="*/ 0 h 41"/>
                      <a:gd name="T65" fmla="*/ 166 w 166"/>
                      <a:gd name="T66" fmla="*/ 41 h 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6" h="41">
                        <a:moveTo>
                          <a:pt x="146" y="41"/>
                        </a:moveTo>
                        <a:lnTo>
                          <a:pt x="153" y="39"/>
                        </a:lnTo>
                        <a:lnTo>
                          <a:pt x="160" y="35"/>
                        </a:lnTo>
                        <a:lnTo>
                          <a:pt x="164" y="29"/>
                        </a:lnTo>
                        <a:lnTo>
                          <a:pt x="166" y="20"/>
                        </a:lnTo>
                        <a:lnTo>
                          <a:pt x="164" y="11"/>
                        </a:lnTo>
                        <a:lnTo>
                          <a:pt x="160" y="5"/>
                        </a:lnTo>
                        <a:lnTo>
                          <a:pt x="153" y="1"/>
                        </a:lnTo>
                        <a:lnTo>
                          <a:pt x="146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5"/>
                        </a:lnTo>
                        <a:lnTo>
                          <a:pt x="2" y="11"/>
                        </a:lnTo>
                        <a:lnTo>
                          <a:pt x="0" y="20"/>
                        </a:lnTo>
                        <a:lnTo>
                          <a:pt x="2" y="29"/>
                        </a:lnTo>
                        <a:lnTo>
                          <a:pt x="7" y="35"/>
                        </a:lnTo>
                        <a:lnTo>
                          <a:pt x="13" y="39"/>
                        </a:lnTo>
                        <a:lnTo>
                          <a:pt x="22" y="41"/>
                        </a:lnTo>
                        <a:lnTo>
                          <a:pt x="146" y="41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4" name="Freeform 195"/>
                  <p:cNvSpPr>
                    <a:spLocks/>
                  </p:cNvSpPr>
                  <p:nvPr/>
                </p:nvSpPr>
                <p:spPr bwMode="auto">
                  <a:xfrm>
                    <a:off x="1686" y="2919"/>
                    <a:ext cx="368" cy="100"/>
                  </a:xfrm>
                  <a:custGeom>
                    <a:avLst/>
                    <a:gdLst>
                      <a:gd name="T0" fmla="*/ 336 w 368"/>
                      <a:gd name="T1" fmla="*/ 100 h 100"/>
                      <a:gd name="T2" fmla="*/ 345 w 368"/>
                      <a:gd name="T3" fmla="*/ 99 h 100"/>
                      <a:gd name="T4" fmla="*/ 352 w 368"/>
                      <a:gd name="T5" fmla="*/ 96 h 100"/>
                      <a:gd name="T6" fmla="*/ 358 w 368"/>
                      <a:gd name="T7" fmla="*/ 91 h 100"/>
                      <a:gd name="T8" fmla="*/ 362 w 368"/>
                      <a:gd name="T9" fmla="*/ 85 h 100"/>
                      <a:gd name="T10" fmla="*/ 365 w 368"/>
                      <a:gd name="T11" fmla="*/ 78 h 100"/>
                      <a:gd name="T12" fmla="*/ 367 w 368"/>
                      <a:gd name="T13" fmla="*/ 70 h 100"/>
                      <a:gd name="T14" fmla="*/ 368 w 368"/>
                      <a:gd name="T15" fmla="*/ 60 h 100"/>
                      <a:gd name="T16" fmla="*/ 368 w 368"/>
                      <a:gd name="T17" fmla="*/ 50 h 100"/>
                      <a:gd name="T18" fmla="*/ 368 w 368"/>
                      <a:gd name="T19" fmla="*/ 50 h 100"/>
                      <a:gd name="T20" fmla="*/ 368 w 368"/>
                      <a:gd name="T21" fmla="*/ 41 h 100"/>
                      <a:gd name="T22" fmla="*/ 367 w 368"/>
                      <a:gd name="T23" fmla="*/ 31 h 100"/>
                      <a:gd name="T24" fmla="*/ 365 w 368"/>
                      <a:gd name="T25" fmla="*/ 22 h 100"/>
                      <a:gd name="T26" fmla="*/ 362 w 368"/>
                      <a:gd name="T27" fmla="*/ 15 h 100"/>
                      <a:gd name="T28" fmla="*/ 358 w 368"/>
                      <a:gd name="T29" fmla="*/ 8 h 100"/>
                      <a:gd name="T30" fmla="*/ 352 w 368"/>
                      <a:gd name="T31" fmla="*/ 4 h 100"/>
                      <a:gd name="T32" fmla="*/ 345 w 368"/>
                      <a:gd name="T33" fmla="*/ 1 h 100"/>
                      <a:gd name="T34" fmla="*/ 336 w 368"/>
                      <a:gd name="T35" fmla="*/ 0 h 100"/>
                      <a:gd name="T36" fmla="*/ 33 w 368"/>
                      <a:gd name="T37" fmla="*/ 0 h 100"/>
                      <a:gd name="T38" fmla="*/ 24 w 368"/>
                      <a:gd name="T39" fmla="*/ 1 h 100"/>
                      <a:gd name="T40" fmla="*/ 16 w 368"/>
                      <a:gd name="T41" fmla="*/ 4 h 100"/>
                      <a:gd name="T42" fmla="*/ 11 w 368"/>
                      <a:gd name="T43" fmla="*/ 8 h 100"/>
                      <a:gd name="T44" fmla="*/ 6 w 368"/>
                      <a:gd name="T45" fmla="*/ 15 h 100"/>
                      <a:gd name="T46" fmla="*/ 3 w 368"/>
                      <a:gd name="T47" fmla="*/ 22 h 100"/>
                      <a:gd name="T48" fmla="*/ 1 w 368"/>
                      <a:gd name="T49" fmla="*/ 31 h 100"/>
                      <a:gd name="T50" fmla="*/ 0 w 368"/>
                      <a:gd name="T51" fmla="*/ 41 h 100"/>
                      <a:gd name="T52" fmla="*/ 0 w 368"/>
                      <a:gd name="T53" fmla="*/ 50 h 100"/>
                      <a:gd name="T54" fmla="*/ 0 w 368"/>
                      <a:gd name="T55" fmla="*/ 50 h 100"/>
                      <a:gd name="T56" fmla="*/ 0 w 368"/>
                      <a:gd name="T57" fmla="*/ 60 h 100"/>
                      <a:gd name="T58" fmla="*/ 1 w 368"/>
                      <a:gd name="T59" fmla="*/ 70 h 100"/>
                      <a:gd name="T60" fmla="*/ 3 w 368"/>
                      <a:gd name="T61" fmla="*/ 78 h 100"/>
                      <a:gd name="T62" fmla="*/ 6 w 368"/>
                      <a:gd name="T63" fmla="*/ 85 h 100"/>
                      <a:gd name="T64" fmla="*/ 11 w 368"/>
                      <a:gd name="T65" fmla="*/ 91 h 100"/>
                      <a:gd name="T66" fmla="*/ 16 w 368"/>
                      <a:gd name="T67" fmla="*/ 96 h 100"/>
                      <a:gd name="T68" fmla="*/ 24 w 368"/>
                      <a:gd name="T69" fmla="*/ 99 h 100"/>
                      <a:gd name="T70" fmla="*/ 33 w 368"/>
                      <a:gd name="T71" fmla="*/ 100 h 100"/>
                      <a:gd name="T72" fmla="*/ 336 w 368"/>
                      <a:gd name="T73" fmla="*/ 100 h 1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68"/>
                      <a:gd name="T112" fmla="*/ 0 h 100"/>
                      <a:gd name="T113" fmla="*/ 368 w 368"/>
                      <a:gd name="T114" fmla="*/ 100 h 1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68" h="100">
                        <a:moveTo>
                          <a:pt x="336" y="100"/>
                        </a:moveTo>
                        <a:lnTo>
                          <a:pt x="345" y="99"/>
                        </a:lnTo>
                        <a:lnTo>
                          <a:pt x="352" y="96"/>
                        </a:lnTo>
                        <a:lnTo>
                          <a:pt x="358" y="91"/>
                        </a:lnTo>
                        <a:lnTo>
                          <a:pt x="362" y="85"/>
                        </a:lnTo>
                        <a:lnTo>
                          <a:pt x="365" y="78"/>
                        </a:lnTo>
                        <a:lnTo>
                          <a:pt x="367" y="70"/>
                        </a:lnTo>
                        <a:lnTo>
                          <a:pt x="368" y="60"/>
                        </a:lnTo>
                        <a:lnTo>
                          <a:pt x="368" y="50"/>
                        </a:lnTo>
                        <a:lnTo>
                          <a:pt x="368" y="41"/>
                        </a:lnTo>
                        <a:lnTo>
                          <a:pt x="367" y="31"/>
                        </a:lnTo>
                        <a:lnTo>
                          <a:pt x="365" y="22"/>
                        </a:lnTo>
                        <a:lnTo>
                          <a:pt x="362" y="15"/>
                        </a:lnTo>
                        <a:lnTo>
                          <a:pt x="358" y="8"/>
                        </a:lnTo>
                        <a:lnTo>
                          <a:pt x="352" y="4"/>
                        </a:lnTo>
                        <a:lnTo>
                          <a:pt x="345" y="1"/>
                        </a:lnTo>
                        <a:lnTo>
                          <a:pt x="336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6" y="4"/>
                        </a:lnTo>
                        <a:lnTo>
                          <a:pt x="11" y="8"/>
                        </a:lnTo>
                        <a:lnTo>
                          <a:pt x="6" y="15"/>
                        </a:lnTo>
                        <a:lnTo>
                          <a:pt x="3" y="22"/>
                        </a:lnTo>
                        <a:lnTo>
                          <a:pt x="1" y="31"/>
                        </a:lnTo>
                        <a:lnTo>
                          <a:pt x="0" y="41"/>
                        </a:lnTo>
                        <a:lnTo>
                          <a:pt x="0" y="50"/>
                        </a:lnTo>
                        <a:lnTo>
                          <a:pt x="0" y="60"/>
                        </a:lnTo>
                        <a:lnTo>
                          <a:pt x="1" y="70"/>
                        </a:lnTo>
                        <a:lnTo>
                          <a:pt x="3" y="78"/>
                        </a:lnTo>
                        <a:lnTo>
                          <a:pt x="6" y="85"/>
                        </a:lnTo>
                        <a:lnTo>
                          <a:pt x="11" y="91"/>
                        </a:lnTo>
                        <a:lnTo>
                          <a:pt x="16" y="96"/>
                        </a:lnTo>
                        <a:lnTo>
                          <a:pt x="24" y="99"/>
                        </a:lnTo>
                        <a:lnTo>
                          <a:pt x="33" y="100"/>
                        </a:lnTo>
                        <a:lnTo>
                          <a:pt x="336" y="10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5" name="Freeform 196"/>
                  <p:cNvSpPr>
                    <a:spLocks/>
                  </p:cNvSpPr>
                  <p:nvPr/>
                </p:nvSpPr>
                <p:spPr bwMode="auto">
                  <a:xfrm>
                    <a:off x="1810" y="1440"/>
                    <a:ext cx="117" cy="117"/>
                  </a:xfrm>
                  <a:custGeom>
                    <a:avLst/>
                    <a:gdLst>
                      <a:gd name="T0" fmla="*/ 0 w 117"/>
                      <a:gd name="T1" fmla="*/ 58 h 117"/>
                      <a:gd name="T2" fmla="*/ 1 w 117"/>
                      <a:gd name="T3" fmla="*/ 47 h 117"/>
                      <a:gd name="T4" fmla="*/ 4 w 117"/>
                      <a:gd name="T5" fmla="*/ 36 h 117"/>
                      <a:gd name="T6" fmla="*/ 9 w 117"/>
                      <a:gd name="T7" fmla="*/ 26 h 117"/>
                      <a:gd name="T8" fmla="*/ 17 w 117"/>
                      <a:gd name="T9" fmla="*/ 17 h 117"/>
                      <a:gd name="T10" fmla="*/ 21 w 117"/>
                      <a:gd name="T11" fmla="*/ 13 h 117"/>
                      <a:gd name="T12" fmla="*/ 27 w 117"/>
                      <a:gd name="T13" fmla="*/ 10 h 117"/>
                      <a:gd name="T14" fmla="*/ 31 w 117"/>
                      <a:gd name="T15" fmla="*/ 6 h 117"/>
                      <a:gd name="T16" fmla="*/ 36 w 117"/>
                      <a:gd name="T17" fmla="*/ 4 h 117"/>
                      <a:gd name="T18" fmla="*/ 42 w 117"/>
                      <a:gd name="T19" fmla="*/ 2 h 117"/>
                      <a:gd name="T20" fmla="*/ 47 w 117"/>
                      <a:gd name="T21" fmla="*/ 1 h 117"/>
                      <a:gd name="T22" fmla="*/ 53 w 117"/>
                      <a:gd name="T23" fmla="*/ 0 h 117"/>
                      <a:gd name="T24" fmla="*/ 59 w 117"/>
                      <a:gd name="T25" fmla="*/ 0 h 117"/>
                      <a:gd name="T26" fmla="*/ 65 w 117"/>
                      <a:gd name="T27" fmla="*/ 0 h 117"/>
                      <a:gd name="T28" fmla="*/ 71 w 117"/>
                      <a:gd name="T29" fmla="*/ 1 h 117"/>
                      <a:gd name="T30" fmla="*/ 76 w 117"/>
                      <a:gd name="T31" fmla="*/ 2 h 117"/>
                      <a:gd name="T32" fmla="*/ 82 w 117"/>
                      <a:gd name="T33" fmla="*/ 4 h 117"/>
                      <a:gd name="T34" fmla="*/ 87 w 117"/>
                      <a:gd name="T35" fmla="*/ 6 h 117"/>
                      <a:gd name="T36" fmla="*/ 91 w 117"/>
                      <a:gd name="T37" fmla="*/ 10 h 117"/>
                      <a:gd name="T38" fmla="*/ 97 w 117"/>
                      <a:gd name="T39" fmla="*/ 13 h 117"/>
                      <a:gd name="T40" fmla="*/ 101 w 117"/>
                      <a:gd name="T41" fmla="*/ 17 h 117"/>
                      <a:gd name="T42" fmla="*/ 109 w 117"/>
                      <a:gd name="T43" fmla="*/ 26 h 117"/>
                      <a:gd name="T44" fmla="*/ 113 w 117"/>
                      <a:gd name="T45" fmla="*/ 36 h 117"/>
                      <a:gd name="T46" fmla="*/ 116 w 117"/>
                      <a:gd name="T47" fmla="*/ 47 h 117"/>
                      <a:gd name="T48" fmla="*/ 117 w 117"/>
                      <a:gd name="T49" fmla="*/ 58 h 117"/>
                      <a:gd name="T50" fmla="*/ 116 w 117"/>
                      <a:gd name="T51" fmla="*/ 70 h 117"/>
                      <a:gd name="T52" fmla="*/ 113 w 117"/>
                      <a:gd name="T53" fmla="*/ 81 h 117"/>
                      <a:gd name="T54" fmla="*/ 108 w 117"/>
                      <a:gd name="T55" fmla="*/ 92 h 117"/>
                      <a:gd name="T56" fmla="*/ 100 w 117"/>
                      <a:gd name="T57" fmla="*/ 100 h 117"/>
                      <a:gd name="T58" fmla="*/ 91 w 117"/>
                      <a:gd name="T59" fmla="*/ 108 h 117"/>
                      <a:gd name="T60" fmla="*/ 82 w 117"/>
                      <a:gd name="T61" fmla="*/ 113 h 117"/>
                      <a:gd name="T62" fmla="*/ 71 w 117"/>
                      <a:gd name="T63" fmla="*/ 116 h 117"/>
                      <a:gd name="T64" fmla="*/ 59 w 117"/>
                      <a:gd name="T65" fmla="*/ 117 h 117"/>
                      <a:gd name="T66" fmla="*/ 53 w 117"/>
                      <a:gd name="T67" fmla="*/ 117 h 117"/>
                      <a:gd name="T68" fmla="*/ 47 w 117"/>
                      <a:gd name="T69" fmla="*/ 116 h 117"/>
                      <a:gd name="T70" fmla="*/ 42 w 117"/>
                      <a:gd name="T71" fmla="*/ 115 h 117"/>
                      <a:gd name="T72" fmla="*/ 36 w 117"/>
                      <a:gd name="T73" fmla="*/ 113 h 117"/>
                      <a:gd name="T74" fmla="*/ 31 w 117"/>
                      <a:gd name="T75" fmla="*/ 110 h 117"/>
                      <a:gd name="T76" fmla="*/ 27 w 117"/>
                      <a:gd name="T77" fmla="*/ 108 h 117"/>
                      <a:gd name="T78" fmla="*/ 21 w 117"/>
                      <a:gd name="T79" fmla="*/ 104 h 117"/>
                      <a:gd name="T80" fmla="*/ 17 w 117"/>
                      <a:gd name="T81" fmla="*/ 100 h 117"/>
                      <a:gd name="T82" fmla="*/ 9 w 117"/>
                      <a:gd name="T83" fmla="*/ 90 h 117"/>
                      <a:gd name="T84" fmla="*/ 4 w 117"/>
                      <a:gd name="T85" fmla="*/ 81 h 117"/>
                      <a:gd name="T86" fmla="*/ 1 w 117"/>
                      <a:gd name="T87" fmla="*/ 70 h 117"/>
                      <a:gd name="T88" fmla="*/ 0 w 117"/>
                      <a:gd name="T89" fmla="*/ 58 h 11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17"/>
                      <a:gd name="T136" fmla="*/ 0 h 117"/>
                      <a:gd name="T137" fmla="*/ 117 w 117"/>
                      <a:gd name="T138" fmla="*/ 117 h 11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17" h="117">
                        <a:moveTo>
                          <a:pt x="0" y="58"/>
                        </a:moveTo>
                        <a:lnTo>
                          <a:pt x="1" y="47"/>
                        </a:lnTo>
                        <a:lnTo>
                          <a:pt x="4" y="36"/>
                        </a:lnTo>
                        <a:lnTo>
                          <a:pt x="9" y="26"/>
                        </a:lnTo>
                        <a:lnTo>
                          <a:pt x="17" y="17"/>
                        </a:lnTo>
                        <a:lnTo>
                          <a:pt x="21" y="13"/>
                        </a:lnTo>
                        <a:lnTo>
                          <a:pt x="27" y="10"/>
                        </a:lnTo>
                        <a:lnTo>
                          <a:pt x="31" y="6"/>
                        </a:lnTo>
                        <a:lnTo>
                          <a:pt x="36" y="4"/>
                        </a:lnTo>
                        <a:lnTo>
                          <a:pt x="42" y="2"/>
                        </a:lnTo>
                        <a:lnTo>
                          <a:pt x="47" y="1"/>
                        </a:lnTo>
                        <a:lnTo>
                          <a:pt x="53" y="0"/>
                        </a:lnTo>
                        <a:lnTo>
                          <a:pt x="59" y="0"/>
                        </a:lnTo>
                        <a:lnTo>
                          <a:pt x="65" y="0"/>
                        </a:lnTo>
                        <a:lnTo>
                          <a:pt x="71" y="1"/>
                        </a:lnTo>
                        <a:lnTo>
                          <a:pt x="76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1" y="10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9" y="26"/>
                        </a:lnTo>
                        <a:lnTo>
                          <a:pt x="113" y="36"/>
                        </a:lnTo>
                        <a:lnTo>
                          <a:pt x="116" y="47"/>
                        </a:lnTo>
                        <a:lnTo>
                          <a:pt x="117" y="58"/>
                        </a:lnTo>
                        <a:lnTo>
                          <a:pt x="116" y="70"/>
                        </a:lnTo>
                        <a:lnTo>
                          <a:pt x="113" y="81"/>
                        </a:lnTo>
                        <a:lnTo>
                          <a:pt x="108" y="92"/>
                        </a:lnTo>
                        <a:lnTo>
                          <a:pt x="100" y="100"/>
                        </a:lnTo>
                        <a:lnTo>
                          <a:pt x="91" y="108"/>
                        </a:lnTo>
                        <a:lnTo>
                          <a:pt x="82" y="113"/>
                        </a:lnTo>
                        <a:lnTo>
                          <a:pt x="71" y="116"/>
                        </a:lnTo>
                        <a:lnTo>
                          <a:pt x="59" y="117"/>
                        </a:lnTo>
                        <a:lnTo>
                          <a:pt x="53" y="117"/>
                        </a:lnTo>
                        <a:lnTo>
                          <a:pt x="47" y="116"/>
                        </a:lnTo>
                        <a:lnTo>
                          <a:pt x="42" y="115"/>
                        </a:lnTo>
                        <a:lnTo>
                          <a:pt x="36" y="113"/>
                        </a:lnTo>
                        <a:lnTo>
                          <a:pt x="31" y="110"/>
                        </a:lnTo>
                        <a:lnTo>
                          <a:pt x="27" y="108"/>
                        </a:lnTo>
                        <a:lnTo>
                          <a:pt x="21" y="104"/>
                        </a:lnTo>
                        <a:lnTo>
                          <a:pt x="17" y="100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6" name="Freeform 197"/>
                  <p:cNvSpPr>
                    <a:spLocks/>
                  </p:cNvSpPr>
                  <p:nvPr/>
                </p:nvSpPr>
                <p:spPr bwMode="auto">
                  <a:xfrm>
                    <a:off x="1825" y="1454"/>
                    <a:ext cx="88" cy="88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53 w 88"/>
                      <a:gd name="T3" fmla="*/ 87 h 88"/>
                      <a:gd name="T4" fmla="*/ 61 w 88"/>
                      <a:gd name="T5" fmla="*/ 85 h 88"/>
                      <a:gd name="T6" fmla="*/ 69 w 88"/>
                      <a:gd name="T7" fmla="*/ 81 h 88"/>
                      <a:gd name="T8" fmla="*/ 75 w 88"/>
                      <a:gd name="T9" fmla="*/ 75 h 88"/>
                      <a:gd name="T10" fmla="*/ 81 w 88"/>
                      <a:gd name="T11" fmla="*/ 69 h 88"/>
                      <a:gd name="T12" fmla="*/ 85 w 88"/>
                      <a:gd name="T13" fmla="*/ 61 h 88"/>
                      <a:gd name="T14" fmla="*/ 87 w 88"/>
                      <a:gd name="T15" fmla="*/ 53 h 88"/>
                      <a:gd name="T16" fmla="*/ 88 w 88"/>
                      <a:gd name="T17" fmla="*/ 44 h 88"/>
                      <a:gd name="T18" fmla="*/ 87 w 88"/>
                      <a:gd name="T19" fmla="*/ 36 h 88"/>
                      <a:gd name="T20" fmla="*/ 85 w 88"/>
                      <a:gd name="T21" fmla="*/ 27 h 88"/>
                      <a:gd name="T22" fmla="*/ 81 w 88"/>
                      <a:gd name="T23" fmla="*/ 19 h 88"/>
                      <a:gd name="T24" fmla="*/ 75 w 88"/>
                      <a:gd name="T25" fmla="*/ 13 h 88"/>
                      <a:gd name="T26" fmla="*/ 69 w 88"/>
                      <a:gd name="T27" fmla="*/ 8 h 88"/>
                      <a:gd name="T28" fmla="*/ 61 w 88"/>
                      <a:gd name="T29" fmla="*/ 3 h 88"/>
                      <a:gd name="T30" fmla="*/ 53 w 88"/>
                      <a:gd name="T31" fmla="*/ 1 h 88"/>
                      <a:gd name="T32" fmla="*/ 44 w 88"/>
                      <a:gd name="T33" fmla="*/ 0 h 88"/>
                      <a:gd name="T34" fmla="*/ 35 w 88"/>
                      <a:gd name="T35" fmla="*/ 1 h 88"/>
                      <a:gd name="T36" fmla="*/ 27 w 88"/>
                      <a:gd name="T37" fmla="*/ 3 h 88"/>
                      <a:gd name="T38" fmla="*/ 19 w 88"/>
                      <a:gd name="T39" fmla="*/ 8 h 88"/>
                      <a:gd name="T40" fmla="*/ 13 w 88"/>
                      <a:gd name="T41" fmla="*/ 13 h 88"/>
                      <a:gd name="T42" fmla="*/ 7 w 88"/>
                      <a:gd name="T43" fmla="*/ 19 h 88"/>
                      <a:gd name="T44" fmla="*/ 3 w 88"/>
                      <a:gd name="T45" fmla="*/ 27 h 88"/>
                      <a:gd name="T46" fmla="*/ 1 w 88"/>
                      <a:gd name="T47" fmla="*/ 36 h 88"/>
                      <a:gd name="T48" fmla="*/ 0 w 88"/>
                      <a:gd name="T49" fmla="*/ 44 h 88"/>
                      <a:gd name="T50" fmla="*/ 1 w 88"/>
                      <a:gd name="T51" fmla="*/ 53 h 88"/>
                      <a:gd name="T52" fmla="*/ 3 w 88"/>
                      <a:gd name="T53" fmla="*/ 61 h 88"/>
                      <a:gd name="T54" fmla="*/ 7 w 88"/>
                      <a:gd name="T55" fmla="*/ 69 h 88"/>
                      <a:gd name="T56" fmla="*/ 13 w 88"/>
                      <a:gd name="T57" fmla="*/ 75 h 88"/>
                      <a:gd name="T58" fmla="*/ 19 w 88"/>
                      <a:gd name="T59" fmla="*/ 81 h 88"/>
                      <a:gd name="T60" fmla="*/ 27 w 88"/>
                      <a:gd name="T61" fmla="*/ 85 h 88"/>
                      <a:gd name="T62" fmla="*/ 35 w 88"/>
                      <a:gd name="T63" fmla="*/ 87 h 88"/>
                      <a:gd name="T64" fmla="*/ 44 w 88"/>
                      <a:gd name="T65" fmla="*/ 88 h 8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8"/>
                      <a:gd name="T100" fmla="*/ 0 h 88"/>
                      <a:gd name="T101" fmla="*/ 88 w 88"/>
                      <a:gd name="T102" fmla="*/ 88 h 8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8" h="88">
                        <a:moveTo>
                          <a:pt x="44" y="88"/>
                        </a:moveTo>
                        <a:lnTo>
                          <a:pt x="53" y="87"/>
                        </a:lnTo>
                        <a:lnTo>
                          <a:pt x="61" y="85"/>
                        </a:lnTo>
                        <a:lnTo>
                          <a:pt x="69" y="81"/>
                        </a:lnTo>
                        <a:lnTo>
                          <a:pt x="75" y="75"/>
                        </a:lnTo>
                        <a:lnTo>
                          <a:pt x="81" y="69"/>
                        </a:lnTo>
                        <a:lnTo>
                          <a:pt x="85" y="61"/>
                        </a:lnTo>
                        <a:lnTo>
                          <a:pt x="87" y="53"/>
                        </a:lnTo>
                        <a:lnTo>
                          <a:pt x="88" y="44"/>
                        </a:lnTo>
                        <a:lnTo>
                          <a:pt x="87" y="36"/>
                        </a:lnTo>
                        <a:lnTo>
                          <a:pt x="85" y="27"/>
                        </a:lnTo>
                        <a:lnTo>
                          <a:pt x="81" y="19"/>
                        </a:lnTo>
                        <a:lnTo>
                          <a:pt x="75" y="13"/>
                        </a:lnTo>
                        <a:lnTo>
                          <a:pt x="69" y="8"/>
                        </a:lnTo>
                        <a:lnTo>
                          <a:pt x="61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8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3" y="27"/>
                        </a:lnTo>
                        <a:lnTo>
                          <a:pt x="1" y="36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3" y="61"/>
                        </a:lnTo>
                        <a:lnTo>
                          <a:pt x="7" y="69"/>
                        </a:lnTo>
                        <a:lnTo>
                          <a:pt x="13" y="75"/>
                        </a:lnTo>
                        <a:lnTo>
                          <a:pt x="19" y="81"/>
                        </a:lnTo>
                        <a:lnTo>
                          <a:pt x="27" y="85"/>
                        </a:lnTo>
                        <a:lnTo>
                          <a:pt x="35" y="87"/>
                        </a:lnTo>
                        <a:lnTo>
                          <a:pt x="44" y="8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7" name="Freeform 198"/>
                  <p:cNvSpPr>
                    <a:spLocks/>
                  </p:cNvSpPr>
                  <p:nvPr/>
                </p:nvSpPr>
                <p:spPr bwMode="auto">
                  <a:xfrm>
                    <a:off x="1036" y="1624"/>
                    <a:ext cx="108" cy="105"/>
                  </a:xfrm>
                  <a:custGeom>
                    <a:avLst/>
                    <a:gdLst>
                      <a:gd name="T0" fmla="*/ 43 w 108"/>
                      <a:gd name="T1" fmla="*/ 32 h 105"/>
                      <a:gd name="T2" fmla="*/ 35 w 108"/>
                      <a:gd name="T3" fmla="*/ 39 h 105"/>
                      <a:gd name="T4" fmla="*/ 30 w 108"/>
                      <a:gd name="T5" fmla="*/ 48 h 105"/>
                      <a:gd name="T6" fmla="*/ 29 w 108"/>
                      <a:gd name="T7" fmla="*/ 56 h 105"/>
                      <a:gd name="T8" fmla="*/ 31 w 108"/>
                      <a:gd name="T9" fmla="*/ 65 h 105"/>
                      <a:gd name="T10" fmla="*/ 37 w 108"/>
                      <a:gd name="T11" fmla="*/ 71 h 105"/>
                      <a:gd name="T12" fmla="*/ 47 w 108"/>
                      <a:gd name="T13" fmla="*/ 76 h 105"/>
                      <a:gd name="T14" fmla="*/ 56 w 108"/>
                      <a:gd name="T15" fmla="*/ 76 h 105"/>
                      <a:gd name="T16" fmla="*/ 71 w 108"/>
                      <a:gd name="T17" fmla="*/ 70 h 105"/>
                      <a:gd name="T18" fmla="*/ 80 w 108"/>
                      <a:gd name="T19" fmla="*/ 54 h 105"/>
                      <a:gd name="T20" fmla="*/ 78 w 108"/>
                      <a:gd name="T21" fmla="*/ 41 h 105"/>
                      <a:gd name="T22" fmla="*/ 72 w 108"/>
                      <a:gd name="T23" fmla="*/ 34 h 105"/>
                      <a:gd name="T24" fmla="*/ 63 w 108"/>
                      <a:gd name="T25" fmla="*/ 29 h 105"/>
                      <a:gd name="T26" fmla="*/ 53 w 108"/>
                      <a:gd name="T27" fmla="*/ 29 h 105"/>
                      <a:gd name="T28" fmla="*/ 48 w 108"/>
                      <a:gd name="T29" fmla="*/ 30 h 105"/>
                      <a:gd name="T30" fmla="*/ 39 w 108"/>
                      <a:gd name="T31" fmla="*/ 2 h 105"/>
                      <a:gd name="T32" fmla="*/ 50 w 108"/>
                      <a:gd name="T33" fmla="*/ 0 h 105"/>
                      <a:gd name="T34" fmla="*/ 61 w 108"/>
                      <a:gd name="T35" fmla="*/ 0 h 105"/>
                      <a:gd name="T36" fmla="*/ 71 w 108"/>
                      <a:gd name="T37" fmla="*/ 2 h 105"/>
                      <a:gd name="T38" fmla="*/ 81 w 108"/>
                      <a:gd name="T39" fmla="*/ 7 h 105"/>
                      <a:gd name="T40" fmla="*/ 97 w 108"/>
                      <a:gd name="T41" fmla="*/ 20 h 105"/>
                      <a:gd name="T42" fmla="*/ 107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6 h 105"/>
                      <a:gd name="T48" fmla="*/ 97 w 108"/>
                      <a:gd name="T49" fmla="*/ 84 h 105"/>
                      <a:gd name="T50" fmla="*/ 90 w 108"/>
                      <a:gd name="T51" fmla="*/ 92 h 105"/>
                      <a:gd name="T52" fmla="*/ 80 w 108"/>
                      <a:gd name="T53" fmla="*/ 98 h 105"/>
                      <a:gd name="T54" fmla="*/ 70 w 108"/>
                      <a:gd name="T55" fmla="*/ 102 h 105"/>
                      <a:gd name="T56" fmla="*/ 49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6 h 105"/>
                      <a:gd name="T62" fmla="*/ 2 w 108"/>
                      <a:gd name="T63" fmla="*/ 68 h 105"/>
                      <a:gd name="T64" fmla="*/ 1 w 108"/>
                      <a:gd name="T65" fmla="*/ 48 h 105"/>
                      <a:gd name="T66" fmla="*/ 8 w 108"/>
                      <a:gd name="T67" fmla="*/ 28 h 105"/>
                      <a:gd name="T68" fmla="*/ 21 w 108"/>
                      <a:gd name="T69" fmla="*/ 13 h 105"/>
                      <a:gd name="T70" fmla="*/ 39 w 108"/>
                      <a:gd name="T71" fmla="*/ 2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3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1" y="43"/>
                        </a:lnTo>
                        <a:lnTo>
                          <a:pt x="30" y="48"/>
                        </a:lnTo>
                        <a:lnTo>
                          <a:pt x="29" y="52"/>
                        </a:lnTo>
                        <a:lnTo>
                          <a:pt x="29" y="56"/>
                        </a:lnTo>
                        <a:lnTo>
                          <a:pt x="30" y="60"/>
                        </a:lnTo>
                        <a:lnTo>
                          <a:pt x="31" y="65"/>
                        </a:lnTo>
                        <a:lnTo>
                          <a:pt x="35" y="68"/>
                        </a:lnTo>
                        <a:lnTo>
                          <a:pt x="37" y="71"/>
                        </a:lnTo>
                        <a:lnTo>
                          <a:pt x="41" y="73"/>
                        </a:lnTo>
                        <a:lnTo>
                          <a:pt x="47" y="76"/>
                        </a:lnTo>
                        <a:lnTo>
                          <a:pt x="52" y="76"/>
                        </a:lnTo>
                        <a:lnTo>
                          <a:pt x="56" y="76"/>
                        </a:lnTo>
                        <a:lnTo>
                          <a:pt x="62" y="74"/>
                        </a:lnTo>
                        <a:lnTo>
                          <a:pt x="71" y="70"/>
                        </a:lnTo>
                        <a:lnTo>
                          <a:pt x="77" y="63"/>
                        </a:lnTo>
                        <a:lnTo>
                          <a:pt x="80" y="54"/>
                        </a:lnTo>
                        <a:lnTo>
                          <a:pt x="79" y="45"/>
                        </a:lnTo>
                        <a:lnTo>
                          <a:pt x="78" y="41"/>
                        </a:lnTo>
                        <a:lnTo>
                          <a:pt x="76" y="37"/>
                        </a:lnTo>
                        <a:lnTo>
                          <a:pt x="72" y="34"/>
                        </a:lnTo>
                        <a:lnTo>
                          <a:pt x="68" y="31"/>
                        </a:lnTo>
                        <a:lnTo>
                          <a:pt x="63" y="29"/>
                        </a:lnTo>
                        <a:lnTo>
                          <a:pt x="58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44" y="1"/>
                        </a:lnTo>
                        <a:lnTo>
                          <a:pt x="50" y="0"/>
                        </a:lnTo>
                        <a:lnTo>
                          <a:pt x="55" y="0"/>
                        </a:lnTo>
                        <a:lnTo>
                          <a:pt x="61" y="0"/>
                        </a:lnTo>
                        <a:lnTo>
                          <a:pt x="66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81" y="7"/>
                        </a:lnTo>
                        <a:lnTo>
                          <a:pt x="90" y="12"/>
                        </a:lnTo>
                        <a:lnTo>
                          <a:pt x="97" y="20"/>
                        </a:lnTo>
                        <a:lnTo>
                          <a:pt x="103" y="27"/>
                        </a:lnTo>
                        <a:lnTo>
                          <a:pt x="107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7" y="66"/>
                        </a:lnTo>
                        <a:lnTo>
                          <a:pt x="103" y="76"/>
                        </a:lnTo>
                        <a:lnTo>
                          <a:pt x="100" y="80"/>
                        </a:lnTo>
                        <a:lnTo>
                          <a:pt x="97" y="84"/>
                        </a:lnTo>
                        <a:lnTo>
                          <a:pt x="93" y="88"/>
                        </a:lnTo>
                        <a:lnTo>
                          <a:pt x="90" y="92"/>
                        </a:lnTo>
                        <a:lnTo>
                          <a:pt x="85" y="95"/>
                        </a:lnTo>
                        <a:lnTo>
                          <a:pt x="80" y="98"/>
                        </a:lnTo>
                        <a:lnTo>
                          <a:pt x="76" y="100"/>
                        </a:lnTo>
                        <a:lnTo>
                          <a:pt x="70" y="102"/>
                        </a:lnTo>
                        <a:lnTo>
                          <a:pt x="59" y="105"/>
                        </a:lnTo>
                        <a:lnTo>
                          <a:pt x="49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6"/>
                        </a:lnTo>
                        <a:lnTo>
                          <a:pt x="7" y="78"/>
                        </a:lnTo>
                        <a:lnTo>
                          <a:pt x="2" y="68"/>
                        </a:lnTo>
                        <a:lnTo>
                          <a:pt x="0" y="58"/>
                        </a:lnTo>
                        <a:lnTo>
                          <a:pt x="1" y="48"/>
                        </a:lnTo>
                        <a:lnTo>
                          <a:pt x="3" y="38"/>
                        </a:lnTo>
                        <a:lnTo>
                          <a:pt x="8" y="28"/>
                        </a:lnTo>
                        <a:lnTo>
                          <a:pt x="13" y="21"/>
                        </a:lnTo>
                        <a:lnTo>
                          <a:pt x="21" y="13"/>
                        </a:lnTo>
                        <a:lnTo>
                          <a:pt x="29" y="7"/>
                        </a:lnTo>
                        <a:lnTo>
                          <a:pt x="39" y="2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8" name="Freeform 199"/>
                  <p:cNvSpPr>
                    <a:spLocks/>
                  </p:cNvSpPr>
                  <p:nvPr/>
                </p:nvSpPr>
                <p:spPr bwMode="auto">
                  <a:xfrm>
                    <a:off x="2611" y="1623"/>
                    <a:ext cx="108" cy="105"/>
                  </a:xfrm>
                  <a:custGeom>
                    <a:avLst/>
                    <a:gdLst>
                      <a:gd name="T0" fmla="*/ 42 w 108"/>
                      <a:gd name="T1" fmla="*/ 32 h 105"/>
                      <a:gd name="T2" fmla="*/ 35 w 108"/>
                      <a:gd name="T3" fmla="*/ 39 h 105"/>
                      <a:gd name="T4" fmla="*/ 29 w 108"/>
                      <a:gd name="T5" fmla="*/ 47 h 105"/>
                      <a:gd name="T6" fmla="*/ 28 w 108"/>
                      <a:gd name="T7" fmla="*/ 56 h 105"/>
                      <a:gd name="T8" fmla="*/ 32 w 108"/>
                      <a:gd name="T9" fmla="*/ 65 h 105"/>
                      <a:gd name="T10" fmla="*/ 37 w 108"/>
                      <a:gd name="T11" fmla="*/ 71 h 105"/>
                      <a:gd name="T12" fmla="*/ 46 w 108"/>
                      <a:gd name="T13" fmla="*/ 75 h 105"/>
                      <a:gd name="T14" fmla="*/ 55 w 108"/>
                      <a:gd name="T15" fmla="*/ 75 h 105"/>
                      <a:gd name="T16" fmla="*/ 66 w 108"/>
                      <a:gd name="T17" fmla="*/ 72 h 105"/>
                      <a:gd name="T18" fmla="*/ 74 w 108"/>
                      <a:gd name="T19" fmla="*/ 67 h 105"/>
                      <a:gd name="T20" fmla="*/ 79 w 108"/>
                      <a:gd name="T21" fmla="*/ 58 h 105"/>
                      <a:gd name="T22" fmla="*/ 80 w 108"/>
                      <a:gd name="T23" fmla="*/ 50 h 105"/>
                      <a:gd name="T24" fmla="*/ 77 w 108"/>
                      <a:gd name="T25" fmla="*/ 41 h 105"/>
                      <a:gd name="T26" fmla="*/ 71 w 108"/>
                      <a:gd name="T27" fmla="*/ 35 h 105"/>
                      <a:gd name="T28" fmla="*/ 63 w 108"/>
                      <a:gd name="T29" fmla="*/ 30 h 105"/>
                      <a:gd name="T30" fmla="*/ 53 w 108"/>
                      <a:gd name="T31" fmla="*/ 29 h 105"/>
                      <a:gd name="T32" fmla="*/ 48 w 108"/>
                      <a:gd name="T33" fmla="*/ 30 h 105"/>
                      <a:gd name="T34" fmla="*/ 39 w 108"/>
                      <a:gd name="T35" fmla="*/ 3 h 105"/>
                      <a:gd name="T36" fmla="*/ 61 w 108"/>
                      <a:gd name="T37" fmla="*/ 0 h 105"/>
                      <a:gd name="T38" fmla="*/ 80 w 108"/>
                      <a:gd name="T39" fmla="*/ 5 h 105"/>
                      <a:gd name="T40" fmla="*/ 96 w 108"/>
                      <a:gd name="T41" fmla="*/ 18 h 105"/>
                      <a:gd name="T42" fmla="*/ 106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5 h 105"/>
                      <a:gd name="T48" fmla="*/ 96 w 108"/>
                      <a:gd name="T49" fmla="*/ 84 h 105"/>
                      <a:gd name="T50" fmla="*/ 89 w 108"/>
                      <a:gd name="T51" fmla="*/ 92 h 105"/>
                      <a:gd name="T52" fmla="*/ 79 w 108"/>
                      <a:gd name="T53" fmla="*/ 98 h 105"/>
                      <a:gd name="T54" fmla="*/ 69 w 108"/>
                      <a:gd name="T55" fmla="*/ 102 h 105"/>
                      <a:gd name="T56" fmla="*/ 48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7 h 105"/>
                      <a:gd name="T62" fmla="*/ 2 w 108"/>
                      <a:gd name="T63" fmla="*/ 69 h 105"/>
                      <a:gd name="T64" fmla="*/ 0 w 108"/>
                      <a:gd name="T65" fmla="*/ 49 h 105"/>
                      <a:gd name="T66" fmla="*/ 7 w 108"/>
                      <a:gd name="T67" fmla="*/ 29 h 105"/>
                      <a:gd name="T68" fmla="*/ 20 w 108"/>
                      <a:gd name="T69" fmla="*/ 13 h 105"/>
                      <a:gd name="T70" fmla="*/ 39 w 108"/>
                      <a:gd name="T71" fmla="*/ 3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2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2" y="43"/>
                        </a:lnTo>
                        <a:lnTo>
                          <a:pt x="29" y="47"/>
                        </a:lnTo>
                        <a:lnTo>
                          <a:pt x="29" y="52"/>
                        </a:lnTo>
                        <a:lnTo>
                          <a:pt x="28" y="56"/>
                        </a:lnTo>
                        <a:lnTo>
                          <a:pt x="29" y="60"/>
                        </a:lnTo>
                        <a:lnTo>
                          <a:pt x="32" y="65"/>
                        </a:lnTo>
                        <a:lnTo>
                          <a:pt x="34" y="68"/>
                        </a:lnTo>
                        <a:lnTo>
                          <a:pt x="37" y="71"/>
                        </a:lnTo>
                        <a:lnTo>
                          <a:pt x="40" y="73"/>
                        </a:lnTo>
                        <a:lnTo>
                          <a:pt x="46" y="75"/>
                        </a:lnTo>
                        <a:lnTo>
                          <a:pt x="51" y="75"/>
                        </a:lnTo>
                        <a:lnTo>
                          <a:pt x="55" y="75"/>
                        </a:lnTo>
                        <a:lnTo>
                          <a:pt x="61" y="74"/>
                        </a:lnTo>
                        <a:lnTo>
                          <a:pt x="66" y="72"/>
                        </a:lnTo>
                        <a:lnTo>
                          <a:pt x="70" y="70"/>
                        </a:lnTo>
                        <a:lnTo>
                          <a:pt x="74" y="67"/>
                        </a:lnTo>
                        <a:lnTo>
                          <a:pt x="77" y="63"/>
                        </a:lnTo>
                        <a:lnTo>
                          <a:pt x="79" y="58"/>
                        </a:lnTo>
                        <a:lnTo>
                          <a:pt x="80" y="54"/>
                        </a:lnTo>
                        <a:lnTo>
                          <a:pt x="80" y="50"/>
                        </a:lnTo>
                        <a:lnTo>
                          <a:pt x="79" y="45"/>
                        </a:lnTo>
                        <a:lnTo>
                          <a:pt x="77" y="41"/>
                        </a:lnTo>
                        <a:lnTo>
                          <a:pt x="75" y="38"/>
                        </a:lnTo>
                        <a:lnTo>
                          <a:pt x="71" y="35"/>
                        </a:lnTo>
                        <a:lnTo>
                          <a:pt x="67" y="32"/>
                        </a:lnTo>
                        <a:lnTo>
                          <a:pt x="63" y="30"/>
                        </a:lnTo>
                        <a:lnTo>
                          <a:pt x="57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39" y="3"/>
                        </a:lnTo>
                        <a:lnTo>
                          <a:pt x="50" y="1"/>
                        </a:lnTo>
                        <a:lnTo>
                          <a:pt x="61" y="0"/>
                        </a:lnTo>
                        <a:lnTo>
                          <a:pt x="70" y="2"/>
                        </a:lnTo>
                        <a:lnTo>
                          <a:pt x="80" y="5"/>
                        </a:lnTo>
                        <a:lnTo>
                          <a:pt x="89" y="11"/>
                        </a:lnTo>
                        <a:lnTo>
                          <a:pt x="96" y="18"/>
                        </a:lnTo>
                        <a:lnTo>
                          <a:pt x="102" y="27"/>
                        </a:lnTo>
                        <a:lnTo>
                          <a:pt x="106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6" y="66"/>
                        </a:lnTo>
                        <a:lnTo>
                          <a:pt x="103" y="75"/>
                        </a:lnTo>
                        <a:lnTo>
                          <a:pt x="99" y="80"/>
                        </a:lnTo>
                        <a:lnTo>
                          <a:pt x="96" y="84"/>
                        </a:lnTo>
                        <a:lnTo>
                          <a:pt x="93" y="88"/>
                        </a:lnTo>
                        <a:lnTo>
                          <a:pt x="89" y="92"/>
                        </a:lnTo>
                        <a:lnTo>
                          <a:pt x="84" y="95"/>
                        </a:lnTo>
                        <a:lnTo>
                          <a:pt x="79" y="98"/>
                        </a:lnTo>
                        <a:lnTo>
                          <a:pt x="75" y="100"/>
                        </a:lnTo>
                        <a:lnTo>
                          <a:pt x="69" y="102"/>
                        </a:lnTo>
                        <a:lnTo>
                          <a:pt x="59" y="105"/>
                        </a:lnTo>
                        <a:lnTo>
                          <a:pt x="48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7"/>
                        </a:lnTo>
                        <a:lnTo>
                          <a:pt x="7" y="79"/>
                        </a:lnTo>
                        <a:lnTo>
                          <a:pt x="2" y="69"/>
                        </a:lnTo>
                        <a:lnTo>
                          <a:pt x="0" y="58"/>
                        </a:lnTo>
                        <a:lnTo>
                          <a:pt x="0" y="49"/>
                        </a:lnTo>
                        <a:lnTo>
                          <a:pt x="2" y="38"/>
                        </a:lnTo>
                        <a:lnTo>
                          <a:pt x="7" y="29"/>
                        </a:lnTo>
                        <a:lnTo>
                          <a:pt x="12" y="21"/>
                        </a:lnTo>
                        <a:lnTo>
                          <a:pt x="20" y="13"/>
                        </a:lnTo>
                        <a:lnTo>
                          <a:pt x="28" y="8"/>
                        </a:lnTo>
                        <a:lnTo>
                          <a:pt x="39" y="3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69" name="Freeform 200"/>
                  <p:cNvSpPr>
                    <a:spLocks/>
                  </p:cNvSpPr>
                  <p:nvPr/>
                </p:nvSpPr>
                <p:spPr bwMode="auto">
                  <a:xfrm>
                    <a:off x="82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5 h 1029"/>
                      <a:gd name="T4" fmla="*/ 271 w 539"/>
                      <a:gd name="T5" fmla="*/ 17 h 1029"/>
                      <a:gd name="T6" fmla="*/ 266 w 539"/>
                      <a:gd name="T7" fmla="*/ 0 h 1029"/>
                      <a:gd name="T8" fmla="*/ 261 w 539"/>
                      <a:gd name="T9" fmla="*/ 17 h 1029"/>
                      <a:gd name="T10" fmla="*/ 257 w 539"/>
                      <a:gd name="T11" fmla="*/ 35 h 1029"/>
                      <a:gd name="T12" fmla="*/ 1 w 539"/>
                      <a:gd name="T13" fmla="*/ 1020 h 1029"/>
                      <a:gd name="T14" fmla="*/ 0 w 539"/>
                      <a:gd name="T15" fmla="*/ 1025 h 1029"/>
                      <a:gd name="T16" fmla="*/ 6 w 539"/>
                      <a:gd name="T17" fmla="*/ 1026 h 1029"/>
                      <a:gd name="T18" fmla="*/ 14 w 539"/>
                      <a:gd name="T19" fmla="*/ 1028 h 1029"/>
                      <a:gd name="T20" fmla="*/ 19 w 539"/>
                      <a:gd name="T21" fmla="*/ 1029 h 1029"/>
                      <a:gd name="T22" fmla="*/ 20 w 539"/>
                      <a:gd name="T23" fmla="*/ 1025 h 1029"/>
                      <a:gd name="T24" fmla="*/ 266 w 539"/>
                      <a:gd name="T25" fmla="*/ 75 h 1029"/>
                      <a:gd name="T26" fmla="*/ 520 w 539"/>
                      <a:gd name="T27" fmla="*/ 1025 h 1029"/>
                      <a:gd name="T28" fmla="*/ 521 w 539"/>
                      <a:gd name="T29" fmla="*/ 1029 h 1029"/>
                      <a:gd name="T30" fmla="*/ 525 w 539"/>
                      <a:gd name="T31" fmla="*/ 1028 h 1029"/>
                      <a:gd name="T32" fmla="*/ 535 w 539"/>
                      <a:gd name="T33" fmla="*/ 1026 h 1029"/>
                      <a:gd name="T34" fmla="*/ 539 w 539"/>
                      <a:gd name="T35" fmla="*/ 1025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5"/>
                        </a:lnTo>
                        <a:lnTo>
                          <a:pt x="271" y="17"/>
                        </a:lnTo>
                        <a:lnTo>
                          <a:pt x="266" y="0"/>
                        </a:lnTo>
                        <a:lnTo>
                          <a:pt x="261" y="17"/>
                        </a:lnTo>
                        <a:lnTo>
                          <a:pt x="257" y="35"/>
                        </a:lnTo>
                        <a:lnTo>
                          <a:pt x="1" y="1020"/>
                        </a:lnTo>
                        <a:lnTo>
                          <a:pt x="0" y="1025"/>
                        </a:lnTo>
                        <a:lnTo>
                          <a:pt x="6" y="1026"/>
                        </a:lnTo>
                        <a:lnTo>
                          <a:pt x="14" y="1028"/>
                        </a:lnTo>
                        <a:lnTo>
                          <a:pt x="19" y="1029"/>
                        </a:lnTo>
                        <a:lnTo>
                          <a:pt x="20" y="1025"/>
                        </a:lnTo>
                        <a:lnTo>
                          <a:pt x="266" y="75"/>
                        </a:lnTo>
                        <a:lnTo>
                          <a:pt x="520" y="1025"/>
                        </a:lnTo>
                        <a:lnTo>
                          <a:pt x="521" y="1029"/>
                        </a:lnTo>
                        <a:lnTo>
                          <a:pt x="525" y="1028"/>
                        </a:lnTo>
                        <a:lnTo>
                          <a:pt x="535" y="1026"/>
                        </a:lnTo>
                        <a:lnTo>
                          <a:pt x="539" y="1025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0" name="Freeform 201"/>
                  <p:cNvSpPr>
                    <a:spLocks/>
                  </p:cNvSpPr>
                  <p:nvPr/>
                </p:nvSpPr>
                <p:spPr bwMode="auto">
                  <a:xfrm>
                    <a:off x="835" y="1665"/>
                    <a:ext cx="527" cy="1005"/>
                  </a:xfrm>
                  <a:custGeom>
                    <a:avLst/>
                    <a:gdLst>
                      <a:gd name="T0" fmla="*/ 527 w 527"/>
                      <a:gd name="T1" fmla="*/ 1003 h 1005"/>
                      <a:gd name="T2" fmla="*/ 264 w 527"/>
                      <a:gd name="T3" fmla="*/ 17 h 1005"/>
                      <a:gd name="T4" fmla="*/ 259 w 527"/>
                      <a:gd name="T5" fmla="*/ 0 h 1005"/>
                      <a:gd name="T6" fmla="*/ 254 w 527"/>
                      <a:gd name="T7" fmla="*/ 17 h 1005"/>
                      <a:gd name="T8" fmla="*/ 0 w 527"/>
                      <a:gd name="T9" fmla="*/ 1003 h 1005"/>
                      <a:gd name="T10" fmla="*/ 8 w 527"/>
                      <a:gd name="T11" fmla="*/ 1005 h 1005"/>
                      <a:gd name="T12" fmla="*/ 259 w 527"/>
                      <a:gd name="T13" fmla="*/ 37 h 1005"/>
                      <a:gd name="T14" fmla="*/ 517 w 527"/>
                      <a:gd name="T15" fmla="*/ 1005 h 1005"/>
                      <a:gd name="T16" fmla="*/ 527 w 527"/>
                      <a:gd name="T17" fmla="*/ 1003 h 100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7"/>
                      <a:gd name="T28" fmla="*/ 0 h 1005"/>
                      <a:gd name="T29" fmla="*/ 527 w 527"/>
                      <a:gd name="T30" fmla="*/ 1005 h 100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7" h="1005">
                        <a:moveTo>
                          <a:pt x="527" y="1003"/>
                        </a:moveTo>
                        <a:lnTo>
                          <a:pt x="264" y="17"/>
                        </a:lnTo>
                        <a:lnTo>
                          <a:pt x="259" y="0"/>
                        </a:lnTo>
                        <a:lnTo>
                          <a:pt x="254" y="17"/>
                        </a:lnTo>
                        <a:lnTo>
                          <a:pt x="0" y="1003"/>
                        </a:lnTo>
                        <a:lnTo>
                          <a:pt x="8" y="1005"/>
                        </a:lnTo>
                        <a:lnTo>
                          <a:pt x="259" y="37"/>
                        </a:lnTo>
                        <a:lnTo>
                          <a:pt x="517" y="1005"/>
                        </a:lnTo>
                        <a:lnTo>
                          <a:pt x="527" y="1003"/>
                        </a:lnTo>
                        <a:close/>
                      </a:path>
                    </a:pathLst>
                  </a:custGeom>
                  <a:solidFill>
                    <a:srgbClr val="BF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1" name="Freeform 202"/>
                  <p:cNvSpPr>
                    <a:spLocks/>
                  </p:cNvSpPr>
                  <p:nvPr/>
                </p:nvSpPr>
                <p:spPr bwMode="auto">
                  <a:xfrm>
                    <a:off x="81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10 h 248"/>
                      <a:gd name="T2" fmla="*/ 574 w 575"/>
                      <a:gd name="T3" fmla="*/ 34 h 248"/>
                      <a:gd name="T4" fmla="*/ 570 w 575"/>
                      <a:gd name="T5" fmla="*/ 58 h 248"/>
                      <a:gd name="T6" fmla="*/ 562 w 575"/>
                      <a:gd name="T7" fmla="*/ 81 h 248"/>
                      <a:gd name="T8" fmla="*/ 553 w 575"/>
                      <a:gd name="T9" fmla="*/ 102 h 248"/>
                      <a:gd name="T10" fmla="*/ 541 w 575"/>
                      <a:gd name="T11" fmla="*/ 123 h 248"/>
                      <a:gd name="T12" fmla="*/ 526 w 575"/>
                      <a:gd name="T13" fmla="*/ 143 h 248"/>
                      <a:gd name="T14" fmla="*/ 510 w 575"/>
                      <a:gd name="T15" fmla="*/ 161 h 248"/>
                      <a:gd name="T16" fmla="*/ 491 w 575"/>
                      <a:gd name="T17" fmla="*/ 178 h 248"/>
                      <a:gd name="T18" fmla="*/ 471 w 575"/>
                      <a:gd name="T19" fmla="*/ 194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400 w 575"/>
                      <a:gd name="T25" fmla="*/ 229 h 248"/>
                      <a:gd name="T26" fmla="*/ 373 w 575"/>
                      <a:gd name="T27" fmla="*/ 237 h 248"/>
                      <a:gd name="T28" fmla="*/ 346 w 575"/>
                      <a:gd name="T29" fmla="*/ 243 h 248"/>
                      <a:gd name="T30" fmla="*/ 317 w 575"/>
                      <a:gd name="T31" fmla="*/ 246 h 248"/>
                      <a:gd name="T32" fmla="*/ 288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6 w 575"/>
                      <a:gd name="T65" fmla="*/ 161 h 248"/>
                      <a:gd name="T66" fmla="*/ 51 w 575"/>
                      <a:gd name="T67" fmla="*/ 145 h 248"/>
                      <a:gd name="T68" fmla="*/ 38 w 575"/>
                      <a:gd name="T69" fmla="*/ 128 h 248"/>
                      <a:gd name="T70" fmla="*/ 27 w 575"/>
                      <a:gd name="T71" fmla="*/ 110 h 248"/>
                      <a:gd name="T72" fmla="*/ 17 w 575"/>
                      <a:gd name="T73" fmla="*/ 90 h 248"/>
                      <a:gd name="T74" fmla="*/ 10 w 575"/>
                      <a:gd name="T75" fmla="*/ 71 h 248"/>
                      <a:gd name="T76" fmla="*/ 4 w 575"/>
                      <a:gd name="T77" fmla="*/ 50 h 248"/>
                      <a:gd name="T78" fmla="*/ 1 w 575"/>
                      <a:gd name="T79" fmla="*/ 30 h 248"/>
                      <a:gd name="T80" fmla="*/ 0 w 575"/>
                      <a:gd name="T81" fmla="*/ 10 h 248"/>
                      <a:gd name="T82" fmla="*/ 0 w 575"/>
                      <a:gd name="T83" fmla="*/ 0 h 248"/>
                      <a:gd name="T84" fmla="*/ 10 w 575"/>
                      <a:gd name="T85" fmla="*/ 0 h 248"/>
                      <a:gd name="T86" fmla="*/ 566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10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10"/>
                        </a:moveTo>
                        <a:lnTo>
                          <a:pt x="574" y="34"/>
                        </a:lnTo>
                        <a:lnTo>
                          <a:pt x="570" y="58"/>
                        </a:lnTo>
                        <a:lnTo>
                          <a:pt x="562" y="81"/>
                        </a:lnTo>
                        <a:lnTo>
                          <a:pt x="553" y="102"/>
                        </a:lnTo>
                        <a:lnTo>
                          <a:pt x="541" y="123"/>
                        </a:lnTo>
                        <a:lnTo>
                          <a:pt x="526" y="143"/>
                        </a:lnTo>
                        <a:lnTo>
                          <a:pt x="510" y="161"/>
                        </a:lnTo>
                        <a:lnTo>
                          <a:pt x="491" y="178"/>
                        </a:lnTo>
                        <a:lnTo>
                          <a:pt x="471" y="194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400" y="229"/>
                        </a:lnTo>
                        <a:lnTo>
                          <a:pt x="373" y="237"/>
                        </a:lnTo>
                        <a:lnTo>
                          <a:pt x="346" y="243"/>
                        </a:lnTo>
                        <a:lnTo>
                          <a:pt x="317" y="246"/>
                        </a:lnTo>
                        <a:lnTo>
                          <a:pt x="288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6" y="161"/>
                        </a:lnTo>
                        <a:lnTo>
                          <a:pt x="51" y="145"/>
                        </a:lnTo>
                        <a:lnTo>
                          <a:pt x="38" y="128"/>
                        </a:lnTo>
                        <a:lnTo>
                          <a:pt x="27" y="110"/>
                        </a:lnTo>
                        <a:lnTo>
                          <a:pt x="17" y="90"/>
                        </a:lnTo>
                        <a:lnTo>
                          <a:pt x="10" y="71"/>
                        </a:lnTo>
                        <a:lnTo>
                          <a:pt x="4" y="50"/>
                        </a:lnTo>
                        <a:lnTo>
                          <a:pt x="1" y="3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566" y="0"/>
                        </a:lnTo>
                        <a:lnTo>
                          <a:pt x="575" y="0"/>
                        </a:lnTo>
                        <a:lnTo>
                          <a:pt x="57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2" name="Freeform 203"/>
                  <p:cNvSpPr>
                    <a:spLocks/>
                  </p:cNvSpPr>
                  <p:nvPr/>
                </p:nvSpPr>
                <p:spPr bwMode="auto">
                  <a:xfrm>
                    <a:off x="820" y="2622"/>
                    <a:ext cx="556" cy="228"/>
                  </a:xfrm>
                  <a:custGeom>
                    <a:avLst/>
                    <a:gdLst>
                      <a:gd name="T0" fmla="*/ 0 w 556"/>
                      <a:gd name="T1" fmla="*/ 0 h 228"/>
                      <a:gd name="T2" fmla="*/ 1 w 556"/>
                      <a:gd name="T3" fmla="*/ 23 h 228"/>
                      <a:gd name="T4" fmla="*/ 5 w 556"/>
                      <a:gd name="T5" fmla="*/ 46 h 228"/>
                      <a:gd name="T6" fmla="*/ 13 w 556"/>
                      <a:gd name="T7" fmla="*/ 67 h 228"/>
                      <a:gd name="T8" fmla="*/ 21 w 556"/>
                      <a:gd name="T9" fmla="*/ 88 h 228"/>
                      <a:gd name="T10" fmla="*/ 33 w 556"/>
                      <a:gd name="T11" fmla="*/ 108 h 228"/>
                      <a:gd name="T12" fmla="*/ 47 w 556"/>
                      <a:gd name="T13" fmla="*/ 127 h 228"/>
                      <a:gd name="T14" fmla="*/ 63 w 556"/>
                      <a:gd name="T15" fmla="*/ 145 h 228"/>
                      <a:gd name="T16" fmla="*/ 80 w 556"/>
                      <a:gd name="T17" fmla="*/ 161 h 228"/>
                      <a:gd name="T18" fmla="*/ 101 w 556"/>
                      <a:gd name="T19" fmla="*/ 176 h 228"/>
                      <a:gd name="T20" fmla="*/ 123 w 556"/>
                      <a:gd name="T21" fmla="*/ 189 h 228"/>
                      <a:gd name="T22" fmla="*/ 145 w 556"/>
                      <a:gd name="T23" fmla="*/ 200 h 228"/>
                      <a:gd name="T24" fmla="*/ 169 w 556"/>
                      <a:gd name="T25" fmla="*/ 210 h 228"/>
                      <a:gd name="T26" fmla="*/ 195 w 556"/>
                      <a:gd name="T27" fmla="*/ 217 h 228"/>
                      <a:gd name="T28" fmla="*/ 222 w 556"/>
                      <a:gd name="T29" fmla="*/ 224 h 228"/>
                      <a:gd name="T30" fmla="*/ 250 w 556"/>
                      <a:gd name="T31" fmla="*/ 227 h 228"/>
                      <a:gd name="T32" fmla="*/ 278 w 556"/>
                      <a:gd name="T33" fmla="*/ 228 h 228"/>
                      <a:gd name="T34" fmla="*/ 306 w 556"/>
                      <a:gd name="T35" fmla="*/ 227 h 228"/>
                      <a:gd name="T36" fmla="*/ 334 w 556"/>
                      <a:gd name="T37" fmla="*/ 224 h 228"/>
                      <a:gd name="T38" fmla="*/ 361 w 556"/>
                      <a:gd name="T39" fmla="*/ 217 h 228"/>
                      <a:gd name="T40" fmla="*/ 386 w 556"/>
                      <a:gd name="T41" fmla="*/ 210 h 228"/>
                      <a:gd name="T42" fmla="*/ 410 w 556"/>
                      <a:gd name="T43" fmla="*/ 200 h 228"/>
                      <a:gd name="T44" fmla="*/ 433 w 556"/>
                      <a:gd name="T45" fmla="*/ 189 h 228"/>
                      <a:gd name="T46" fmla="*/ 454 w 556"/>
                      <a:gd name="T47" fmla="*/ 176 h 228"/>
                      <a:gd name="T48" fmla="*/ 475 w 556"/>
                      <a:gd name="T49" fmla="*/ 161 h 228"/>
                      <a:gd name="T50" fmla="*/ 492 w 556"/>
                      <a:gd name="T51" fmla="*/ 145 h 228"/>
                      <a:gd name="T52" fmla="*/ 508 w 556"/>
                      <a:gd name="T53" fmla="*/ 127 h 228"/>
                      <a:gd name="T54" fmla="*/ 522 w 556"/>
                      <a:gd name="T55" fmla="*/ 108 h 228"/>
                      <a:gd name="T56" fmla="*/ 534 w 556"/>
                      <a:gd name="T57" fmla="*/ 88 h 228"/>
                      <a:gd name="T58" fmla="*/ 543 w 556"/>
                      <a:gd name="T59" fmla="*/ 67 h 228"/>
                      <a:gd name="T60" fmla="*/ 550 w 556"/>
                      <a:gd name="T61" fmla="*/ 46 h 228"/>
                      <a:gd name="T62" fmla="*/ 555 w 556"/>
                      <a:gd name="T63" fmla="*/ 23 h 228"/>
                      <a:gd name="T64" fmla="*/ 556 w 556"/>
                      <a:gd name="T65" fmla="*/ 0 h 228"/>
                      <a:gd name="T66" fmla="*/ 0 w 556"/>
                      <a:gd name="T67" fmla="*/ 0 h 2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6"/>
                      <a:gd name="T103" fmla="*/ 0 h 228"/>
                      <a:gd name="T104" fmla="*/ 556 w 556"/>
                      <a:gd name="T105" fmla="*/ 228 h 2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6" h="228">
                        <a:moveTo>
                          <a:pt x="0" y="0"/>
                        </a:moveTo>
                        <a:lnTo>
                          <a:pt x="1" y="23"/>
                        </a:lnTo>
                        <a:lnTo>
                          <a:pt x="5" y="46"/>
                        </a:lnTo>
                        <a:lnTo>
                          <a:pt x="13" y="67"/>
                        </a:lnTo>
                        <a:lnTo>
                          <a:pt x="21" y="88"/>
                        </a:lnTo>
                        <a:lnTo>
                          <a:pt x="33" y="108"/>
                        </a:lnTo>
                        <a:lnTo>
                          <a:pt x="47" y="127"/>
                        </a:lnTo>
                        <a:lnTo>
                          <a:pt x="63" y="145"/>
                        </a:lnTo>
                        <a:lnTo>
                          <a:pt x="80" y="161"/>
                        </a:lnTo>
                        <a:lnTo>
                          <a:pt x="101" y="176"/>
                        </a:lnTo>
                        <a:lnTo>
                          <a:pt x="123" y="189"/>
                        </a:lnTo>
                        <a:lnTo>
                          <a:pt x="145" y="200"/>
                        </a:lnTo>
                        <a:lnTo>
                          <a:pt x="169" y="210"/>
                        </a:lnTo>
                        <a:lnTo>
                          <a:pt x="195" y="217"/>
                        </a:lnTo>
                        <a:lnTo>
                          <a:pt x="222" y="224"/>
                        </a:lnTo>
                        <a:lnTo>
                          <a:pt x="250" y="227"/>
                        </a:lnTo>
                        <a:lnTo>
                          <a:pt x="278" y="228"/>
                        </a:lnTo>
                        <a:lnTo>
                          <a:pt x="306" y="227"/>
                        </a:lnTo>
                        <a:lnTo>
                          <a:pt x="334" y="224"/>
                        </a:lnTo>
                        <a:lnTo>
                          <a:pt x="361" y="217"/>
                        </a:lnTo>
                        <a:lnTo>
                          <a:pt x="386" y="210"/>
                        </a:lnTo>
                        <a:lnTo>
                          <a:pt x="410" y="200"/>
                        </a:lnTo>
                        <a:lnTo>
                          <a:pt x="433" y="189"/>
                        </a:lnTo>
                        <a:lnTo>
                          <a:pt x="454" y="176"/>
                        </a:lnTo>
                        <a:lnTo>
                          <a:pt x="475" y="161"/>
                        </a:lnTo>
                        <a:lnTo>
                          <a:pt x="492" y="145"/>
                        </a:lnTo>
                        <a:lnTo>
                          <a:pt x="508" y="127"/>
                        </a:lnTo>
                        <a:lnTo>
                          <a:pt x="522" y="108"/>
                        </a:lnTo>
                        <a:lnTo>
                          <a:pt x="534" y="88"/>
                        </a:lnTo>
                        <a:lnTo>
                          <a:pt x="543" y="67"/>
                        </a:lnTo>
                        <a:lnTo>
                          <a:pt x="550" y="46"/>
                        </a:lnTo>
                        <a:lnTo>
                          <a:pt x="555" y="23"/>
                        </a:lnTo>
                        <a:lnTo>
                          <a:pt x="55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3" name="Freeform 204"/>
                  <p:cNvSpPr>
                    <a:spLocks/>
                  </p:cNvSpPr>
                  <p:nvPr/>
                </p:nvSpPr>
                <p:spPr bwMode="auto">
                  <a:xfrm>
                    <a:off x="239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4 h 1029"/>
                      <a:gd name="T4" fmla="*/ 270 w 539"/>
                      <a:gd name="T5" fmla="*/ 17 h 1029"/>
                      <a:gd name="T6" fmla="*/ 265 w 539"/>
                      <a:gd name="T7" fmla="*/ 0 h 1029"/>
                      <a:gd name="T8" fmla="*/ 261 w 539"/>
                      <a:gd name="T9" fmla="*/ 17 h 1029"/>
                      <a:gd name="T10" fmla="*/ 256 w 539"/>
                      <a:gd name="T11" fmla="*/ 34 h 1029"/>
                      <a:gd name="T12" fmla="*/ 1 w 539"/>
                      <a:gd name="T13" fmla="*/ 1020 h 1029"/>
                      <a:gd name="T14" fmla="*/ 0 w 539"/>
                      <a:gd name="T15" fmla="*/ 1024 h 1029"/>
                      <a:gd name="T16" fmla="*/ 4 w 539"/>
                      <a:gd name="T17" fmla="*/ 1025 h 1029"/>
                      <a:gd name="T18" fmla="*/ 14 w 539"/>
                      <a:gd name="T19" fmla="*/ 1028 h 1029"/>
                      <a:gd name="T20" fmla="*/ 18 w 539"/>
                      <a:gd name="T21" fmla="*/ 1029 h 1029"/>
                      <a:gd name="T22" fmla="*/ 19 w 539"/>
                      <a:gd name="T23" fmla="*/ 1024 h 1029"/>
                      <a:gd name="T24" fmla="*/ 266 w 539"/>
                      <a:gd name="T25" fmla="*/ 74 h 1029"/>
                      <a:gd name="T26" fmla="*/ 518 w 539"/>
                      <a:gd name="T27" fmla="*/ 1024 h 1029"/>
                      <a:gd name="T28" fmla="*/ 520 w 539"/>
                      <a:gd name="T29" fmla="*/ 1029 h 1029"/>
                      <a:gd name="T30" fmla="*/ 525 w 539"/>
                      <a:gd name="T31" fmla="*/ 1028 h 1029"/>
                      <a:gd name="T32" fmla="*/ 533 w 539"/>
                      <a:gd name="T33" fmla="*/ 1025 h 1029"/>
                      <a:gd name="T34" fmla="*/ 539 w 539"/>
                      <a:gd name="T35" fmla="*/ 1024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4"/>
                        </a:lnTo>
                        <a:lnTo>
                          <a:pt x="270" y="17"/>
                        </a:lnTo>
                        <a:lnTo>
                          <a:pt x="265" y="0"/>
                        </a:lnTo>
                        <a:lnTo>
                          <a:pt x="261" y="17"/>
                        </a:lnTo>
                        <a:lnTo>
                          <a:pt x="256" y="34"/>
                        </a:lnTo>
                        <a:lnTo>
                          <a:pt x="1" y="1020"/>
                        </a:lnTo>
                        <a:lnTo>
                          <a:pt x="0" y="1024"/>
                        </a:lnTo>
                        <a:lnTo>
                          <a:pt x="4" y="1025"/>
                        </a:lnTo>
                        <a:lnTo>
                          <a:pt x="14" y="1028"/>
                        </a:lnTo>
                        <a:lnTo>
                          <a:pt x="18" y="1029"/>
                        </a:lnTo>
                        <a:lnTo>
                          <a:pt x="19" y="1024"/>
                        </a:lnTo>
                        <a:lnTo>
                          <a:pt x="266" y="74"/>
                        </a:lnTo>
                        <a:lnTo>
                          <a:pt x="518" y="1024"/>
                        </a:lnTo>
                        <a:lnTo>
                          <a:pt x="520" y="1029"/>
                        </a:lnTo>
                        <a:lnTo>
                          <a:pt x="525" y="1028"/>
                        </a:lnTo>
                        <a:lnTo>
                          <a:pt x="533" y="1025"/>
                        </a:lnTo>
                        <a:lnTo>
                          <a:pt x="539" y="1024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4" name="Freeform 206"/>
                  <p:cNvSpPr>
                    <a:spLocks/>
                  </p:cNvSpPr>
                  <p:nvPr/>
                </p:nvSpPr>
                <p:spPr bwMode="auto">
                  <a:xfrm>
                    <a:off x="238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8 h 248"/>
                      <a:gd name="T2" fmla="*/ 574 w 575"/>
                      <a:gd name="T3" fmla="*/ 33 h 248"/>
                      <a:gd name="T4" fmla="*/ 570 w 575"/>
                      <a:gd name="T5" fmla="*/ 57 h 248"/>
                      <a:gd name="T6" fmla="*/ 562 w 575"/>
                      <a:gd name="T7" fmla="*/ 80 h 248"/>
                      <a:gd name="T8" fmla="*/ 552 w 575"/>
                      <a:gd name="T9" fmla="*/ 101 h 248"/>
                      <a:gd name="T10" fmla="*/ 541 w 575"/>
                      <a:gd name="T11" fmla="*/ 123 h 248"/>
                      <a:gd name="T12" fmla="*/ 525 w 575"/>
                      <a:gd name="T13" fmla="*/ 142 h 248"/>
                      <a:gd name="T14" fmla="*/ 509 w 575"/>
                      <a:gd name="T15" fmla="*/ 160 h 248"/>
                      <a:gd name="T16" fmla="*/ 491 w 575"/>
                      <a:gd name="T17" fmla="*/ 178 h 248"/>
                      <a:gd name="T18" fmla="*/ 470 w 575"/>
                      <a:gd name="T19" fmla="*/ 193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399 w 575"/>
                      <a:gd name="T25" fmla="*/ 228 h 248"/>
                      <a:gd name="T26" fmla="*/ 372 w 575"/>
                      <a:gd name="T27" fmla="*/ 237 h 248"/>
                      <a:gd name="T28" fmla="*/ 346 w 575"/>
                      <a:gd name="T29" fmla="*/ 242 h 248"/>
                      <a:gd name="T30" fmla="*/ 316 w 575"/>
                      <a:gd name="T31" fmla="*/ 246 h 248"/>
                      <a:gd name="T32" fmla="*/ 287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5 w 575"/>
                      <a:gd name="T65" fmla="*/ 161 h 248"/>
                      <a:gd name="T66" fmla="*/ 50 w 575"/>
                      <a:gd name="T67" fmla="*/ 145 h 248"/>
                      <a:gd name="T68" fmla="*/ 37 w 575"/>
                      <a:gd name="T69" fmla="*/ 127 h 248"/>
                      <a:gd name="T70" fmla="*/ 26 w 575"/>
                      <a:gd name="T71" fmla="*/ 109 h 248"/>
                      <a:gd name="T72" fmla="*/ 17 w 575"/>
                      <a:gd name="T73" fmla="*/ 89 h 248"/>
                      <a:gd name="T74" fmla="*/ 9 w 575"/>
                      <a:gd name="T75" fmla="*/ 70 h 248"/>
                      <a:gd name="T76" fmla="*/ 4 w 575"/>
                      <a:gd name="T77" fmla="*/ 49 h 248"/>
                      <a:gd name="T78" fmla="*/ 1 w 575"/>
                      <a:gd name="T79" fmla="*/ 29 h 248"/>
                      <a:gd name="T80" fmla="*/ 0 w 575"/>
                      <a:gd name="T81" fmla="*/ 8 h 248"/>
                      <a:gd name="T82" fmla="*/ 0 w 575"/>
                      <a:gd name="T83" fmla="*/ 0 h 248"/>
                      <a:gd name="T84" fmla="*/ 8 w 575"/>
                      <a:gd name="T85" fmla="*/ 0 h 248"/>
                      <a:gd name="T86" fmla="*/ 565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8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8"/>
                        </a:moveTo>
                        <a:lnTo>
                          <a:pt x="574" y="33"/>
                        </a:lnTo>
                        <a:lnTo>
                          <a:pt x="570" y="57"/>
                        </a:lnTo>
                        <a:lnTo>
                          <a:pt x="562" y="80"/>
                        </a:lnTo>
                        <a:lnTo>
                          <a:pt x="552" y="101"/>
                        </a:lnTo>
                        <a:lnTo>
                          <a:pt x="541" y="123"/>
                        </a:lnTo>
                        <a:lnTo>
                          <a:pt x="525" y="142"/>
                        </a:lnTo>
                        <a:lnTo>
                          <a:pt x="509" y="160"/>
                        </a:lnTo>
                        <a:lnTo>
                          <a:pt x="491" y="178"/>
                        </a:lnTo>
                        <a:lnTo>
                          <a:pt x="470" y="193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399" y="228"/>
                        </a:lnTo>
                        <a:lnTo>
                          <a:pt x="372" y="237"/>
                        </a:lnTo>
                        <a:lnTo>
                          <a:pt x="346" y="242"/>
                        </a:lnTo>
                        <a:lnTo>
                          <a:pt x="316" y="246"/>
                        </a:lnTo>
                        <a:lnTo>
                          <a:pt x="287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5" y="161"/>
                        </a:lnTo>
                        <a:lnTo>
                          <a:pt x="50" y="145"/>
                        </a:lnTo>
                        <a:lnTo>
                          <a:pt x="37" y="127"/>
                        </a:lnTo>
                        <a:lnTo>
                          <a:pt x="26" y="109"/>
                        </a:lnTo>
                        <a:lnTo>
                          <a:pt x="17" y="89"/>
                        </a:lnTo>
                        <a:lnTo>
                          <a:pt x="9" y="70"/>
                        </a:lnTo>
                        <a:lnTo>
                          <a:pt x="4" y="49"/>
                        </a:lnTo>
                        <a:lnTo>
                          <a:pt x="1" y="29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565" y="0"/>
                        </a:lnTo>
                        <a:lnTo>
                          <a:pt x="575" y="0"/>
                        </a:lnTo>
                        <a:lnTo>
                          <a:pt x="57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5" name="Freeform 208"/>
                  <p:cNvSpPr>
                    <a:spLocks/>
                  </p:cNvSpPr>
                  <p:nvPr/>
                </p:nvSpPr>
                <p:spPr bwMode="auto">
                  <a:xfrm>
                    <a:off x="1542" y="3005"/>
                    <a:ext cx="657" cy="238"/>
                  </a:xfrm>
                  <a:custGeom>
                    <a:avLst/>
                    <a:gdLst>
                      <a:gd name="T0" fmla="*/ 102 w 657"/>
                      <a:gd name="T1" fmla="*/ 238 h 238"/>
                      <a:gd name="T2" fmla="*/ 87 w 657"/>
                      <a:gd name="T3" fmla="*/ 238 h 238"/>
                      <a:gd name="T4" fmla="*/ 74 w 657"/>
                      <a:gd name="T5" fmla="*/ 237 h 238"/>
                      <a:gd name="T6" fmla="*/ 62 w 657"/>
                      <a:gd name="T7" fmla="*/ 235 h 238"/>
                      <a:gd name="T8" fmla="*/ 51 w 657"/>
                      <a:gd name="T9" fmla="*/ 233 h 238"/>
                      <a:gd name="T10" fmla="*/ 42 w 657"/>
                      <a:gd name="T11" fmla="*/ 229 h 238"/>
                      <a:gd name="T12" fmla="*/ 34 w 657"/>
                      <a:gd name="T13" fmla="*/ 226 h 238"/>
                      <a:gd name="T14" fmla="*/ 26 w 657"/>
                      <a:gd name="T15" fmla="*/ 221 h 238"/>
                      <a:gd name="T16" fmla="*/ 20 w 657"/>
                      <a:gd name="T17" fmla="*/ 215 h 238"/>
                      <a:gd name="T18" fmla="*/ 11 w 657"/>
                      <a:gd name="T19" fmla="*/ 204 h 238"/>
                      <a:gd name="T20" fmla="*/ 5 w 657"/>
                      <a:gd name="T21" fmla="*/ 190 h 238"/>
                      <a:gd name="T22" fmla="*/ 1 w 657"/>
                      <a:gd name="T23" fmla="*/ 172 h 238"/>
                      <a:gd name="T24" fmla="*/ 0 w 657"/>
                      <a:gd name="T25" fmla="*/ 153 h 238"/>
                      <a:gd name="T26" fmla="*/ 1 w 657"/>
                      <a:gd name="T27" fmla="*/ 137 h 238"/>
                      <a:gd name="T28" fmla="*/ 3 w 657"/>
                      <a:gd name="T29" fmla="*/ 120 h 238"/>
                      <a:gd name="T30" fmla="*/ 6 w 657"/>
                      <a:gd name="T31" fmla="*/ 102 h 238"/>
                      <a:gd name="T32" fmla="*/ 10 w 657"/>
                      <a:gd name="T33" fmla="*/ 85 h 238"/>
                      <a:gd name="T34" fmla="*/ 17 w 657"/>
                      <a:gd name="T35" fmla="*/ 68 h 238"/>
                      <a:gd name="T36" fmla="*/ 25 w 657"/>
                      <a:gd name="T37" fmla="*/ 52 h 238"/>
                      <a:gd name="T38" fmla="*/ 35 w 657"/>
                      <a:gd name="T39" fmla="*/ 37 h 238"/>
                      <a:gd name="T40" fmla="*/ 46 w 657"/>
                      <a:gd name="T41" fmla="*/ 24 h 238"/>
                      <a:gd name="T42" fmla="*/ 52 w 657"/>
                      <a:gd name="T43" fmla="*/ 18 h 238"/>
                      <a:gd name="T44" fmla="*/ 59 w 657"/>
                      <a:gd name="T45" fmla="*/ 13 h 238"/>
                      <a:gd name="T46" fmla="*/ 65 w 657"/>
                      <a:gd name="T47" fmla="*/ 9 h 238"/>
                      <a:gd name="T48" fmla="*/ 72 w 657"/>
                      <a:gd name="T49" fmla="*/ 5 h 238"/>
                      <a:gd name="T50" fmla="*/ 79 w 657"/>
                      <a:gd name="T51" fmla="*/ 3 h 238"/>
                      <a:gd name="T52" fmla="*/ 87 w 657"/>
                      <a:gd name="T53" fmla="*/ 1 h 238"/>
                      <a:gd name="T54" fmla="*/ 94 w 657"/>
                      <a:gd name="T55" fmla="*/ 0 h 238"/>
                      <a:gd name="T56" fmla="*/ 102 w 657"/>
                      <a:gd name="T57" fmla="*/ 0 h 238"/>
                      <a:gd name="T58" fmla="*/ 554 w 657"/>
                      <a:gd name="T59" fmla="*/ 0 h 238"/>
                      <a:gd name="T60" fmla="*/ 562 w 657"/>
                      <a:gd name="T61" fmla="*/ 0 h 238"/>
                      <a:gd name="T62" fmla="*/ 569 w 657"/>
                      <a:gd name="T63" fmla="*/ 1 h 238"/>
                      <a:gd name="T64" fmla="*/ 577 w 657"/>
                      <a:gd name="T65" fmla="*/ 3 h 238"/>
                      <a:gd name="T66" fmla="*/ 585 w 657"/>
                      <a:gd name="T67" fmla="*/ 5 h 238"/>
                      <a:gd name="T68" fmla="*/ 591 w 657"/>
                      <a:gd name="T69" fmla="*/ 9 h 238"/>
                      <a:gd name="T70" fmla="*/ 597 w 657"/>
                      <a:gd name="T71" fmla="*/ 13 h 238"/>
                      <a:gd name="T72" fmla="*/ 604 w 657"/>
                      <a:gd name="T73" fmla="*/ 18 h 238"/>
                      <a:gd name="T74" fmla="*/ 610 w 657"/>
                      <a:gd name="T75" fmla="*/ 24 h 238"/>
                      <a:gd name="T76" fmla="*/ 621 w 657"/>
                      <a:gd name="T77" fmla="*/ 37 h 238"/>
                      <a:gd name="T78" fmla="*/ 631 w 657"/>
                      <a:gd name="T79" fmla="*/ 52 h 238"/>
                      <a:gd name="T80" fmla="*/ 638 w 657"/>
                      <a:gd name="T81" fmla="*/ 68 h 238"/>
                      <a:gd name="T82" fmla="*/ 645 w 657"/>
                      <a:gd name="T83" fmla="*/ 85 h 238"/>
                      <a:gd name="T84" fmla="*/ 650 w 657"/>
                      <a:gd name="T85" fmla="*/ 102 h 238"/>
                      <a:gd name="T86" fmla="*/ 653 w 657"/>
                      <a:gd name="T87" fmla="*/ 120 h 238"/>
                      <a:gd name="T88" fmla="*/ 656 w 657"/>
                      <a:gd name="T89" fmla="*/ 137 h 238"/>
                      <a:gd name="T90" fmla="*/ 657 w 657"/>
                      <a:gd name="T91" fmla="*/ 153 h 238"/>
                      <a:gd name="T92" fmla="*/ 655 w 657"/>
                      <a:gd name="T93" fmla="*/ 178 h 238"/>
                      <a:gd name="T94" fmla="*/ 648 w 657"/>
                      <a:gd name="T95" fmla="*/ 198 h 238"/>
                      <a:gd name="T96" fmla="*/ 638 w 657"/>
                      <a:gd name="T97" fmla="*/ 213 h 238"/>
                      <a:gd name="T98" fmla="*/ 625 w 657"/>
                      <a:gd name="T99" fmla="*/ 224 h 238"/>
                      <a:gd name="T100" fmla="*/ 610 w 657"/>
                      <a:gd name="T101" fmla="*/ 230 h 238"/>
                      <a:gd name="T102" fmla="*/ 593 w 657"/>
                      <a:gd name="T103" fmla="*/ 235 h 238"/>
                      <a:gd name="T104" fmla="*/ 574 w 657"/>
                      <a:gd name="T105" fmla="*/ 237 h 238"/>
                      <a:gd name="T106" fmla="*/ 554 w 657"/>
                      <a:gd name="T107" fmla="*/ 238 h 238"/>
                      <a:gd name="T108" fmla="*/ 102 w 657"/>
                      <a:gd name="T109" fmla="*/ 238 h 2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57"/>
                      <a:gd name="T166" fmla="*/ 0 h 238"/>
                      <a:gd name="T167" fmla="*/ 657 w 657"/>
                      <a:gd name="T168" fmla="*/ 238 h 2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57" h="238">
                        <a:moveTo>
                          <a:pt x="102" y="238"/>
                        </a:moveTo>
                        <a:lnTo>
                          <a:pt x="87" y="238"/>
                        </a:lnTo>
                        <a:lnTo>
                          <a:pt x="74" y="237"/>
                        </a:lnTo>
                        <a:lnTo>
                          <a:pt x="62" y="235"/>
                        </a:lnTo>
                        <a:lnTo>
                          <a:pt x="51" y="233"/>
                        </a:lnTo>
                        <a:lnTo>
                          <a:pt x="42" y="229"/>
                        </a:lnTo>
                        <a:lnTo>
                          <a:pt x="34" y="226"/>
                        </a:lnTo>
                        <a:lnTo>
                          <a:pt x="26" y="221"/>
                        </a:lnTo>
                        <a:lnTo>
                          <a:pt x="20" y="215"/>
                        </a:lnTo>
                        <a:lnTo>
                          <a:pt x="11" y="204"/>
                        </a:lnTo>
                        <a:lnTo>
                          <a:pt x="5" y="190"/>
                        </a:lnTo>
                        <a:lnTo>
                          <a:pt x="1" y="172"/>
                        </a:lnTo>
                        <a:lnTo>
                          <a:pt x="0" y="153"/>
                        </a:lnTo>
                        <a:lnTo>
                          <a:pt x="1" y="137"/>
                        </a:lnTo>
                        <a:lnTo>
                          <a:pt x="3" y="120"/>
                        </a:lnTo>
                        <a:lnTo>
                          <a:pt x="6" y="102"/>
                        </a:lnTo>
                        <a:lnTo>
                          <a:pt x="10" y="85"/>
                        </a:lnTo>
                        <a:lnTo>
                          <a:pt x="17" y="68"/>
                        </a:lnTo>
                        <a:lnTo>
                          <a:pt x="25" y="52"/>
                        </a:lnTo>
                        <a:lnTo>
                          <a:pt x="35" y="37"/>
                        </a:lnTo>
                        <a:lnTo>
                          <a:pt x="46" y="24"/>
                        </a:lnTo>
                        <a:lnTo>
                          <a:pt x="52" y="18"/>
                        </a:lnTo>
                        <a:lnTo>
                          <a:pt x="59" y="13"/>
                        </a:lnTo>
                        <a:lnTo>
                          <a:pt x="65" y="9"/>
                        </a:lnTo>
                        <a:lnTo>
                          <a:pt x="72" y="5"/>
                        </a:lnTo>
                        <a:lnTo>
                          <a:pt x="79" y="3"/>
                        </a:lnTo>
                        <a:lnTo>
                          <a:pt x="87" y="1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554" y="0"/>
                        </a:lnTo>
                        <a:lnTo>
                          <a:pt x="562" y="0"/>
                        </a:lnTo>
                        <a:lnTo>
                          <a:pt x="569" y="1"/>
                        </a:lnTo>
                        <a:lnTo>
                          <a:pt x="577" y="3"/>
                        </a:lnTo>
                        <a:lnTo>
                          <a:pt x="585" y="5"/>
                        </a:lnTo>
                        <a:lnTo>
                          <a:pt x="591" y="9"/>
                        </a:lnTo>
                        <a:lnTo>
                          <a:pt x="597" y="13"/>
                        </a:lnTo>
                        <a:lnTo>
                          <a:pt x="604" y="18"/>
                        </a:lnTo>
                        <a:lnTo>
                          <a:pt x="610" y="24"/>
                        </a:lnTo>
                        <a:lnTo>
                          <a:pt x="621" y="37"/>
                        </a:lnTo>
                        <a:lnTo>
                          <a:pt x="631" y="52"/>
                        </a:lnTo>
                        <a:lnTo>
                          <a:pt x="638" y="68"/>
                        </a:lnTo>
                        <a:lnTo>
                          <a:pt x="645" y="85"/>
                        </a:lnTo>
                        <a:lnTo>
                          <a:pt x="650" y="102"/>
                        </a:lnTo>
                        <a:lnTo>
                          <a:pt x="653" y="120"/>
                        </a:lnTo>
                        <a:lnTo>
                          <a:pt x="656" y="137"/>
                        </a:lnTo>
                        <a:lnTo>
                          <a:pt x="657" y="153"/>
                        </a:lnTo>
                        <a:lnTo>
                          <a:pt x="655" y="178"/>
                        </a:lnTo>
                        <a:lnTo>
                          <a:pt x="648" y="198"/>
                        </a:lnTo>
                        <a:lnTo>
                          <a:pt x="638" y="213"/>
                        </a:lnTo>
                        <a:lnTo>
                          <a:pt x="625" y="224"/>
                        </a:lnTo>
                        <a:lnTo>
                          <a:pt x="610" y="230"/>
                        </a:lnTo>
                        <a:lnTo>
                          <a:pt x="593" y="235"/>
                        </a:lnTo>
                        <a:lnTo>
                          <a:pt x="574" y="237"/>
                        </a:lnTo>
                        <a:lnTo>
                          <a:pt x="554" y="238"/>
                        </a:lnTo>
                        <a:lnTo>
                          <a:pt x="102" y="2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6" name="Freeform 209"/>
                  <p:cNvSpPr>
                    <a:spLocks/>
                  </p:cNvSpPr>
                  <p:nvPr/>
                </p:nvSpPr>
                <p:spPr bwMode="auto">
                  <a:xfrm>
                    <a:off x="1551" y="3015"/>
                    <a:ext cx="638" cy="218"/>
                  </a:xfrm>
                  <a:custGeom>
                    <a:avLst/>
                    <a:gdLst>
                      <a:gd name="T0" fmla="*/ 545 w 638"/>
                      <a:gd name="T1" fmla="*/ 218 h 218"/>
                      <a:gd name="T2" fmla="*/ 567 w 638"/>
                      <a:gd name="T3" fmla="*/ 217 h 218"/>
                      <a:gd name="T4" fmla="*/ 585 w 638"/>
                      <a:gd name="T5" fmla="*/ 215 h 218"/>
                      <a:gd name="T6" fmla="*/ 601 w 638"/>
                      <a:gd name="T7" fmla="*/ 211 h 218"/>
                      <a:gd name="T8" fmla="*/ 614 w 638"/>
                      <a:gd name="T9" fmla="*/ 203 h 218"/>
                      <a:gd name="T10" fmla="*/ 625 w 638"/>
                      <a:gd name="T11" fmla="*/ 194 h 218"/>
                      <a:gd name="T12" fmla="*/ 632 w 638"/>
                      <a:gd name="T13" fmla="*/ 181 h 218"/>
                      <a:gd name="T14" fmla="*/ 637 w 638"/>
                      <a:gd name="T15" fmla="*/ 163 h 218"/>
                      <a:gd name="T16" fmla="*/ 638 w 638"/>
                      <a:gd name="T17" fmla="*/ 143 h 218"/>
                      <a:gd name="T18" fmla="*/ 638 w 638"/>
                      <a:gd name="T19" fmla="*/ 143 h 218"/>
                      <a:gd name="T20" fmla="*/ 637 w 638"/>
                      <a:gd name="T21" fmla="*/ 119 h 218"/>
                      <a:gd name="T22" fmla="*/ 632 w 638"/>
                      <a:gd name="T23" fmla="*/ 96 h 218"/>
                      <a:gd name="T24" fmla="*/ 625 w 638"/>
                      <a:gd name="T25" fmla="*/ 71 h 218"/>
                      <a:gd name="T26" fmla="*/ 614 w 638"/>
                      <a:gd name="T27" fmla="*/ 48 h 218"/>
                      <a:gd name="T28" fmla="*/ 601 w 638"/>
                      <a:gd name="T29" fmla="*/ 29 h 218"/>
                      <a:gd name="T30" fmla="*/ 585 w 638"/>
                      <a:gd name="T31" fmla="*/ 14 h 218"/>
                      <a:gd name="T32" fmla="*/ 567 w 638"/>
                      <a:gd name="T33" fmla="*/ 3 h 218"/>
                      <a:gd name="T34" fmla="*/ 545 w 638"/>
                      <a:gd name="T35" fmla="*/ 0 h 218"/>
                      <a:gd name="T36" fmla="*/ 93 w 638"/>
                      <a:gd name="T37" fmla="*/ 0 h 218"/>
                      <a:gd name="T38" fmla="*/ 71 w 638"/>
                      <a:gd name="T39" fmla="*/ 3 h 218"/>
                      <a:gd name="T40" fmla="*/ 53 w 638"/>
                      <a:gd name="T41" fmla="*/ 14 h 218"/>
                      <a:gd name="T42" fmla="*/ 37 w 638"/>
                      <a:gd name="T43" fmla="*/ 29 h 218"/>
                      <a:gd name="T44" fmla="*/ 24 w 638"/>
                      <a:gd name="T45" fmla="*/ 48 h 218"/>
                      <a:gd name="T46" fmla="*/ 13 w 638"/>
                      <a:gd name="T47" fmla="*/ 71 h 218"/>
                      <a:gd name="T48" fmla="*/ 6 w 638"/>
                      <a:gd name="T49" fmla="*/ 96 h 218"/>
                      <a:gd name="T50" fmla="*/ 1 w 638"/>
                      <a:gd name="T51" fmla="*/ 119 h 218"/>
                      <a:gd name="T52" fmla="*/ 0 w 638"/>
                      <a:gd name="T53" fmla="*/ 143 h 218"/>
                      <a:gd name="T54" fmla="*/ 0 w 638"/>
                      <a:gd name="T55" fmla="*/ 143 h 218"/>
                      <a:gd name="T56" fmla="*/ 1 w 638"/>
                      <a:gd name="T57" fmla="*/ 163 h 218"/>
                      <a:gd name="T58" fmla="*/ 6 w 638"/>
                      <a:gd name="T59" fmla="*/ 181 h 218"/>
                      <a:gd name="T60" fmla="*/ 13 w 638"/>
                      <a:gd name="T61" fmla="*/ 194 h 218"/>
                      <a:gd name="T62" fmla="*/ 24 w 638"/>
                      <a:gd name="T63" fmla="*/ 203 h 218"/>
                      <a:gd name="T64" fmla="*/ 37 w 638"/>
                      <a:gd name="T65" fmla="*/ 211 h 218"/>
                      <a:gd name="T66" fmla="*/ 53 w 638"/>
                      <a:gd name="T67" fmla="*/ 215 h 218"/>
                      <a:gd name="T68" fmla="*/ 71 w 638"/>
                      <a:gd name="T69" fmla="*/ 217 h 218"/>
                      <a:gd name="T70" fmla="*/ 93 w 638"/>
                      <a:gd name="T71" fmla="*/ 218 h 218"/>
                      <a:gd name="T72" fmla="*/ 545 w 638"/>
                      <a:gd name="T73" fmla="*/ 218 h 21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38"/>
                      <a:gd name="T112" fmla="*/ 0 h 218"/>
                      <a:gd name="T113" fmla="*/ 638 w 638"/>
                      <a:gd name="T114" fmla="*/ 218 h 21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38" h="218">
                        <a:moveTo>
                          <a:pt x="545" y="218"/>
                        </a:moveTo>
                        <a:lnTo>
                          <a:pt x="567" y="217"/>
                        </a:lnTo>
                        <a:lnTo>
                          <a:pt x="585" y="215"/>
                        </a:lnTo>
                        <a:lnTo>
                          <a:pt x="601" y="211"/>
                        </a:lnTo>
                        <a:lnTo>
                          <a:pt x="614" y="203"/>
                        </a:lnTo>
                        <a:lnTo>
                          <a:pt x="625" y="194"/>
                        </a:lnTo>
                        <a:lnTo>
                          <a:pt x="632" y="181"/>
                        </a:lnTo>
                        <a:lnTo>
                          <a:pt x="637" y="163"/>
                        </a:lnTo>
                        <a:lnTo>
                          <a:pt x="638" y="143"/>
                        </a:lnTo>
                        <a:lnTo>
                          <a:pt x="637" y="119"/>
                        </a:lnTo>
                        <a:lnTo>
                          <a:pt x="632" y="96"/>
                        </a:lnTo>
                        <a:lnTo>
                          <a:pt x="625" y="71"/>
                        </a:lnTo>
                        <a:lnTo>
                          <a:pt x="614" y="48"/>
                        </a:lnTo>
                        <a:lnTo>
                          <a:pt x="601" y="29"/>
                        </a:lnTo>
                        <a:lnTo>
                          <a:pt x="585" y="14"/>
                        </a:lnTo>
                        <a:lnTo>
                          <a:pt x="567" y="3"/>
                        </a:lnTo>
                        <a:lnTo>
                          <a:pt x="545" y="0"/>
                        </a:lnTo>
                        <a:lnTo>
                          <a:pt x="93" y="0"/>
                        </a:lnTo>
                        <a:lnTo>
                          <a:pt x="71" y="3"/>
                        </a:lnTo>
                        <a:lnTo>
                          <a:pt x="53" y="14"/>
                        </a:lnTo>
                        <a:lnTo>
                          <a:pt x="37" y="29"/>
                        </a:lnTo>
                        <a:lnTo>
                          <a:pt x="24" y="48"/>
                        </a:lnTo>
                        <a:lnTo>
                          <a:pt x="13" y="71"/>
                        </a:lnTo>
                        <a:lnTo>
                          <a:pt x="6" y="96"/>
                        </a:lnTo>
                        <a:lnTo>
                          <a:pt x="1" y="119"/>
                        </a:lnTo>
                        <a:lnTo>
                          <a:pt x="0" y="143"/>
                        </a:lnTo>
                        <a:lnTo>
                          <a:pt x="1" y="163"/>
                        </a:lnTo>
                        <a:lnTo>
                          <a:pt x="6" y="181"/>
                        </a:lnTo>
                        <a:lnTo>
                          <a:pt x="13" y="194"/>
                        </a:lnTo>
                        <a:lnTo>
                          <a:pt x="24" y="203"/>
                        </a:lnTo>
                        <a:lnTo>
                          <a:pt x="37" y="211"/>
                        </a:lnTo>
                        <a:lnTo>
                          <a:pt x="53" y="215"/>
                        </a:lnTo>
                        <a:lnTo>
                          <a:pt x="71" y="217"/>
                        </a:lnTo>
                        <a:lnTo>
                          <a:pt x="93" y="218"/>
                        </a:lnTo>
                        <a:lnTo>
                          <a:pt x="545" y="21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7" name="Freeform 210"/>
                  <p:cNvSpPr>
                    <a:spLocks/>
                  </p:cNvSpPr>
                  <p:nvPr/>
                </p:nvSpPr>
                <p:spPr bwMode="auto">
                  <a:xfrm>
                    <a:off x="1073" y="1626"/>
                    <a:ext cx="13" cy="28"/>
                  </a:xfrm>
                  <a:custGeom>
                    <a:avLst/>
                    <a:gdLst>
                      <a:gd name="T0" fmla="*/ 0 w 13"/>
                      <a:gd name="T1" fmla="*/ 1 h 28"/>
                      <a:gd name="T2" fmla="*/ 2 w 13"/>
                      <a:gd name="T3" fmla="*/ 0 h 28"/>
                      <a:gd name="T4" fmla="*/ 4 w 13"/>
                      <a:gd name="T5" fmla="*/ 0 h 28"/>
                      <a:gd name="T6" fmla="*/ 13 w 13"/>
                      <a:gd name="T7" fmla="*/ 27 h 28"/>
                      <a:gd name="T8" fmla="*/ 11 w 13"/>
                      <a:gd name="T9" fmla="*/ 28 h 28"/>
                      <a:gd name="T10" fmla="*/ 8 w 13"/>
                      <a:gd name="T11" fmla="*/ 28 h 28"/>
                      <a:gd name="T12" fmla="*/ 0 w 13"/>
                      <a:gd name="T13" fmla="*/ 1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8"/>
                      <a:gd name="T23" fmla="*/ 13 w 13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8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3" y="27"/>
                        </a:lnTo>
                        <a:lnTo>
                          <a:pt x="11" y="28"/>
                        </a:lnTo>
                        <a:lnTo>
                          <a:pt x="8" y="2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8" name="Freeform 211"/>
                  <p:cNvSpPr>
                    <a:spLocks/>
                  </p:cNvSpPr>
                  <p:nvPr/>
                </p:nvSpPr>
                <p:spPr bwMode="auto">
                  <a:xfrm>
                    <a:off x="1042" y="1630"/>
                    <a:ext cx="98" cy="93"/>
                  </a:xfrm>
                  <a:custGeom>
                    <a:avLst/>
                    <a:gdLst>
                      <a:gd name="T0" fmla="*/ 41 w 98"/>
                      <a:gd name="T1" fmla="*/ 20 h 93"/>
                      <a:gd name="T2" fmla="*/ 34 w 98"/>
                      <a:gd name="T3" fmla="*/ 22 h 93"/>
                      <a:gd name="T4" fmla="*/ 30 w 98"/>
                      <a:gd name="T5" fmla="*/ 25 h 93"/>
                      <a:gd name="T6" fmla="*/ 25 w 98"/>
                      <a:gd name="T7" fmla="*/ 30 h 93"/>
                      <a:gd name="T8" fmla="*/ 22 w 98"/>
                      <a:gd name="T9" fmla="*/ 35 h 93"/>
                      <a:gd name="T10" fmla="*/ 20 w 98"/>
                      <a:gd name="T11" fmla="*/ 40 h 93"/>
                      <a:gd name="T12" fmla="*/ 19 w 98"/>
                      <a:gd name="T13" fmla="*/ 45 h 93"/>
                      <a:gd name="T14" fmla="*/ 19 w 98"/>
                      <a:gd name="T15" fmla="*/ 50 h 93"/>
                      <a:gd name="T16" fmla="*/ 20 w 98"/>
                      <a:gd name="T17" fmla="*/ 56 h 93"/>
                      <a:gd name="T18" fmla="*/ 22 w 98"/>
                      <a:gd name="T19" fmla="*/ 60 h 93"/>
                      <a:gd name="T20" fmla="*/ 25 w 98"/>
                      <a:gd name="T21" fmla="*/ 64 h 93"/>
                      <a:gd name="T22" fmla="*/ 29 w 98"/>
                      <a:gd name="T23" fmla="*/ 68 h 93"/>
                      <a:gd name="T24" fmla="*/ 33 w 98"/>
                      <a:gd name="T25" fmla="*/ 72 h 93"/>
                      <a:gd name="T26" fmla="*/ 38 w 98"/>
                      <a:gd name="T27" fmla="*/ 74 h 93"/>
                      <a:gd name="T28" fmla="*/ 45 w 98"/>
                      <a:gd name="T29" fmla="*/ 75 h 93"/>
                      <a:gd name="T30" fmla="*/ 51 w 98"/>
                      <a:gd name="T31" fmla="*/ 75 h 93"/>
                      <a:gd name="T32" fmla="*/ 57 w 98"/>
                      <a:gd name="T33" fmla="*/ 74 h 93"/>
                      <a:gd name="T34" fmla="*/ 68 w 98"/>
                      <a:gd name="T35" fmla="*/ 68 h 93"/>
                      <a:gd name="T36" fmla="*/ 75 w 98"/>
                      <a:gd name="T37" fmla="*/ 59 h 93"/>
                      <a:gd name="T38" fmla="*/ 79 w 98"/>
                      <a:gd name="T39" fmla="*/ 49 h 93"/>
                      <a:gd name="T40" fmla="*/ 78 w 98"/>
                      <a:gd name="T41" fmla="*/ 37 h 93"/>
                      <a:gd name="T42" fmla="*/ 76 w 98"/>
                      <a:gd name="T43" fmla="*/ 33 h 93"/>
                      <a:gd name="T44" fmla="*/ 73 w 98"/>
                      <a:gd name="T45" fmla="*/ 29 h 93"/>
                      <a:gd name="T46" fmla="*/ 69 w 98"/>
                      <a:gd name="T47" fmla="*/ 25 h 93"/>
                      <a:gd name="T48" fmla="*/ 64 w 98"/>
                      <a:gd name="T49" fmla="*/ 22 h 93"/>
                      <a:gd name="T50" fmla="*/ 59 w 98"/>
                      <a:gd name="T51" fmla="*/ 20 h 93"/>
                      <a:gd name="T52" fmla="*/ 52 w 98"/>
                      <a:gd name="T53" fmla="*/ 18 h 93"/>
                      <a:gd name="T54" fmla="*/ 46 w 98"/>
                      <a:gd name="T55" fmla="*/ 18 h 93"/>
                      <a:gd name="T56" fmla="*/ 41 w 98"/>
                      <a:gd name="T57" fmla="*/ 20 h 93"/>
                      <a:gd name="T58" fmla="*/ 35 w 98"/>
                      <a:gd name="T59" fmla="*/ 2 h 93"/>
                      <a:gd name="T60" fmla="*/ 45 w 98"/>
                      <a:gd name="T61" fmla="*/ 0 h 93"/>
                      <a:gd name="T62" fmla="*/ 55 w 98"/>
                      <a:gd name="T63" fmla="*/ 0 h 93"/>
                      <a:gd name="T64" fmla="*/ 63 w 98"/>
                      <a:gd name="T65" fmla="*/ 1 h 93"/>
                      <a:gd name="T66" fmla="*/ 72 w 98"/>
                      <a:gd name="T67" fmla="*/ 4 h 93"/>
                      <a:gd name="T68" fmla="*/ 80 w 98"/>
                      <a:gd name="T69" fmla="*/ 9 h 93"/>
                      <a:gd name="T70" fmla="*/ 87 w 98"/>
                      <a:gd name="T71" fmla="*/ 16 h 93"/>
                      <a:gd name="T72" fmla="*/ 92 w 98"/>
                      <a:gd name="T73" fmla="*/ 23 h 93"/>
                      <a:gd name="T74" fmla="*/ 96 w 98"/>
                      <a:gd name="T75" fmla="*/ 32 h 93"/>
                      <a:gd name="T76" fmla="*/ 98 w 98"/>
                      <a:gd name="T77" fmla="*/ 42 h 93"/>
                      <a:gd name="T78" fmla="*/ 98 w 98"/>
                      <a:gd name="T79" fmla="*/ 50 h 93"/>
                      <a:gd name="T80" fmla="*/ 96 w 98"/>
                      <a:gd name="T81" fmla="*/ 60 h 93"/>
                      <a:gd name="T82" fmla="*/ 92 w 98"/>
                      <a:gd name="T83" fmla="*/ 67 h 93"/>
                      <a:gd name="T84" fmla="*/ 87 w 98"/>
                      <a:gd name="T85" fmla="*/ 76 h 93"/>
                      <a:gd name="T86" fmla="*/ 80 w 98"/>
                      <a:gd name="T87" fmla="*/ 82 h 93"/>
                      <a:gd name="T88" fmla="*/ 73 w 98"/>
                      <a:gd name="T89" fmla="*/ 88 h 93"/>
                      <a:gd name="T90" fmla="*/ 63 w 98"/>
                      <a:gd name="T91" fmla="*/ 91 h 93"/>
                      <a:gd name="T92" fmla="*/ 53 w 98"/>
                      <a:gd name="T93" fmla="*/ 93 h 93"/>
                      <a:gd name="T94" fmla="*/ 44 w 98"/>
                      <a:gd name="T95" fmla="*/ 93 h 93"/>
                      <a:gd name="T96" fmla="*/ 34 w 98"/>
                      <a:gd name="T97" fmla="*/ 92 h 93"/>
                      <a:gd name="T98" fmla="*/ 25 w 98"/>
                      <a:gd name="T99" fmla="*/ 89 h 93"/>
                      <a:gd name="T100" fmla="*/ 18 w 98"/>
                      <a:gd name="T101" fmla="*/ 84 h 93"/>
                      <a:gd name="T102" fmla="*/ 10 w 98"/>
                      <a:gd name="T103" fmla="*/ 77 h 93"/>
                      <a:gd name="T104" fmla="*/ 5 w 98"/>
                      <a:gd name="T105" fmla="*/ 70 h 93"/>
                      <a:gd name="T106" fmla="*/ 2 w 98"/>
                      <a:gd name="T107" fmla="*/ 61 h 93"/>
                      <a:gd name="T108" fmla="*/ 0 w 98"/>
                      <a:gd name="T109" fmla="*/ 51 h 93"/>
                      <a:gd name="T110" fmla="*/ 0 w 98"/>
                      <a:gd name="T111" fmla="*/ 43 h 93"/>
                      <a:gd name="T112" fmla="*/ 2 w 98"/>
                      <a:gd name="T113" fmla="*/ 33 h 93"/>
                      <a:gd name="T114" fmla="*/ 6 w 98"/>
                      <a:gd name="T115" fmla="*/ 24 h 93"/>
                      <a:gd name="T116" fmla="*/ 10 w 98"/>
                      <a:gd name="T117" fmla="*/ 17 h 93"/>
                      <a:gd name="T118" fmla="*/ 18 w 98"/>
                      <a:gd name="T119" fmla="*/ 10 h 93"/>
                      <a:gd name="T120" fmla="*/ 25 w 98"/>
                      <a:gd name="T121" fmla="*/ 5 h 93"/>
                      <a:gd name="T122" fmla="*/ 35 w 98"/>
                      <a:gd name="T123" fmla="*/ 2 h 93"/>
                      <a:gd name="T124" fmla="*/ 41 w 98"/>
                      <a:gd name="T125" fmla="*/ 20 h 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8"/>
                      <a:gd name="T190" fmla="*/ 0 h 93"/>
                      <a:gd name="T191" fmla="*/ 98 w 98"/>
                      <a:gd name="T192" fmla="*/ 93 h 9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8" h="93">
                        <a:moveTo>
                          <a:pt x="41" y="20"/>
                        </a:moveTo>
                        <a:lnTo>
                          <a:pt x="34" y="22"/>
                        </a:lnTo>
                        <a:lnTo>
                          <a:pt x="30" y="25"/>
                        </a:lnTo>
                        <a:lnTo>
                          <a:pt x="25" y="30"/>
                        </a:lnTo>
                        <a:lnTo>
                          <a:pt x="22" y="35"/>
                        </a:lnTo>
                        <a:lnTo>
                          <a:pt x="20" y="40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20" y="56"/>
                        </a:lnTo>
                        <a:lnTo>
                          <a:pt x="22" y="60"/>
                        </a:lnTo>
                        <a:lnTo>
                          <a:pt x="25" y="64"/>
                        </a:lnTo>
                        <a:lnTo>
                          <a:pt x="29" y="68"/>
                        </a:lnTo>
                        <a:lnTo>
                          <a:pt x="33" y="72"/>
                        </a:lnTo>
                        <a:lnTo>
                          <a:pt x="38" y="74"/>
                        </a:lnTo>
                        <a:lnTo>
                          <a:pt x="45" y="75"/>
                        </a:lnTo>
                        <a:lnTo>
                          <a:pt x="51" y="75"/>
                        </a:lnTo>
                        <a:lnTo>
                          <a:pt x="57" y="74"/>
                        </a:lnTo>
                        <a:lnTo>
                          <a:pt x="68" y="68"/>
                        </a:lnTo>
                        <a:lnTo>
                          <a:pt x="75" y="59"/>
                        </a:lnTo>
                        <a:lnTo>
                          <a:pt x="79" y="49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3" y="29"/>
                        </a:lnTo>
                        <a:lnTo>
                          <a:pt x="69" y="25"/>
                        </a:lnTo>
                        <a:lnTo>
                          <a:pt x="64" y="22"/>
                        </a:lnTo>
                        <a:lnTo>
                          <a:pt x="59" y="20"/>
                        </a:lnTo>
                        <a:lnTo>
                          <a:pt x="52" y="18"/>
                        </a:lnTo>
                        <a:lnTo>
                          <a:pt x="46" y="18"/>
                        </a:lnTo>
                        <a:lnTo>
                          <a:pt x="41" y="20"/>
                        </a:lnTo>
                        <a:lnTo>
                          <a:pt x="35" y="2"/>
                        </a:lnTo>
                        <a:lnTo>
                          <a:pt x="45" y="0"/>
                        </a:lnTo>
                        <a:lnTo>
                          <a:pt x="55" y="0"/>
                        </a:lnTo>
                        <a:lnTo>
                          <a:pt x="63" y="1"/>
                        </a:lnTo>
                        <a:lnTo>
                          <a:pt x="72" y="4"/>
                        </a:lnTo>
                        <a:lnTo>
                          <a:pt x="80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6" y="32"/>
                        </a:lnTo>
                        <a:lnTo>
                          <a:pt x="98" y="42"/>
                        </a:lnTo>
                        <a:lnTo>
                          <a:pt x="98" y="50"/>
                        </a:lnTo>
                        <a:lnTo>
                          <a:pt x="96" y="60"/>
                        </a:lnTo>
                        <a:lnTo>
                          <a:pt x="92" y="67"/>
                        </a:lnTo>
                        <a:lnTo>
                          <a:pt x="87" y="76"/>
                        </a:lnTo>
                        <a:lnTo>
                          <a:pt x="80" y="82"/>
                        </a:lnTo>
                        <a:lnTo>
                          <a:pt x="73" y="88"/>
                        </a:lnTo>
                        <a:lnTo>
                          <a:pt x="63" y="91"/>
                        </a:lnTo>
                        <a:lnTo>
                          <a:pt x="53" y="93"/>
                        </a:lnTo>
                        <a:lnTo>
                          <a:pt x="44" y="93"/>
                        </a:lnTo>
                        <a:lnTo>
                          <a:pt x="34" y="92"/>
                        </a:lnTo>
                        <a:lnTo>
                          <a:pt x="25" y="89"/>
                        </a:lnTo>
                        <a:lnTo>
                          <a:pt x="18" y="84"/>
                        </a:lnTo>
                        <a:lnTo>
                          <a:pt x="10" y="77"/>
                        </a:lnTo>
                        <a:lnTo>
                          <a:pt x="5" y="70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2" y="33"/>
                        </a:lnTo>
                        <a:lnTo>
                          <a:pt x="6" y="24"/>
                        </a:lnTo>
                        <a:lnTo>
                          <a:pt x="10" y="17"/>
                        </a:lnTo>
                        <a:lnTo>
                          <a:pt x="18" y="10"/>
                        </a:lnTo>
                        <a:lnTo>
                          <a:pt x="25" y="5"/>
                        </a:lnTo>
                        <a:lnTo>
                          <a:pt x="35" y="2"/>
                        </a:lnTo>
                        <a:lnTo>
                          <a:pt x="41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79" name="Freeform 207"/>
                  <p:cNvSpPr>
                    <a:spLocks/>
                  </p:cNvSpPr>
                  <p:nvPr/>
                </p:nvSpPr>
                <p:spPr bwMode="auto">
                  <a:xfrm>
                    <a:off x="2385" y="2610"/>
                    <a:ext cx="585" cy="270"/>
                  </a:xfrm>
                  <a:custGeom>
                    <a:avLst/>
                    <a:gdLst>
                      <a:gd name="T0" fmla="*/ 0 w 557"/>
                      <a:gd name="T1" fmla="*/ 0 h 230"/>
                      <a:gd name="T2" fmla="*/ 1 w 557"/>
                      <a:gd name="T3" fmla="*/ 4119 h 230"/>
                      <a:gd name="T4" fmla="*/ 6 w 557"/>
                      <a:gd name="T5" fmla="*/ 7844 h 230"/>
                      <a:gd name="T6" fmla="*/ 65 w 557"/>
                      <a:gd name="T7" fmla="*/ 11450 h 230"/>
                      <a:gd name="T8" fmla="*/ 101 w 557"/>
                      <a:gd name="T9" fmla="*/ 15243 h 230"/>
                      <a:gd name="T10" fmla="*/ 164 w 557"/>
                      <a:gd name="T11" fmla="*/ 18523 h 230"/>
                      <a:gd name="T12" fmla="*/ 232 w 557"/>
                      <a:gd name="T13" fmla="*/ 21744 h 230"/>
                      <a:gd name="T14" fmla="*/ 310 w 557"/>
                      <a:gd name="T15" fmla="*/ 24862 h 230"/>
                      <a:gd name="T16" fmla="*/ 396 w 557"/>
                      <a:gd name="T17" fmla="*/ 27539 h 230"/>
                      <a:gd name="T18" fmla="*/ 488 w 557"/>
                      <a:gd name="T19" fmla="*/ 29965 h 230"/>
                      <a:gd name="T20" fmla="*/ 589 w 557"/>
                      <a:gd name="T21" fmla="*/ 32328 h 230"/>
                      <a:gd name="T22" fmla="*/ 706 w 557"/>
                      <a:gd name="T23" fmla="*/ 34210 h 230"/>
                      <a:gd name="T24" fmla="*/ 826 w 557"/>
                      <a:gd name="T25" fmla="*/ 35884 h 230"/>
                      <a:gd name="T26" fmla="*/ 945 w 557"/>
                      <a:gd name="T27" fmla="*/ 37172 h 230"/>
                      <a:gd name="T28" fmla="*/ 1066 w 557"/>
                      <a:gd name="T29" fmla="*/ 38037 h 230"/>
                      <a:gd name="T30" fmla="*/ 1209 w 557"/>
                      <a:gd name="T31" fmla="*/ 38875 h 230"/>
                      <a:gd name="T32" fmla="*/ 1339 w 557"/>
                      <a:gd name="T33" fmla="*/ 38918 h 230"/>
                      <a:gd name="T34" fmla="*/ 1475 w 557"/>
                      <a:gd name="T35" fmla="*/ 38875 h 230"/>
                      <a:gd name="T36" fmla="*/ 1620 w 557"/>
                      <a:gd name="T37" fmla="*/ 38037 h 230"/>
                      <a:gd name="T38" fmla="*/ 1735 w 557"/>
                      <a:gd name="T39" fmla="*/ 37172 h 230"/>
                      <a:gd name="T40" fmla="*/ 1858 w 557"/>
                      <a:gd name="T41" fmla="*/ 35884 h 230"/>
                      <a:gd name="T42" fmla="*/ 1980 w 557"/>
                      <a:gd name="T43" fmla="*/ 34210 h 230"/>
                      <a:gd name="T44" fmla="*/ 2082 w 557"/>
                      <a:gd name="T45" fmla="*/ 32328 h 230"/>
                      <a:gd name="T46" fmla="*/ 2187 w 557"/>
                      <a:gd name="T47" fmla="*/ 29965 h 230"/>
                      <a:gd name="T48" fmla="*/ 2283 w 557"/>
                      <a:gd name="T49" fmla="*/ 27539 h 230"/>
                      <a:gd name="T50" fmla="*/ 2375 w 557"/>
                      <a:gd name="T51" fmla="*/ 24862 h 230"/>
                      <a:gd name="T52" fmla="*/ 2449 w 557"/>
                      <a:gd name="T53" fmla="*/ 21744 h 230"/>
                      <a:gd name="T54" fmla="*/ 2519 w 557"/>
                      <a:gd name="T55" fmla="*/ 18523 h 230"/>
                      <a:gd name="T56" fmla="*/ 2572 w 557"/>
                      <a:gd name="T57" fmla="*/ 15243 h 230"/>
                      <a:gd name="T58" fmla="*/ 2618 w 557"/>
                      <a:gd name="T59" fmla="*/ 11450 h 230"/>
                      <a:gd name="T60" fmla="*/ 2652 w 557"/>
                      <a:gd name="T61" fmla="*/ 7844 h 230"/>
                      <a:gd name="T62" fmla="*/ 2665 w 557"/>
                      <a:gd name="T63" fmla="*/ 4119 h 230"/>
                      <a:gd name="T64" fmla="*/ 2671 w 557"/>
                      <a:gd name="T65" fmla="*/ 0 h 230"/>
                      <a:gd name="T66" fmla="*/ 0 w 557"/>
                      <a:gd name="T67" fmla="*/ 0 h 2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7"/>
                      <a:gd name="T103" fmla="*/ 0 h 230"/>
                      <a:gd name="T104" fmla="*/ 557 w 557"/>
                      <a:gd name="T105" fmla="*/ 230 h 23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7" h="230">
                        <a:moveTo>
                          <a:pt x="0" y="0"/>
                        </a:moveTo>
                        <a:lnTo>
                          <a:pt x="1" y="24"/>
                        </a:lnTo>
                        <a:lnTo>
                          <a:pt x="6" y="47"/>
                        </a:lnTo>
                        <a:lnTo>
                          <a:pt x="13" y="68"/>
                        </a:lnTo>
                        <a:lnTo>
                          <a:pt x="22" y="90"/>
                        </a:lnTo>
                        <a:lnTo>
                          <a:pt x="34" y="110"/>
                        </a:lnTo>
                        <a:lnTo>
                          <a:pt x="48" y="129"/>
                        </a:lnTo>
                        <a:lnTo>
                          <a:pt x="64" y="147"/>
                        </a:lnTo>
                        <a:lnTo>
                          <a:pt x="82" y="163"/>
                        </a:lnTo>
                        <a:lnTo>
                          <a:pt x="102" y="177"/>
                        </a:lnTo>
                        <a:lnTo>
                          <a:pt x="123" y="191"/>
                        </a:lnTo>
                        <a:lnTo>
                          <a:pt x="147" y="202"/>
                        </a:lnTo>
                        <a:lnTo>
                          <a:pt x="171" y="212"/>
                        </a:lnTo>
                        <a:lnTo>
                          <a:pt x="196" y="219"/>
                        </a:lnTo>
                        <a:lnTo>
                          <a:pt x="223" y="226"/>
                        </a:lnTo>
                        <a:lnTo>
                          <a:pt x="251" y="229"/>
                        </a:lnTo>
                        <a:lnTo>
                          <a:pt x="279" y="230"/>
                        </a:lnTo>
                        <a:lnTo>
                          <a:pt x="307" y="229"/>
                        </a:lnTo>
                        <a:lnTo>
                          <a:pt x="335" y="226"/>
                        </a:lnTo>
                        <a:lnTo>
                          <a:pt x="362" y="219"/>
                        </a:lnTo>
                        <a:lnTo>
                          <a:pt x="387" y="212"/>
                        </a:lnTo>
                        <a:lnTo>
                          <a:pt x="412" y="202"/>
                        </a:lnTo>
                        <a:lnTo>
                          <a:pt x="434" y="191"/>
                        </a:lnTo>
                        <a:lnTo>
                          <a:pt x="456" y="177"/>
                        </a:lnTo>
                        <a:lnTo>
                          <a:pt x="475" y="163"/>
                        </a:lnTo>
                        <a:lnTo>
                          <a:pt x="494" y="147"/>
                        </a:lnTo>
                        <a:lnTo>
                          <a:pt x="510" y="129"/>
                        </a:lnTo>
                        <a:lnTo>
                          <a:pt x="524" y="110"/>
                        </a:lnTo>
                        <a:lnTo>
                          <a:pt x="536" y="90"/>
                        </a:lnTo>
                        <a:lnTo>
                          <a:pt x="544" y="68"/>
                        </a:lnTo>
                        <a:lnTo>
                          <a:pt x="552" y="47"/>
                        </a:lnTo>
                        <a:lnTo>
                          <a:pt x="556" y="24"/>
                        </a:lnTo>
                        <a:lnTo>
                          <a:pt x="55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875" name="Freeform 213"/>
                <p:cNvSpPr>
                  <a:spLocks/>
                </p:cNvSpPr>
                <p:nvPr/>
              </p:nvSpPr>
              <p:spPr bwMode="auto">
                <a:xfrm>
                  <a:off x="1095" y="1702"/>
                  <a:ext cx="15" cy="24"/>
                </a:xfrm>
                <a:custGeom>
                  <a:avLst/>
                  <a:gdLst>
                    <a:gd name="T0" fmla="*/ 0 w 15"/>
                    <a:gd name="T1" fmla="*/ 2 h 24"/>
                    <a:gd name="T2" fmla="*/ 9 w 15"/>
                    <a:gd name="T3" fmla="*/ 0 h 24"/>
                    <a:gd name="T4" fmla="*/ 15 w 15"/>
                    <a:gd name="T5" fmla="*/ 20 h 24"/>
                    <a:gd name="T6" fmla="*/ 6 w 15"/>
                    <a:gd name="T7" fmla="*/ 24 h 24"/>
                    <a:gd name="T8" fmla="*/ 0 w 15"/>
                    <a:gd name="T9" fmla="*/ 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4"/>
                    <a:gd name="T17" fmla="*/ 15 w 15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4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15" y="20"/>
                      </a:lnTo>
                      <a:lnTo>
                        <a:pt x="6" y="2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76" name="Freeform 214"/>
                <p:cNvSpPr>
                  <a:spLocks/>
                </p:cNvSpPr>
                <p:nvPr/>
              </p:nvSpPr>
              <p:spPr bwMode="auto">
                <a:xfrm>
                  <a:off x="2616" y="1628"/>
                  <a:ext cx="99" cy="95"/>
                </a:xfrm>
                <a:custGeom>
                  <a:avLst/>
                  <a:gdLst>
                    <a:gd name="T0" fmla="*/ 41 w 99"/>
                    <a:gd name="T1" fmla="*/ 21 h 95"/>
                    <a:gd name="T2" fmla="*/ 35 w 99"/>
                    <a:gd name="T3" fmla="*/ 23 h 95"/>
                    <a:gd name="T4" fmla="*/ 30 w 99"/>
                    <a:gd name="T5" fmla="*/ 26 h 95"/>
                    <a:gd name="T6" fmla="*/ 25 w 99"/>
                    <a:gd name="T7" fmla="*/ 31 h 95"/>
                    <a:gd name="T8" fmla="*/ 22 w 99"/>
                    <a:gd name="T9" fmla="*/ 36 h 95"/>
                    <a:gd name="T10" fmla="*/ 20 w 99"/>
                    <a:gd name="T11" fmla="*/ 41 h 95"/>
                    <a:gd name="T12" fmla="*/ 19 w 99"/>
                    <a:gd name="T13" fmla="*/ 46 h 95"/>
                    <a:gd name="T14" fmla="*/ 19 w 99"/>
                    <a:gd name="T15" fmla="*/ 51 h 95"/>
                    <a:gd name="T16" fmla="*/ 20 w 99"/>
                    <a:gd name="T17" fmla="*/ 56 h 95"/>
                    <a:gd name="T18" fmla="*/ 22 w 99"/>
                    <a:gd name="T19" fmla="*/ 61 h 95"/>
                    <a:gd name="T20" fmla="*/ 25 w 99"/>
                    <a:gd name="T21" fmla="*/ 66 h 95"/>
                    <a:gd name="T22" fmla="*/ 29 w 99"/>
                    <a:gd name="T23" fmla="*/ 69 h 95"/>
                    <a:gd name="T24" fmla="*/ 33 w 99"/>
                    <a:gd name="T25" fmla="*/ 73 h 95"/>
                    <a:gd name="T26" fmla="*/ 38 w 99"/>
                    <a:gd name="T27" fmla="*/ 75 h 95"/>
                    <a:gd name="T28" fmla="*/ 45 w 99"/>
                    <a:gd name="T29" fmla="*/ 76 h 95"/>
                    <a:gd name="T30" fmla="*/ 51 w 99"/>
                    <a:gd name="T31" fmla="*/ 76 h 95"/>
                    <a:gd name="T32" fmla="*/ 58 w 99"/>
                    <a:gd name="T33" fmla="*/ 75 h 95"/>
                    <a:gd name="T34" fmla="*/ 68 w 99"/>
                    <a:gd name="T35" fmla="*/ 69 h 95"/>
                    <a:gd name="T36" fmla="*/ 75 w 99"/>
                    <a:gd name="T37" fmla="*/ 60 h 95"/>
                    <a:gd name="T38" fmla="*/ 79 w 99"/>
                    <a:gd name="T39" fmla="*/ 50 h 95"/>
                    <a:gd name="T40" fmla="*/ 78 w 99"/>
                    <a:gd name="T41" fmla="*/ 38 h 95"/>
                    <a:gd name="T42" fmla="*/ 76 w 99"/>
                    <a:gd name="T43" fmla="*/ 34 h 95"/>
                    <a:gd name="T44" fmla="*/ 73 w 99"/>
                    <a:gd name="T45" fmla="*/ 30 h 95"/>
                    <a:gd name="T46" fmla="*/ 70 w 99"/>
                    <a:gd name="T47" fmla="*/ 26 h 95"/>
                    <a:gd name="T48" fmla="*/ 64 w 99"/>
                    <a:gd name="T49" fmla="*/ 23 h 95"/>
                    <a:gd name="T50" fmla="*/ 59 w 99"/>
                    <a:gd name="T51" fmla="*/ 21 h 95"/>
                    <a:gd name="T52" fmla="*/ 54 w 99"/>
                    <a:gd name="T53" fmla="*/ 19 h 95"/>
                    <a:gd name="T54" fmla="*/ 47 w 99"/>
                    <a:gd name="T55" fmla="*/ 19 h 95"/>
                    <a:gd name="T56" fmla="*/ 41 w 99"/>
                    <a:gd name="T57" fmla="*/ 21 h 95"/>
                    <a:gd name="T58" fmla="*/ 35 w 99"/>
                    <a:gd name="T59" fmla="*/ 3 h 95"/>
                    <a:gd name="T60" fmla="*/ 45 w 99"/>
                    <a:gd name="T61" fmla="*/ 0 h 95"/>
                    <a:gd name="T62" fmla="*/ 55 w 99"/>
                    <a:gd name="T63" fmla="*/ 0 h 95"/>
                    <a:gd name="T64" fmla="*/ 64 w 99"/>
                    <a:gd name="T65" fmla="*/ 2 h 95"/>
                    <a:gd name="T66" fmla="*/ 73 w 99"/>
                    <a:gd name="T67" fmla="*/ 5 h 95"/>
                    <a:gd name="T68" fmla="*/ 80 w 99"/>
                    <a:gd name="T69" fmla="*/ 10 h 95"/>
                    <a:gd name="T70" fmla="*/ 88 w 99"/>
                    <a:gd name="T71" fmla="*/ 17 h 95"/>
                    <a:gd name="T72" fmla="*/ 93 w 99"/>
                    <a:gd name="T73" fmla="*/ 24 h 95"/>
                    <a:gd name="T74" fmla="*/ 97 w 99"/>
                    <a:gd name="T75" fmla="*/ 33 h 95"/>
                    <a:gd name="T76" fmla="*/ 99 w 99"/>
                    <a:gd name="T77" fmla="*/ 42 h 95"/>
                    <a:gd name="T78" fmla="*/ 98 w 99"/>
                    <a:gd name="T79" fmla="*/ 51 h 95"/>
                    <a:gd name="T80" fmla="*/ 97 w 99"/>
                    <a:gd name="T81" fmla="*/ 61 h 95"/>
                    <a:gd name="T82" fmla="*/ 92 w 99"/>
                    <a:gd name="T83" fmla="*/ 69 h 95"/>
                    <a:gd name="T84" fmla="*/ 87 w 99"/>
                    <a:gd name="T85" fmla="*/ 77 h 95"/>
                    <a:gd name="T86" fmla="*/ 80 w 99"/>
                    <a:gd name="T87" fmla="*/ 83 h 95"/>
                    <a:gd name="T88" fmla="*/ 73 w 99"/>
                    <a:gd name="T89" fmla="*/ 89 h 95"/>
                    <a:gd name="T90" fmla="*/ 63 w 99"/>
                    <a:gd name="T91" fmla="*/ 93 h 95"/>
                    <a:gd name="T92" fmla="*/ 54 w 99"/>
                    <a:gd name="T93" fmla="*/ 95 h 95"/>
                    <a:gd name="T94" fmla="*/ 44 w 99"/>
                    <a:gd name="T95" fmla="*/ 95 h 95"/>
                    <a:gd name="T96" fmla="*/ 34 w 99"/>
                    <a:gd name="T97" fmla="*/ 93 h 95"/>
                    <a:gd name="T98" fmla="*/ 25 w 99"/>
                    <a:gd name="T99" fmla="*/ 90 h 95"/>
                    <a:gd name="T100" fmla="*/ 18 w 99"/>
                    <a:gd name="T101" fmla="*/ 84 h 95"/>
                    <a:gd name="T102" fmla="*/ 10 w 99"/>
                    <a:gd name="T103" fmla="*/ 78 h 95"/>
                    <a:gd name="T104" fmla="*/ 5 w 99"/>
                    <a:gd name="T105" fmla="*/ 70 h 95"/>
                    <a:gd name="T106" fmla="*/ 2 w 99"/>
                    <a:gd name="T107" fmla="*/ 62 h 95"/>
                    <a:gd name="T108" fmla="*/ 0 w 99"/>
                    <a:gd name="T109" fmla="*/ 52 h 95"/>
                    <a:gd name="T110" fmla="*/ 1 w 99"/>
                    <a:gd name="T111" fmla="*/ 44 h 95"/>
                    <a:gd name="T112" fmla="*/ 2 w 99"/>
                    <a:gd name="T113" fmla="*/ 34 h 95"/>
                    <a:gd name="T114" fmla="*/ 6 w 99"/>
                    <a:gd name="T115" fmla="*/ 25 h 95"/>
                    <a:gd name="T116" fmla="*/ 11 w 99"/>
                    <a:gd name="T117" fmla="*/ 18 h 95"/>
                    <a:gd name="T118" fmla="*/ 18 w 99"/>
                    <a:gd name="T119" fmla="*/ 11 h 95"/>
                    <a:gd name="T120" fmla="*/ 25 w 99"/>
                    <a:gd name="T121" fmla="*/ 6 h 95"/>
                    <a:gd name="T122" fmla="*/ 35 w 99"/>
                    <a:gd name="T123" fmla="*/ 3 h 95"/>
                    <a:gd name="T124" fmla="*/ 41 w 99"/>
                    <a:gd name="T125" fmla="*/ 21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9"/>
                    <a:gd name="T190" fmla="*/ 0 h 95"/>
                    <a:gd name="T191" fmla="*/ 99 w 99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9" h="95">
                      <a:moveTo>
                        <a:pt x="41" y="21"/>
                      </a:moveTo>
                      <a:lnTo>
                        <a:pt x="35" y="23"/>
                      </a:lnTo>
                      <a:lnTo>
                        <a:pt x="30" y="26"/>
                      </a:lnTo>
                      <a:lnTo>
                        <a:pt x="25" y="31"/>
                      </a:lnTo>
                      <a:lnTo>
                        <a:pt x="22" y="36"/>
                      </a:lnTo>
                      <a:lnTo>
                        <a:pt x="20" y="41"/>
                      </a:lnTo>
                      <a:lnTo>
                        <a:pt x="19" y="46"/>
                      </a:lnTo>
                      <a:lnTo>
                        <a:pt x="19" y="51"/>
                      </a:lnTo>
                      <a:lnTo>
                        <a:pt x="20" y="56"/>
                      </a:lnTo>
                      <a:lnTo>
                        <a:pt x="22" y="61"/>
                      </a:lnTo>
                      <a:lnTo>
                        <a:pt x="25" y="66"/>
                      </a:lnTo>
                      <a:lnTo>
                        <a:pt x="29" y="69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45" y="76"/>
                      </a:lnTo>
                      <a:lnTo>
                        <a:pt x="51" y="76"/>
                      </a:lnTo>
                      <a:lnTo>
                        <a:pt x="58" y="75"/>
                      </a:lnTo>
                      <a:lnTo>
                        <a:pt x="68" y="69"/>
                      </a:lnTo>
                      <a:lnTo>
                        <a:pt x="75" y="60"/>
                      </a:lnTo>
                      <a:lnTo>
                        <a:pt x="79" y="50"/>
                      </a:lnTo>
                      <a:lnTo>
                        <a:pt x="78" y="38"/>
                      </a:lnTo>
                      <a:lnTo>
                        <a:pt x="76" y="34"/>
                      </a:lnTo>
                      <a:lnTo>
                        <a:pt x="73" y="30"/>
                      </a:lnTo>
                      <a:lnTo>
                        <a:pt x="70" y="26"/>
                      </a:lnTo>
                      <a:lnTo>
                        <a:pt x="64" y="23"/>
                      </a:lnTo>
                      <a:lnTo>
                        <a:pt x="59" y="21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5" y="0"/>
                      </a:lnTo>
                      <a:lnTo>
                        <a:pt x="64" y="2"/>
                      </a:lnTo>
                      <a:lnTo>
                        <a:pt x="73" y="5"/>
                      </a:lnTo>
                      <a:lnTo>
                        <a:pt x="80" y="10"/>
                      </a:lnTo>
                      <a:lnTo>
                        <a:pt x="88" y="17"/>
                      </a:lnTo>
                      <a:lnTo>
                        <a:pt x="93" y="24"/>
                      </a:lnTo>
                      <a:lnTo>
                        <a:pt x="97" y="33"/>
                      </a:lnTo>
                      <a:lnTo>
                        <a:pt x="99" y="42"/>
                      </a:lnTo>
                      <a:lnTo>
                        <a:pt x="98" y="51"/>
                      </a:lnTo>
                      <a:lnTo>
                        <a:pt x="97" y="61"/>
                      </a:lnTo>
                      <a:lnTo>
                        <a:pt x="92" y="69"/>
                      </a:lnTo>
                      <a:lnTo>
                        <a:pt x="87" y="77"/>
                      </a:lnTo>
                      <a:lnTo>
                        <a:pt x="80" y="83"/>
                      </a:lnTo>
                      <a:lnTo>
                        <a:pt x="73" y="89"/>
                      </a:lnTo>
                      <a:lnTo>
                        <a:pt x="63" y="93"/>
                      </a:lnTo>
                      <a:lnTo>
                        <a:pt x="54" y="95"/>
                      </a:lnTo>
                      <a:lnTo>
                        <a:pt x="44" y="95"/>
                      </a:lnTo>
                      <a:lnTo>
                        <a:pt x="34" y="93"/>
                      </a:lnTo>
                      <a:lnTo>
                        <a:pt x="25" y="90"/>
                      </a:lnTo>
                      <a:lnTo>
                        <a:pt x="18" y="84"/>
                      </a:lnTo>
                      <a:lnTo>
                        <a:pt x="10" y="78"/>
                      </a:lnTo>
                      <a:lnTo>
                        <a:pt x="5" y="70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" y="44"/>
                      </a:lnTo>
                      <a:lnTo>
                        <a:pt x="2" y="34"/>
                      </a:lnTo>
                      <a:lnTo>
                        <a:pt x="6" y="25"/>
                      </a:lnTo>
                      <a:lnTo>
                        <a:pt x="11" y="18"/>
                      </a:lnTo>
                      <a:lnTo>
                        <a:pt x="18" y="11"/>
                      </a:lnTo>
                      <a:lnTo>
                        <a:pt x="25" y="6"/>
                      </a:lnTo>
                      <a:lnTo>
                        <a:pt x="35" y="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7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77" name="Freeform 215"/>
                <p:cNvSpPr>
                  <a:spLocks/>
                </p:cNvSpPr>
                <p:nvPr/>
              </p:nvSpPr>
              <p:spPr bwMode="auto">
                <a:xfrm>
                  <a:off x="929" y="1442"/>
                  <a:ext cx="1876" cy="188"/>
                </a:xfrm>
                <a:custGeom>
                  <a:avLst/>
                  <a:gdLst>
                    <a:gd name="T0" fmla="*/ 15 w 1876"/>
                    <a:gd name="T1" fmla="*/ 143 h 188"/>
                    <a:gd name="T2" fmla="*/ 37 w 1876"/>
                    <a:gd name="T3" fmla="*/ 140 h 188"/>
                    <a:gd name="T4" fmla="*/ 80 w 1876"/>
                    <a:gd name="T5" fmla="*/ 134 h 188"/>
                    <a:gd name="T6" fmla="*/ 135 w 1876"/>
                    <a:gd name="T7" fmla="*/ 125 h 188"/>
                    <a:gd name="T8" fmla="*/ 195 w 1876"/>
                    <a:gd name="T9" fmla="*/ 115 h 188"/>
                    <a:gd name="T10" fmla="*/ 252 w 1876"/>
                    <a:gd name="T11" fmla="*/ 106 h 188"/>
                    <a:gd name="T12" fmla="*/ 290 w 1876"/>
                    <a:gd name="T13" fmla="*/ 94 h 188"/>
                    <a:gd name="T14" fmla="*/ 325 w 1876"/>
                    <a:gd name="T15" fmla="*/ 76 h 188"/>
                    <a:gd name="T16" fmla="*/ 356 w 1876"/>
                    <a:gd name="T17" fmla="*/ 57 h 188"/>
                    <a:gd name="T18" fmla="*/ 382 w 1876"/>
                    <a:gd name="T19" fmla="*/ 42 h 188"/>
                    <a:gd name="T20" fmla="*/ 411 w 1876"/>
                    <a:gd name="T21" fmla="*/ 28 h 188"/>
                    <a:gd name="T22" fmla="*/ 443 w 1876"/>
                    <a:gd name="T23" fmla="*/ 16 h 188"/>
                    <a:gd name="T24" fmla="*/ 480 w 1876"/>
                    <a:gd name="T25" fmla="*/ 9 h 188"/>
                    <a:gd name="T26" fmla="*/ 522 w 1876"/>
                    <a:gd name="T27" fmla="*/ 6 h 188"/>
                    <a:gd name="T28" fmla="*/ 572 w 1876"/>
                    <a:gd name="T29" fmla="*/ 9 h 188"/>
                    <a:gd name="T30" fmla="*/ 613 w 1876"/>
                    <a:gd name="T31" fmla="*/ 16 h 188"/>
                    <a:gd name="T32" fmla="*/ 646 w 1876"/>
                    <a:gd name="T33" fmla="*/ 27 h 188"/>
                    <a:gd name="T34" fmla="*/ 675 w 1876"/>
                    <a:gd name="T35" fmla="*/ 41 h 188"/>
                    <a:gd name="T36" fmla="*/ 702 w 1876"/>
                    <a:gd name="T37" fmla="*/ 57 h 188"/>
                    <a:gd name="T38" fmla="*/ 730 w 1876"/>
                    <a:gd name="T39" fmla="*/ 74 h 188"/>
                    <a:gd name="T40" fmla="*/ 760 w 1876"/>
                    <a:gd name="T41" fmla="*/ 91 h 188"/>
                    <a:gd name="T42" fmla="*/ 796 w 1876"/>
                    <a:gd name="T43" fmla="*/ 107 h 188"/>
                    <a:gd name="T44" fmla="*/ 855 w 1876"/>
                    <a:gd name="T45" fmla="*/ 121 h 188"/>
                    <a:gd name="T46" fmla="*/ 916 w 1876"/>
                    <a:gd name="T47" fmla="*/ 126 h 188"/>
                    <a:gd name="T48" fmla="*/ 977 w 1876"/>
                    <a:gd name="T49" fmla="*/ 124 h 188"/>
                    <a:gd name="T50" fmla="*/ 1033 w 1876"/>
                    <a:gd name="T51" fmla="*/ 119 h 188"/>
                    <a:gd name="T52" fmla="*/ 1080 w 1876"/>
                    <a:gd name="T53" fmla="*/ 110 h 188"/>
                    <a:gd name="T54" fmla="*/ 1112 w 1876"/>
                    <a:gd name="T55" fmla="*/ 100 h 188"/>
                    <a:gd name="T56" fmla="*/ 1143 w 1876"/>
                    <a:gd name="T57" fmla="*/ 85 h 188"/>
                    <a:gd name="T58" fmla="*/ 1174 w 1876"/>
                    <a:gd name="T59" fmla="*/ 66 h 188"/>
                    <a:gd name="T60" fmla="*/ 1202 w 1876"/>
                    <a:gd name="T61" fmla="*/ 49 h 188"/>
                    <a:gd name="T62" fmla="*/ 1233 w 1876"/>
                    <a:gd name="T63" fmla="*/ 31 h 188"/>
                    <a:gd name="T64" fmla="*/ 1266 w 1876"/>
                    <a:gd name="T65" fmla="*/ 16 h 188"/>
                    <a:gd name="T66" fmla="*/ 1305 w 1876"/>
                    <a:gd name="T67" fmla="*/ 6 h 188"/>
                    <a:gd name="T68" fmla="*/ 1348 w 1876"/>
                    <a:gd name="T69" fmla="*/ 0 h 188"/>
                    <a:gd name="T70" fmla="*/ 1419 w 1876"/>
                    <a:gd name="T71" fmla="*/ 6 h 188"/>
                    <a:gd name="T72" fmla="*/ 1483 w 1876"/>
                    <a:gd name="T73" fmla="*/ 27 h 188"/>
                    <a:gd name="T74" fmla="*/ 1533 w 1876"/>
                    <a:gd name="T75" fmla="*/ 58 h 188"/>
                    <a:gd name="T76" fmla="*/ 1564 w 1876"/>
                    <a:gd name="T77" fmla="*/ 80 h 188"/>
                    <a:gd name="T78" fmla="*/ 1598 w 1876"/>
                    <a:gd name="T79" fmla="*/ 97 h 188"/>
                    <a:gd name="T80" fmla="*/ 1644 w 1876"/>
                    <a:gd name="T81" fmla="*/ 112 h 188"/>
                    <a:gd name="T82" fmla="*/ 1703 w 1876"/>
                    <a:gd name="T83" fmla="*/ 125 h 188"/>
                    <a:gd name="T84" fmla="*/ 1762 w 1876"/>
                    <a:gd name="T85" fmla="*/ 135 h 188"/>
                    <a:gd name="T86" fmla="*/ 1813 w 1876"/>
                    <a:gd name="T87" fmla="*/ 140 h 188"/>
                    <a:gd name="T88" fmla="*/ 1848 w 1876"/>
                    <a:gd name="T89" fmla="*/ 144 h 188"/>
                    <a:gd name="T90" fmla="*/ 1862 w 1876"/>
                    <a:gd name="T91" fmla="*/ 146 h 188"/>
                    <a:gd name="T92" fmla="*/ 1876 w 1876"/>
                    <a:gd name="T93" fmla="*/ 152 h 188"/>
                    <a:gd name="T94" fmla="*/ 1876 w 1876"/>
                    <a:gd name="T95" fmla="*/ 170 h 188"/>
                    <a:gd name="T96" fmla="*/ 15 w 1876"/>
                    <a:gd name="T97" fmla="*/ 188 h 188"/>
                    <a:gd name="T98" fmla="*/ 0 w 1876"/>
                    <a:gd name="T99" fmla="*/ 158 h 18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76"/>
                    <a:gd name="T151" fmla="*/ 0 h 188"/>
                    <a:gd name="T152" fmla="*/ 1876 w 1876"/>
                    <a:gd name="T153" fmla="*/ 188 h 18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76" h="188">
                      <a:moveTo>
                        <a:pt x="12" y="143"/>
                      </a:move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2"/>
                      </a:lnTo>
                      <a:lnTo>
                        <a:pt x="26" y="141"/>
                      </a:lnTo>
                      <a:lnTo>
                        <a:pt x="37" y="140"/>
                      </a:lnTo>
                      <a:lnTo>
                        <a:pt x="49" y="138"/>
                      </a:lnTo>
                      <a:lnTo>
                        <a:pt x="64" y="136"/>
                      </a:lnTo>
                      <a:lnTo>
                        <a:pt x="80" y="134"/>
                      </a:lnTo>
                      <a:lnTo>
                        <a:pt x="98" y="130"/>
                      </a:lnTo>
                      <a:lnTo>
                        <a:pt x="116" y="128"/>
                      </a:lnTo>
                      <a:lnTo>
                        <a:pt x="135" y="125"/>
                      </a:lnTo>
                      <a:lnTo>
                        <a:pt x="155" y="122"/>
                      </a:lnTo>
                      <a:lnTo>
                        <a:pt x="175" y="119"/>
                      </a:lnTo>
                      <a:lnTo>
                        <a:pt x="195" y="115"/>
                      </a:lnTo>
                      <a:lnTo>
                        <a:pt x="215" y="112"/>
                      </a:lnTo>
                      <a:lnTo>
                        <a:pt x="233" y="109"/>
                      </a:lnTo>
                      <a:lnTo>
                        <a:pt x="252" y="106"/>
                      </a:lnTo>
                      <a:lnTo>
                        <a:pt x="265" y="102"/>
                      </a:lnTo>
                      <a:lnTo>
                        <a:pt x="277" y="98"/>
                      </a:lnTo>
                      <a:lnTo>
                        <a:pt x="290" y="94"/>
                      </a:lnTo>
                      <a:lnTo>
                        <a:pt x="302" y="88"/>
                      </a:lnTo>
                      <a:lnTo>
                        <a:pt x="314" y="82"/>
                      </a:lnTo>
                      <a:lnTo>
                        <a:pt x="325" y="76"/>
                      </a:lnTo>
                      <a:lnTo>
                        <a:pt x="337" y="69"/>
                      </a:lnTo>
                      <a:lnTo>
                        <a:pt x="347" y="63"/>
                      </a:lnTo>
                      <a:lnTo>
                        <a:pt x="356" y="57"/>
                      </a:lnTo>
                      <a:lnTo>
                        <a:pt x="365" y="53"/>
                      </a:lnTo>
                      <a:lnTo>
                        <a:pt x="373" y="48"/>
                      </a:lnTo>
                      <a:lnTo>
                        <a:pt x="382" y="42"/>
                      </a:lnTo>
                      <a:lnTo>
                        <a:pt x="392" y="38"/>
                      </a:lnTo>
                      <a:lnTo>
                        <a:pt x="401" y="32"/>
                      </a:lnTo>
                      <a:lnTo>
                        <a:pt x="411" y="28"/>
                      </a:lnTo>
                      <a:lnTo>
                        <a:pt x="421" y="24"/>
                      </a:lnTo>
                      <a:lnTo>
                        <a:pt x="432" y="20"/>
                      </a:lnTo>
                      <a:lnTo>
                        <a:pt x="443" y="16"/>
                      </a:lnTo>
                      <a:lnTo>
                        <a:pt x="454" y="13"/>
                      </a:lnTo>
                      <a:lnTo>
                        <a:pt x="467" y="11"/>
                      </a:lnTo>
                      <a:lnTo>
                        <a:pt x="480" y="9"/>
                      </a:lnTo>
                      <a:lnTo>
                        <a:pt x="493" y="7"/>
                      </a:lnTo>
                      <a:lnTo>
                        <a:pt x="507" y="6"/>
                      </a:lnTo>
                      <a:lnTo>
                        <a:pt x="522" y="6"/>
                      </a:lnTo>
                      <a:lnTo>
                        <a:pt x="539" y="6"/>
                      </a:lnTo>
                      <a:lnTo>
                        <a:pt x="556" y="7"/>
                      </a:lnTo>
                      <a:lnTo>
                        <a:pt x="572" y="9"/>
                      </a:lnTo>
                      <a:lnTo>
                        <a:pt x="586" y="10"/>
                      </a:lnTo>
                      <a:lnTo>
                        <a:pt x="600" y="13"/>
                      </a:lnTo>
                      <a:lnTo>
                        <a:pt x="613" y="16"/>
                      </a:lnTo>
                      <a:lnTo>
                        <a:pt x="624" y="20"/>
                      </a:lnTo>
                      <a:lnTo>
                        <a:pt x="635" y="23"/>
                      </a:lnTo>
                      <a:lnTo>
                        <a:pt x="646" y="27"/>
                      </a:lnTo>
                      <a:lnTo>
                        <a:pt x="656" y="31"/>
                      </a:lnTo>
                      <a:lnTo>
                        <a:pt x="665" y="37"/>
                      </a:lnTo>
                      <a:lnTo>
                        <a:pt x="675" y="41"/>
                      </a:lnTo>
                      <a:lnTo>
                        <a:pt x="685" y="46"/>
                      </a:lnTo>
                      <a:lnTo>
                        <a:pt x="693" y="52"/>
                      </a:lnTo>
                      <a:lnTo>
                        <a:pt x="702" y="57"/>
                      </a:lnTo>
                      <a:lnTo>
                        <a:pt x="711" y="63"/>
                      </a:lnTo>
                      <a:lnTo>
                        <a:pt x="720" y="68"/>
                      </a:lnTo>
                      <a:lnTo>
                        <a:pt x="730" y="74"/>
                      </a:lnTo>
                      <a:lnTo>
                        <a:pt x="740" y="80"/>
                      </a:lnTo>
                      <a:lnTo>
                        <a:pt x="749" y="85"/>
                      </a:lnTo>
                      <a:lnTo>
                        <a:pt x="760" y="91"/>
                      </a:lnTo>
                      <a:lnTo>
                        <a:pt x="771" y="96"/>
                      </a:lnTo>
                      <a:lnTo>
                        <a:pt x="783" y="101"/>
                      </a:lnTo>
                      <a:lnTo>
                        <a:pt x="796" y="107"/>
                      </a:lnTo>
                      <a:lnTo>
                        <a:pt x="815" y="113"/>
                      </a:lnTo>
                      <a:lnTo>
                        <a:pt x="836" y="118"/>
                      </a:lnTo>
                      <a:lnTo>
                        <a:pt x="855" y="121"/>
                      </a:lnTo>
                      <a:lnTo>
                        <a:pt x="875" y="124"/>
                      </a:lnTo>
                      <a:lnTo>
                        <a:pt x="896" y="125"/>
                      </a:lnTo>
                      <a:lnTo>
                        <a:pt x="916" y="126"/>
                      </a:lnTo>
                      <a:lnTo>
                        <a:pt x="937" y="126"/>
                      </a:lnTo>
                      <a:lnTo>
                        <a:pt x="957" y="126"/>
                      </a:lnTo>
                      <a:lnTo>
                        <a:pt x="977" y="124"/>
                      </a:lnTo>
                      <a:lnTo>
                        <a:pt x="996" y="123"/>
                      </a:lnTo>
                      <a:lnTo>
                        <a:pt x="1014" y="121"/>
                      </a:lnTo>
                      <a:lnTo>
                        <a:pt x="1033" y="119"/>
                      </a:lnTo>
                      <a:lnTo>
                        <a:pt x="1049" y="115"/>
                      </a:lnTo>
                      <a:lnTo>
                        <a:pt x="1065" y="112"/>
                      </a:lnTo>
                      <a:lnTo>
                        <a:pt x="1080" y="110"/>
                      </a:lnTo>
                      <a:lnTo>
                        <a:pt x="1093" y="107"/>
                      </a:lnTo>
                      <a:lnTo>
                        <a:pt x="1103" y="104"/>
                      </a:lnTo>
                      <a:lnTo>
                        <a:pt x="1112" y="100"/>
                      </a:lnTo>
                      <a:lnTo>
                        <a:pt x="1123" y="96"/>
                      </a:lnTo>
                      <a:lnTo>
                        <a:pt x="1133" y="91"/>
                      </a:lnTo>
                      <a:lnTo>
                        <a:pt x="1143" y="85"/>
                      </a:lnTo>
                      <a:lnTo>
                        <a:pt x="1152" y="79"/>
                      </a:lnTo>
                      <a:lnTo>
                        <a:pt x="1163" y="72"/>
                      </a:lnTo>
                      <a:lnTo>
                        <a:pt x="1174" y="66"/>
                      </a:lnTo>
                      <a:lnTo>
                        <a:pt x="1184" y="60"/>
                      </a:lnTo>
                      <a:lnTo>
                        <a:pt x="1192" y="54"/>
                      </a:lnTo>
                      <a:lnTo>
                        <a:pt x="1202" y="49"/>
                      </a:lnTo>
                      <a:lnTo>
                        <a:pt x="1212" y="42"/>
                      </a:lnTo>
                      <a:lnTo>
                        <a:pt x="1222" y="37"/>
                      </a:lnTo>
                      <a:lnTo>
                        <a:pt x="1233" y="31"/>
                      </a:lnTo>
                      <a:lnTo>
                        <a:pt x="1244" y="26"/>
                      </a:lnTo>
                      <a:lnTo>
                        <a:pt x="1255" y="22"/>
                      </a:lnTo>
                      <a:lnTo>
                        <a:pt x="1266" y="16"/>
                      </a:lnTo>
                      <a:lnTo>
                        <a:pt x="1279" y="13"/>
                      </a:lnTo>
                      <a:lnTo>
                        <a:pt x="1292" y="9"/>
                      </a:lnTo>
                      <a:lnTo>
                        <a:pt x="1305" y="6"/>
                      </a:lnTo>
                      <a:lnTo>
                        <a:pt x="1319" y="3"/>
                      </a:lnTo>
                      <a:lnTo>
                        <a:pt x="1333" y="1"/>
                      </a:lnTo>
                      <a:lnTo>
                        <a:pt x="1348" y="0"/>
                      </a:lnTo>
                      <a:lnTo>
                        <a:pt x="1365" y="0"/>
                      </a:lnTo>
                      <a:lnTo>
                        <a:pt x="1394" y="1"/>
                      </a:lnTo>
                      <a:lnTo>
                        <a:pt x="1419" y="6"/>
                      </a:lnTo>
                      <a:lnTo>
                        <a:pt x="1443" y="11"/>
                      </a:lnTo>
                      <a:lnTo>
                        <a:pt x="1464" y="18"/>
                      </a:lnTo>
                      <a:lnTo>
                        <a:pt x="1483" y="27"/>
                      </a:lnTo>
                      <a:lnTo>
                        <a:pt x="1500" y="37"/>
                      </a:lnTo>
                      <a:lnTo>
                        <a:pt x="1516" y="48"/>
                      </a:lnTo>
                      <a:lnTo>
                        <a:pt x="1533" y="58"/>
                      </a:lnTo>
                      <a:lnTo>
                        <a:pt x="1543" y="66"/>
                      </a:lnTo>
                      <a:lnTo>
                        <a:pt x="1553" y="72"/>
                      </a:lnTo>
                      <a:lnTo>
                        <a:pt x="1564" y="80"/>
                      </a:lnTo>
                      <a:lnTo>
                        <a:pt x="1575" y="85"/>
                      </a:lnTo>
                      <a:lnTo>
                        <a:pt x="1586" y="92"/>
                      </a:lnTo>
                      <a:lnTo>
                        <a:pt x="1598" y="97"/>
                      </a:lnTo>
                      <a:lnTo>
                        <a:pt x="1611" y="102"/>
                      </a:lnTo>
                      <a:lnTo>
                        <a:pt x="1625" y="107"/>
                      </a:lnTo>
                      <a:lnTo>
                        <a:pt x="1644" y="112"/>
                      </a:lnTo>
                      <a:lnTo>
                        <a:pt x="1663" y="116"/>
                      </a:lnTo>
                      <a:lnTo>
                        <a:pt x="1683" y="121"/>
                      </a:lnTo>
                      <a:lnTo>
                        <a:pt x="1703" y="125"/>
                      </a:lnTo>
                      <a:lnTo>
                        <a:pt x="1723" y="128"/>
                      </a:lnTo>
                      <a:lnTo>
                        <a:pt x="1743" y="132"/>
                      </a:lnTo>
                      <a:lnTo>
                        <a:pt x="1762" y="135"/>
                      </a:lnTo>
                      <a:lnTo>
                        <a:pt x="1779" y="137"/>
                      </a:lnTo>
                      <a:lnTo>
                        <a:pt x="1797" y="139"/>
                      </a:lnTo>
                      <a:lnTo>
                        <a:pt x="1813" y="140"/>
                      </a:lnTo>
                      <a:lnTo>
                        <a:pt x="1826" y="142"/>
                      </a:lnTo>
                      <a:lnTo>
                        <a:pt x="1839" y="143"/>
                      </a:lnTo>
                      <a:lnTo>
                        <a:pt x="1848" y="144"/>
                      </a:lnTo>
                      <a:lnTo>
                        <a:pt x="1856" y="144"/>
                      </a:lnTo>
                      <a:lnTo>
                        <a:pt x="1860" y="146"/>
                      </a:lnTo>
                      <a:lnTo>
                        <a:pt x="1862" y="146"/>
                      </a:lnTo>
                      <a:lnTo>
                        <a:pt x="1876" y="146"/>
                      </a:lnTo>
                      <a:lnTo>
                        <a:pt x="1876" y="148"/>
                      </a:lnTo>
                      <a:lnTo>
                        <a:pt x="1876" y="152"/>
                      </a:lnTo>
                      <a:lnTo>
                        <a:pt x="1876" y="157"/>
                      </a:lnTo>
                      <a:lnTo>
                        <a:pt x="1876" y="160"/>
                      </a:lnTo>
                      <a:lnTo>
                        <a:pt x="1876" y="170"/>
                      </a:lnTo>
                      <a:lnTo>
                        <a:pt x="1876" y="185"/>
                      </a:lnTo>
                      <a:lnTo>
                        <a:pt x="1861" y="185"/>
                      </a:lnTo>
                      <a:lnTo>
                        <a:pt x="15" y="188"/>
                      </a:lnTo>
                      <a:lnTo>
                        <a:pt x="0" y="188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6"/>
                      </a:lnTo>
                      <a:lnTo>
                        <a:pt x="12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78" name="Freeform 216"/>
                <p:cNvSpPr>
                  <a:spLocks/>
                </p:cNvSpPr>
                <p:nvPr/>
              </p:nvSpPr>
              <p:spPr bwMode="auto">
                <a:xfrm>
                  <a:off x="944" y="1456"/>
                  <a:ext cx="1846" cy="158"/>
                </a:xfrm>
                <a:custGeom>
                  <a:avLst/>
                  <a:gdLst>
                    <a:gd name="T0" fmla="*/ 1846 w 1846"/>
                    <a:gd name="T1" fmla="*/ 156 h 158"/>
                    <a:gd name="T2" fmla="*/ 1845 w 1846"/>
                    <a:gd name="T3" fmla="*/ 146 h 158"/>
                    <a:gd name="T4" fmla="*/ 1832 w 1846"/>
                    <a:gd name="T5" fmla="*/ 144 h 158"/>
                    <a:gd name="T6" fmla="*/ 1811 w 1846"/>
                    <a:gd name="T7" fmla="*/ 142 h 158"/>
                    <a:gd name="T8" fmla="*/ 1782 w 1846"/>
                    <a:gd name="T9" fmla="*/ 139 h 158"/>
                    <a:gd name="T10" fmla="*/ 1746 w 1846"/>
                    <a:gd name="T11" fmla="*/ 135 h 158"/>
                    <a:gd name="T12" fmla="*/ 1706 w 1846"/>
                    <a:gd name="T13" fmla="*/ 129 h 158"/>
                    <a:gd name="T14" fmla="*/ 1665 w 1846"/>
                    <a:gd name="T15" fmla="*/ 122 h 158"/>
                    <a:gd name="T16" fmla="*/ 1625 w 1846"/>
                    <a:gd name="T17" fmla="*/ 112 h 158"/>
                    <a:gd name="T18" fmla="*/ 1588 w 1846"/>
                    <a:gd name="T19" fmla="*/ 100 h 158"/>
                    <a:gd name="T20" fmla="*/ 1556 w 1846"/>
                    <a:gd name="T21" fmla="*/ 86 h 158"/>
                    <a:gd name="T22" fmla="*/ 1528 w 1846"/>
                    <a:gd name="T23" fmla="*/ 69 h 158"/>
                    <a:gd name="T24" fmla="*/ 1502 w 1846"/>
                    <a:gd name="T25" fmla="*/ 52 h 158"/>
                    <a:gd name="T26" fmla="*/ 1476 w 1846"/>
                    <a:gd name="T27" fmla="*/ 35 h 158"/>
                    <a:gd name="T28" fmla="*/ 1446 w 1846"/>
                    <a:gd name="T29" fmla="*/ 20 h 158"/>
                    <a:gd name="T30" fmla="*/ 1413 w 1846"/>
                    <a:gd name="T31" fmla="*/ 8 h 158"/>
                    <a:gd name="T32" fmla="*/ 1373 w 1846"/>
                    <a:gd name="T33" fmla="*/ 1 h 158"/>
                    <a:gd name="T34" fmla="*/ 1326 w 1846"/>
                    <a:gd name="T35" fmla="*/ 1 h 158"/>
                    <a:gd name="T36" fmla="*/ 1283 w 1846"/>
                    <a:gd name="T37" fmla="*/ 9 h 158"/>
                    <a:gd name="T38" fmla="*/ 1245 w 1846"/>
                    <a:gd name="T39" fmla="*/ 22 h 158"/>
                    <a:gd name="T40" fmla="*/ 1211 w 1846"/>
                    <a:gd name="T41" fmla="*/ 38 h 158"/>
                    <a:gd name="T42" fmla="*/ 1180 w 1846"/>
                    <a:gd name="T43" fmla="*/ 56 h 158"/>
                    <a:gd name="T44" fmla="*/ 1151 w 1846"/>
                    <a:gd name="T45" fmla="*/ 74 h 158"/>
                    <a:gd name="T46" fmla="*/ 1123 w 1846"/>
                    <a:gd name="T47" fmla="*/ 91 h 158"/>
                    <a:gd name="T48" fmla="*/ 1095 w 1846"/>
                    <a:gd name="T49" fmla="*/ 102 h 158"/>
                    <a:gd name="T50" fmla="*/ 1066 w 1846"/>
                    <a:gd name="T51" fmla="*/ 110 h 158"/>
                    <a:gd name="T52" fmla="*/ 1033 w 1846"/>
                    <a:gd name="T53" fmla="*/ 116 h 158"/>
                    <a:gd name="T54" fmla="*/ 996 w 1846"/>
                    <a:gd name="T55" fmla="*/ 122 h 158"/>
                    <a:gd name="T56" fmla="*/ 957 w 1846"/>
                    <a:gd name="T57" fmla="*/ 126 h 158"/>
                    <a:gd name="T58" fmla="*/ 916 w 1846"/>
                    <a:gd name="T59" fmla="*/ 127 h 158"/>
                    <a:gd name="T60" fmla="*/ 875 w 1846"/>
                    <a:gd name="T61" fmla="*/ 126 h 158"/>
                    <a:gd name="T62" fmla="*/ 835 w 1846"/>
                    <a:gd name="T63" fmla="*/ 122 h 158"/>
                    <a:gd name="T64" fmla="*/ 795 w 1846"/>
                    <a:gd name="T65" fmla="*/ 113 h 158"/>
                    <a:gd name="T66" fmla="*/ 757 w 1846"/>
                    <a:gd name="T67" fmla="*/ 100 h 158"/>
                    <a:gd name="T68" fmla="*/ 726 w 1846"/>
                    <a:gd name="T69" fmla="*/ 84 h 158"/>
                    <a:gd name="T70" fmla="*/ 698 w 1846"/>
                    <a:gd name="T71" fmla="*/ 68 h 158"/>
                    <a:gd name="T72" fmla="*/ 671 w 1846"/>
                    <a:gd name="T73" fmla="*/ 51 h 158"/>
                    <a:gd name="T74" fmla="*/ 644 w 1846"/>
                    <a:gd name="T75" fmla="*/ 36 h 158"/>
                    <a:gd name="T76" fmla="*/ 613 w 1846"/>
                    <a:gd name="T77" fmla="*/ 23 h 158"/>
                    <a:gd name="T78" fmla="*/ 577 w 1846"/>
                    <a:gd name="T79" fmla="*/ 12 h 158"/>
                    <a:gd name="T80" fmla="*/ 533 w 1846"/>
                    <a:gd name="T81" fmla="*/ 7 h 158"/>
                    <a:gd name="T82" fmla="*/ 483 w 1846"/>
                    <a:gd name="T83" fmla="*/ 7 h 158"/>
                    <a:gd name="T84" fmla="*/ 442 w 1846"/>
                    <a:gd name="T85" fmla="*/ 13 h 158"/>
                    <a:gd name="T86" fmla="*/ 407 w 1846"/>
                    <a:gd name="T87" fmla="*/ 25 h 158"/>
                    <a:gd name="T88" fmla="*/ 375 w 1846"/>
                    <a:gd name="T89" fmla="*/ 41 h 158"/>
                    <a:gd name="T90" fmla="*/ 345 w 1846"/>
                    <a:gd name="T91" fmla="*/ 58 h 158"/>
                    <a:gd name="T92" fmla="*/ 317 w 1846"/>
                    <a:gd name="T93" fmla="*/ 74 h 158"/>
                    <a:gd name="T94" fmla="*/ 288 w 1846"/>
                    <a:gd name="T95" fmla="*/ 90 h 158"/>
                    <a:gd name="T96" fmla="*/ 256 w 1846"/>
                    <a:gd name="T97" fmla="*/ 101 h 158"/>
                    <a:gd name="T98" fmla="*/ 220 w 1846"/>
                    <a:gd name="T99" fmla="*/ 109 h 158"/>
                    <a:gd name="T100" fmla="*/ 182 w 1846"/>
                    <a:gd name="T101" fmla="*/ 116 h 158"/>
                    <a:gd name="T102" fmla="*/ 142 w 1846"/>
                    <a:gd name="T103" fmla="*/ 123 h 158"/>
                    <a:gd name="T104" fmla="*/ 102 w 1846"/>
                    <a:gd name="T105" fmla="*/ 129 h 158"/>
                    <a:gd name="T106" fmla="*/ 66 w 1846"/>
                    <a:gd name="T107" fmla="*/ 135 h 158"/>
                    <a:gd name="T108" fmla="*/ 36 w 1846"/>
                    <a:gd name="T109" fmla="*/ 139 h 158"/>
                    <a:gd name="T110" fmla="*/ 14 w 1846"/>
                    <a:gd name="T111" fmla="*/ 142 h 158"/>
                    <a:gd name="T112" fmla="*/ 2 w 1846"/>
                    <a:gd name="T113" fmla="*/ 144 h 158"/>
                    <a:gd name="T114" fmla="*/ 0 w 1846"/>
                    <a:gd name="T115" fmla="*/ 15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46"/>
                    <a:gd name="T175" fmla="*/ 0 h 158"/>
                    <a:gd name="T176" fmla="*/ 1846 w 1846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46" h="158">
                      <a:moveTo>
                        <a:pt x="0" y="158"/>
                      </a:moveTo>
                      <a:lnTo>
                        <a:pt x="1846" y="156"/>
                      </a:lnTo>
                      <a:lnTo>
                        <a:pt x="1846" y="146"/>
                      </a:lnTo>
                      <a:lnTo>
                        <a:pt x="1845" y="146"/>
                      </a:lnTo>
                      <a:lnTo>
                        <a:pt x="1840" y="146"/>
                      </a:lnTo>
                      <a:lnTo>
                        <a:pt x="1832" y="144"/>
                      </a:lnTo>
                      <a:lnTo>
                        <a:pt x="1822" y="143"/>
                      </a:lnTo>
                      <a:lnTo>
                        <a:pt x="1811" y="142"/>
                      </a:lnTo>
                      <a:lnTo>
                        <a:pt x="1797" y="141"/>
                      </a:lnTo>
                      <a:lnTo>
                        <a:pt x="1782" y="139"/>
                      </a:lnTo>
                      <a:lnTo>
                        <a:pt x="1764" y="137"/>
                      </a:lnTo>
                      <a:lnTo>
                        <a:pt x="1746" y="135"/>
                      </a:lnTo>
                      <a:lnTo>
                        <a:pt x="1727" y="133"/>
                      </a:lnTo>
                      <a:lnTo>
                        <a:pt x="1706" y="129"/>
                      </a:lnTo>
                      <a:lnTo>
                        <a:pt x="1687" y="125"/>
                      </a:lnTo>
                      <a:lnTo>
                        <a:pt x="1665" y="122"/>
                      </a:lnTo>
                      <a:lnTo>
                        <a:pt x="1646" y="118"/>
                      </a:lnTo>
                      <a:lnTo>
                        <a:pt x="1625" y="112"/>
                      </a:lnTo>
                      <a:lnTo>
                        <a:pt x="1606" y="107"/>
                      </a:lnTo>
                      <a:lnTo>
                        <a:pt x="1588" y="100"/>
                      </a:lnTo>
                      <a:lnTo>
                        <a:pt x="1571" y="94"/>
                      </a:lnTo>
                      <a:lnTo>
                        <a:pt x="1556" y="86"/>
                      </a:lnTo>
                      <a:lnTo>
                        <a:pt x="1541" y="78"/>
                      </a:lnTo>
                      <a:lnTo>
                        <a:pt x="1528" y="69"/>
                      </a:lnTo>
                      <a:lnTo>
                        <a:pt x="1515" y="60"/>
                      </a:lnTo>
                      <a:lnTo>
                        <a:pt x="1502" y="52"/>
                      </a:lnTo>
                      <a:lnTo>
                        <a:pt x="1490" y="43"/>
                      </a:lnTo>
                      <a:lnTo>
                        <a:pt x="1476" y="35"/>
                      </a:lnTo>
                      <a:lnTo>
                        <a:pt x="1462" y="27"/>
                      </a:lnTo>
                      <a:lnTo>
                        <a:pt x="1446" y="20"/>
                      </a:lnTo>
                      <a:lnTo>
                        <a:pt x="1430" y="13"/>
                      </a:lnTo>
                      <a:lnTo>
                        <a:pt x="1413" y="8"/>
                      </a:lnTo>
                      <a:lnTo>
                        <a:pt x="1394" y="3"/>
                      </a:lnTo>
                      <a:lnTo>
                        <a:pt x="1373" y="1"/>
                      </a:lnTo>
                      <a:lnTo>
                        <a:pt x="1350" y="0"/>
                      </a:lnTo>
                      <a:lnTo>
                        <a:pt x="1326" y="1"/>
                      </a:lnTo>
                      <a:lnTo>
                        <a:pt x="1303" y="4"/>
                      </a:lnTo>
                      <a:lnTo>
                        <a:pt x="1283" y="9"/>
                      </a:lnTo>
                      <a:lnTo>
                        <a:pt x="1263" y="14"/>
                      </a:lnTo>
                      <a:lnTo>
                        <a:pt x="1245" y="22"/>
                      </a:lnTo>
                      <a:lnTo>
                        <a:pt x="1228" y="29"/>
                      </a:lnTo>
                      <a:lnTo>
                        <a:pt x="1211" y="38"/>
                      </a:lnTo>
                      <a:lnTo>
                        <a:pt x="1195" y="46"/>
                      </a:lnTo>
                      <a:lnTo>
                        <a:pt x="1180" y="56"/>
                      </a:lnTo>
                      <a:lnTo>
                        <a:pt x="1165" y="65"/>
                      </a:lnTo>
                      <a:lnTo>
                        <a:pt x="1151" y="74"/>
                      </a:lnTo>
                      <a:lnTo>
                        <a:pt x="1137" y="82"/>
                      </a:lnTo>
                      <a:lnTo>
                        <a:pt x="1123" y="91"/>
                      </a:lnTo>
                      <a:lnTo>
                        <a:pt x="1109" y="97"/>
                      </a:lnTo>
                      <a:lnTo>
                        <a:pt x="1095" y="102"/>
                      </a:lnTo>
                      <a:lnTo>
                        <a:pt x="1081" y="107"/>
                      </a:lnTo>
                      <a:lnTo>
                        <a:pt x="1066" y="110"/>
                      </a:lnTo>
                      <a:lnTo>
                        <a:pt x="1050" y="113"/>
                      </a:lnTo>
                      <a:lnTo>
                        <a:pt x="1033" y="116"/>
                      </a:lnTo>
                      <a:lnTo>
                        <a:pt x="1014" y="120"/>
                      </a:lnTo>
                      <a:lnTo>
                        <a:pt x="996" y="122"/>
                      </a:lnTo>
                      <a:lnTo>
                        <a:pt x="977" y="124"/>
                      </a:lnTo>
                      <a:lnTo>
                        <a:pt x="957" y="126"/>
                      </a:lnTo>
                      <a:lnTo>
                        <a:pt x="937" y="127"/>
                      </a:lnTo>
                      <a:lnTo>
                        <a:pt x="916" y="127"/>
                      </a:lnTo>
                      <a:lnTo>
                        <a:pt x="896" y="127"/>
                      </a:lnTo>
                      <a:lnTo>
                        <a:pt x="875" y="126"/>
                      </a:lnTo>
                      <a:lnTo>
                        <a:pt x="855" y="124"/>
                      </a:lnTo>
                      <a:lnTo>
                        <a:pt x="835" y="122"/>
                      </a:lnTo>
                      <a:lnTo>
                        <a:pt x="814" y="118"/>
                      </a:lnTo>
                      <a:lnTo>
                        <a:pt x="795" y="113"/>
                      </a:lnTo>
                      <a:lnTo>
                        <a:pt x="775" y="107"/>
                      </a:lnTo>
                      <a:lnTo>
                        <a:pt x="757" y="100"/>
                      </a:lnTo>
                      <a:lnTo>
                        <a:pt x="741" y="93"/>
                      </a:lnTo>
                      <a:lnTo>
                        <a:pt x="726" y="84"/>
                      </a:lnTo>
                      <a:lnTo>
                        <a:pt x="711" y="77"/>
                      </a:lnTo>
                      <a:lnTo>
                        <a:pt x="698" y="68"/>
                      </a:lnTo>
                      <a:lnTo>
                        <a:pt x="684" y="59"/>
                      </a:lnTo>
                      <a:lnTo>
                        <a:pt x="671" y="51"/>
                      </a:lnTo>
                      <a:lnTo>
                        <a:pt x="658" y="43"/>
                      </a:lnTo>
                      <a:lnTo>
                        <a:pt x="644" y="36"/>
                      </a:lnTo>
                      <a:lnTo>
                        <a:pt x="629" y="28"/>
                      </a:lnTo>
                      <a:lnTo>
                        <a:pt x="613" y="23"/>
                      </a:lnTo>
                      <a:lnTo>
                        <a:pt x="595" y="16"/>
                      </a:lnTo>
                      <a:lnTo>
                        <a:pt x="577" y="12"/>
                      </a:lnTo>
                      <a:lnTo>
                        <a:pt x="556" y="9"/>
                      </a:lnTo>
                      <a:lnTo>
                        <a:pt x="533" y="7"/>
                      </a:lnTo>
                      <a:lnTo>
                        <a:pt x="507" y="6"/>
                      </a:lnTo>
                      <a:lnTo>
                        <a:pt x="483" y="7"/>
                      </a:lnTo>
                      <a:lnTo>
                        <a:pt x="462" y="9"/>
                      </a:lnTo>
                      <a:lnTo>
                        <a:pt x="442" y="13"/>
                      </a:lnTo>
                      <a:lnTo>
                        <a:pt x="424" y="18"/>
                      </a:lnTo>
                      <a:lnTo>
                        <a:pt x="407" y="25"/>
                      </a:lnTo>
                      <a:lnTo>
                        <a:pt x="391" y="32"/>
                      </a:lnTo>
                      <a:lnTo>
                        <a:pt x="375" y="41"/>
                      </a:lnTo>
                      <a:lnTo>
                        <a:pt x="361" y="49"/>
                      </a:lnTo>
                      <a:lnTo>
                        <a:pt x="345" y="58"/>
                      </a:lnTo>
                      <a:lnTo>
                        <a:pt x="331" y="67"/>
                      </a:lnTo>
                      <a:lnTo>
                        <a:pt x="317" y="74"/>
                      </a:lnTo>
                      <a:lnTo>
                        <a:pt x="302" y="83"/>
                      </a:lnTo>
                      <a:lnTo>
                        <a:pt x="288" y="90"/>
                      </a:lnTo>
                      <a:lnTo>
                        <a:pt x="272" y="96"/>
                      </a:lnTo>
                      <a:lnTo>
                        <a:pt x="256" y="101"/>
                      </a:lnTo>
                      <a:lnTo>
                        <a:pt x="239" y="106"/>
                      </a:lnTo>
                      <a:lnTo>
                        <a:pt x="220" y="109"/>
                      </a:lnTo>
                      <a:lnTo>
                        <a:pt x="201" y="112"/>
                      </a:lnTo>
                      <a:lnTo>
                        <a:pt x="182" y="116"/>
                      </a:lnTo>
                      <a:lnTo>
                        <a:pt x="161" y="120"/>
                      </a:lnTo>
                      <a:lnTo>
                        <a:pt x="142" y="123"/>
                      </a:lnTo>
                      <a:lnTo>
                        <a:pt x="121" y="126"/>
                      </a:lnTo>
                      <a:lnTo>
                        <a:pt x="102" y="129"/>
                      </a:lnTo>
                      <a:lnTo>
                        <a:pt x="84" y="132"/>
                      </a:lnTo>
                      <a:lnTo>
                        <a:pt x="66" y="135"/>
                      </a:lnTo>
                      <a:lnTo>
                        <a:pt x="50" y="137"/>
                      </a:lnTo>
                      <a:lnTo>
                        <a:pt x="36" y="139"/>
                      </a:lnTo>
                      <a:lnTo>
                        <a:pt x="23" y="141"/>
                      </a:lnTo>
                      <a:lnTo>
                        <a:pt x="14" y="142"/>
                      </a:lnTo>
                      <a:lnTo>
                        <a:pt x="6" y="143"/>
                      </a:lnTo>
                      <a:lnTo>
                        <a:pt x="2" y="144"/>
                      </a:lnTo>
                      <a:lnTo>
                        <a:pt x="0" y="144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3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79" name="Freeform 217"/>
                <p:cNvSpPr>
                  <a:spLocks/>
                </p:cNvSpPr>
                <p:nvPr/>
              </p:nvSpPr>
              <p:spPr bwMode="auto">
                <a:xfrm>
                  <a:off x="2665" y="1702"/>
                  <a:ext cx="14" cy="20"/>
                </a:xfrm>
                <a:custGeom>
                  <a:avLst/>
                  <a:gdLst>
                    <a:gd name="T0" fmla="*/ 5 w 14"/>
                    <a:gd name="T1" fmla="*/ 20 h 20"/>
                    <a:gd name="T2" fmla="*/ 14 w 14"/>
                    <a:gd name="T3" fmla="*/ 18 h 20"/>
                    <a:gd name="T4" fmla="*/ 9 w 14"/>
                    <a:gd name="T5" fmla="*/ 0 h 20"/>
                    <a:gd name="T6" fmla="*/ 0 w 14"/>
                    <a:gd name="T7" fmla="*/ 2 h 20"/>
                    <a:gd name="T8" fmla="*/ 5 w 14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"/>
                    <a:gd name="T17" fmla="*/ 14 w 1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">
                      <a:moveTo>
                        <a:pt x="5" y="20"/>
                      </a:moveTo>
                      <a:lnTo>
                        <a:pt x="14" y="18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64872" name="Picture 16" descr="e14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72000" y="2928934"/>
                <a:ext cx="857250" cy="741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800" b="1" smtClean="0">
                <a:effectLst/>
              </a:rPr>
              <a:t>Действие сил: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68770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/>
              <a:t>      </a:t>
            </a:r>
            <a:r>
              <a:rPr lang="ru-RU" sz="2800" b="1" i="1" smtClean="0">
                <a:solidFill>
                  <a:srgbClr val="FF3300"/>
                </a:solidFill>
              </a:rPr>
              <a:t>Силы тяготения или гравитационные силы, действующие между двумя телами:</a:t>
            </a:r>
            <a:br>
              <a:rPr lang="ru-RU" sz="2800" b="1" i="1" smtClean="0">
                <a:solidFill>
                  <a:srgbClr val="FF3300"/>
                </a:solidFill>
              </a:rPr>
            </a:br>
            <a:endParaRPr lang="ru-RU" sz="2800" b="1" i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smtClean="0">
                <a:solidFill>
                  <a:srgbClr val="0000DA"/>
                </a:solidFill>
              </a:rPr>
              <a:t>    </a:t>
            </a:r>
            <a:r>
              <a:rPr lang="ru-RU" sz="2400" b="1" smtClean="0">
                <a:solidFill>
                  <a:srgbClr val="0000DA"/>
                </a:solidFill>
              </a:rPr>
              <a:t>-1.дальнодействующие; </a:t>
            </a:r>
            <a:br>
              <a:rPr lang="ru-RU" sz="2400" b="1" smtClean="0">
                <a:solidFill>
                  <a:srgbClr val="0000DA"/>
                </a:solidFill>
              </a:rPr>
            </a:br>
            <a:r>
              <a:rPr lang="ru-RU" sz="2400" b="1" smtClean="0">
                <a:solidFill>
                  <a:srgbClr val="0000DA"/>
                </a:solidFill>
              </a:rPr>
              <a:t>- для них не существует преград;</a:t>
            </a:r>
            <a:br>
              <a:rPr lang="ru-RU" sz="2400" b="1" smtClean="0">
                <a:solidFill>
                  <a:srgbClr val="0000DA"/>
                </a:solidFill>
              </a:rPr>
            </a:br>
            <a:r>
              <a:rPr lang="ru-RU" sz="2400" b="1" smtClean="0">
                <a:solidFill>
                  <a:srgbClr val="0000DA"/>
                </a:solidFill>
              </a:rPr>
              <a:t>-2. направлены вдоль прямой,    соединяющей центры тел;</a:t>
            </a:r>
            <a:br>
              <a:rPr lang="ru-RU" sz="2400" b="1" smtClean="0">
                <a:solidFill>
                  <a:srgbClr val="0000DA"/>
                </a:solidFill>
              </a:rPr>
            </a:br>
            <a:r>
              <a:rPr lang="ru-RU" sz="2400" b="1" smtClean="0">
                <a:solidFill>
                  <a:srgbClr val="0000DA"/>
                </a:solidFill>
              </a:rPr>
              <a:t>- 3.равны по величине;</a:t>
            </a:r>
            <a:br>
              <a:rPr lang="ru-RU" sz="2400" b="1" smtClean="0">
                <a:solidFill>
                  <a:srgbClr val="0000DA"/>
                </a:solidFill>
              </a:rPr>
            </a:br>
            <a:r>
              <a:rPr lang="ru-RU" sz="2400" b="1" smtClean="0">
                <a:solidFill>
                  <a:srgbClr val="0000DA"/>
                </a:solidFill>
              </a:rPr>
              <a:t>- противоположны по направлению.</a:t>
            </a:r>
          </a:p>
        </p:txBody>
      </p:sp>
      <p:pic>
        <p:nvPicPr>
          <p:cNvPr id="4" name="Picture 14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75" y="1844675"/>
            <a:ext cx="1717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4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382000" cy="914400"/>
          </a:xfrm>
          <a:noFill/>
        </p:spPr>
        <p:txBody>
          <a:bodyPr/>
          <a:lstStyle/>
          <a:p>
            <a:pPr eaLnBrk="1" hangingPunct="1"/>
            <a:r>
              <a:rPr lang="ru-RU" sz="2900" b="1" smtClean="0">
                <a:effectLst/>
              </a:rPr>
              <a:t>УСЛОВИЯ ПРИМЕНИМОСТИ ЗАКОНА ВСЕМИРНОГО ТЯГОТЕНИЯ</a:t>
            </a:r>
            <a:br>
              <a:rPr lang="ru-RU" sz="2900" b="1" smtClean="0">
                <a:effectLst/>
              </a:rPr>
            </a:br>
            <a:endParaRPr lang="ru-RU" sz="2900" b="1" smtClean="0">
              <a:effectLst/>
            </a:endParaRPr>
          </a:p>
        </p:txBody>
      </p:sp>
      <p:sp>
        <p:nvSpPr>
          <p:cNvPr id="11982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1. </a:t>
            </a:r>
            <a:r>
              <a:rPr lang="ru-RU" b="1" smtClean="0"/>
              <a:t>Если размеры тел много меньше, чем расстояния между ними;</a:t>
            </a:r>
          </a:p>
        </p:txBody>
      </p:sp>
      <p:sp>
        <p:nvSpPr>
          <p:cNvPr id="119826" name="Rectangle 5"/>
          <p:cNvSpPr>
            <a:spLocks noChangeArrowheads="1"/>
          </p:cNvSpPr>
          <p:nvPr/>
        </p:nvSpPr>
        <p:spPr bwMode="auto">
          <a:xfrm>
            <a:off x="1476375" y="3213100"/>
            <a:ext cx="6696075" cy="26638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Материальные точки</a:t>
            </a:r>
            <a:endParaRPr lang="ru-RU" sz="4000" b="1">
              <a:solidFill>
                <a:srgbClr val="060258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                                    </a:t>
            </a:r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000" b="1" baseline="-30000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en-US" sz="4000" b="1">
                <a:solidFill>
                  <a:srgbClr val="060258"/>
                </a:solidFill>
                <a:latin typeface="Calibri" pitchFamily="34" charset="0"/>
              </a:rPr>
              <a:t>m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</a:rPr>
              <a:t>2</a:t>
            </a:r>
            <a:endParaRPr lang="ru-RU" sz="4000" b="1" baseline="-30000">
              <a:solidFill>
                <a:srgbClr val="060258"/>
              </a:solidFill>
              <a:latin typeface="Calibri" pitchFamily="34" charset="0"/>
            </a:endParaRPr>
          </a:p>
          <a:p>
            <a:pPr eaLnBrk="0" hangingPunct="0"/>
            <a:endParaRPr lang="ru-RU" sz="4000" b="1" baseline="-30000">
              <a:solidFill>
                <a:srgbClr val="06025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 baseline="-30000">
                <a:solidFill>
                  <a:srgbClr val="3378CB"/>
                </a:solidFill>
                <a:latin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en-US" sz="6600" b="1" baseline="-30000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r</a:t>
            </a:r>
            <a:r>
              <a:rPr lang="en-US" sz="4800" b="1" baseline="-30000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4800" b="1">
              <a:solidFill>
                <a:srgbClr val="060258"/>
              </a:solidFill>
              <a:latin typeface="Arial" charset="0"/>
              <a:cs typeface="Arial" charset="0"/>
            </a:endParaRPr>
          </a:p>
        </p:txBody>
      </p:sp>
      <p:sp>
        <p:nvSpPr>
          <p:cNvPr id="119827" name="AutoShape 2"/>
          <p:cNvSpPr>
            <a:spLocks noChangeArrowheads="1"/>
          </p:cNvSpPr>
          <p:nvPr/>
        </p:nvSpPr>
        <p:spPr bwMode="auto">
          <a:xfrm>
            <a:off x="1763713" y="4652963"/>
            <a:ext cx="287337" cy="288925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28" name="AutoShape 3"/>
          <p:cNvSpPr>
            <a:spLocks noChangeArrowheads="1"/>
          </p:cNvSpPr>
          <p:nvPr/>
        </p:nvSpPr>
        <p:spPr bwMode="auto">
          <a:xfrm>
            <a:off x="7451725" y="4652963"/>
            <a:ext cx="288925" cy="288925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2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30" name="Rectangle 9"/>
          <p:cNvSpPr>
            <a:spLocks noChangeArrowheads="1"/>
          </p:cNvSpPr>
          <p:nvPr/>
        </p:nvSpPr>
        <p:spPr bwMode="auto">
          <a:xfrm>
            <a:off x="1908175" y="4032250"/>
            <a:ext cx="59769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1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lang="ru-RU" sz="1800">
              <a:latin typeface="Arial" charset="0"/>
              <a:ea typeface="Calibri" pitchFamily="34" charset="0"/>
              <a:cs typeface="Arial" charset="0"/>
            </a:endParaRPr>
          </a:p>
        </p:txBody>
      </p:sp>
      <p:cxnSp>
        <p:nvCxnSpPr>
          <p:cNvPr id="119831" name="Прямая со стрелкой 14"/>
          <p:cNvCxnSpPr>
            <a:cxnSpLocks noChangeShapeType="1"/>
            <a:stCxn id="119827" idx="6"/>
          </p:cNvCxnSpPr>
          <p:nvPr/>
        </p:nvCxnSpPr>
        <p:spPr bwMode="auto">
          <a:xfrm>
            <a:off x="2051050" y="4797425"/>
            <a:ext cx="504825" cy="0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19832" name="Прямая со стрелкой 19"/>
          <p:cNvCxnSpPr>
            <a:cxnSpLocks noChangeShapeType="1"/>
            <a:stCxn id="119828" idx="2"/>
          </p:cNvCxnSpPr>
          <p:nvPr/>
        </p:nvCxnSpPr>
        <p:spPr bwMode="auto">
          <a:xfrm flipH="1">
            <a:off x="6875463" y="4797425"/>
            <a:ext cx="576262" cy="0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19833" name="Прямая со стрелкой 11"/>
          <p:cNvCxnSpPr>
            <a:cxnSpLocks noChangeShapeType="1"/>
          </p:cNvCxnSpPr>
          <p:nvPr/>
        </p:nvCxnSpPr>
        <p:spPr bwMode="auto">
          <a:xfrm>
            <a:off x="1908175" y="5373688"/>
            <a:ext cx="5688013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19834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1908175" y="4508500"/>
            <a:ext cx="0" cy="11525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19835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7596188" y="4581525"/>
            <a:ext cx="0" cy="115093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2627313" y="4076700"/>
          <a:ext cx="630237" cy="649288"/>
        </p:xfrm>
        <a:graphic>
          <a:graphicData uri="http://schemas.openxmlformats.org/presentationml/2006/ole">
            <p:oleObj spid="_x0000_s119822" name="Equation" r:id="rId4" imgW="190440" imgH="215640" progId="Equation.DSMT4">
              <p:embed/>
            </p:oleObj>
          </a:graphicData>
        </a:graphic>
      </p:graphicFrame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6227763" y="3933825"/>
          <a:ext cx="684212" cy="684213"/>
        </p:xfrm>
        <a:graphic>
          <a:graphicData uri="http://schemas.openxmlformats.org/presentationml/2006/ole">
            <p:oleObj spid="_x0000_s119823" name="Equation" r:id="rId5" imgW="215640" imgH="215640" progId="Equation.DSMT4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effectLst/>
              </a:rPr>
              <a:t>УСЛОВИЯ ПРИМЕНИМОСТИ ЗАКОНА ВСЕМИРНОГО ТЯГОТЕНИЯ</a:t>
            </a:r>
          </a:p>
        </p:txBody>
      </p:sp>
      <p:sp>
        <p:nvSpPr>
          <p:cNvPr id="2971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8382000" cy="3717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2.</a:t>
            </a:r>
            <a:r>
              <a:rPr lang="ru-RU" smtClean="0"/>
              <a:t> </a:t>
            </a:r>
            <a:r>
              <a:rPr lang="ru-RU" b="1" smtClean="0"/>
              <a:t>Если оба тела шары и они однородны;</a:t>
            </a:r>
          </a:p>
        </p:txBody>
      </p:sp>
      <p:sp>
        <p:nvSpPr>
          <p:cNvPr id="29716" name="Rectangle 5"/>
          <p:cNvSpPr>
            <a:spLocks noChangeArrowheads="1"/>
          </p:cNvSpPr>
          <p:nvPr/>
        </p:nvSpPr>
        <p:spPr bwMode="auto">
          <a:xfrm>
            <a:off x="1547813" y="2492375"/>
            <a:ext cx="6696075" cy="39592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Однородные шары</a:t>
            </a:r>
            <a:endParaRPr lang="ru-RU" sz="4000" b="1">
              <a:solidFill>
                <a:srgbClr val="060258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4000" b="1">
              <a:solidFill>
                <a:srgbClr val="060258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                                    </a:t>
            </a:r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</a:p>
          <a:p>
            <a:pPr eaLnBrk="0" hangingPunct="0"/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sz="4000" b="1">
                <a:solidFill>
                  <a:srgbClr val="06025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4000" b="1" baseline="-30000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endParaRPr lang="en-US" sz="4000" b="1" baseline="-30000">
              <a:solidFill>
                <a:srgbClr val="06025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4000" b="1" baseline="-30000">
                <a:solidFill>
                  <a:srgbClr val="060258"/>
                </a:solidFill>
                <a:latin typeface="Calibri" pitchFamily="34" charset="0"/>
              </a:rPr>
              <a:t>                                       </a:t>
            </a:r>
            <a:r>
              <a:rPr lang="en-US" sz="6600" b="1" baseline="-30000">
                <a:solidFill>
                  <a:srgbClr val="060258"/>
                </a:solidFill>
                <a:latin typeface="Calibri" pitchFamily="34" charset="0"/>
              </a:rPr>
              <a:t>r</a:t>
            </a:r>
            <a:endParaRPr lang="ru-RU" sz="6600" b="1" baseline="-30000">
              <a:solidFill>
                <a:srgbClr val="060258"/>
              </a:solidFill>
              <a:latin typeface="Calibri" pitchFamily="34" charset="0"/>
            </a:endParaRPr>
          </a:p>
          <a:p>
            <a:pPr eaLnBrk="0" hangingPunct="0"/>
            <a:endParaRPr lang="ru-RU" sz="4000" b="1" baseline="-30000">
              <a:solidFill>
                <a:srgbClr val="06025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 baseline="-30000">
                <a:solidFill>
                  <a:srgbClr val="060258"/>
                </a:solidFill>
                <a:latin typeface="Calibri" pitchFamily="34" charset="0"/>
                <a:cs typeface="Times New Roman" pitchFamily="18" charset="0"/>
              </a:rPr>
              <a:t>                                       </a:t>
            </a:r>
            <a:endParaRPr lang="en-US" sz="4000" b="1" baseline="-30000">
              <a:solidFill>
                <a:srgbClr val="060258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17" name="AutoShape 2"/>
          <p:cNvSpPr>
            <a:spLocks noChangeArrowheads="1"/>
          </p:cNvSpPr>
          <p:nvPr/>
        </p:nvSpPr>
        <p:spPr bwMode="auto">
          <a:xfrm>
            <a:off x="1763713" y="4652963"/>
            <a:ext cx="1152525" cy="1079500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8" name="AutoShape 2"/>
          <p:cNvSpPr>
            <a:spLocks noChangeArrowheads="1"/>
          </p:cNvSpPr>
          <p:nvPr/>
        </p:nvSpPr>
        <p:spPr bwMode="auto">
          <a:xfrm>
            <a:off x="6588125" y="4724400"/>
            <a:ext cx="1008063" cy="1008063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9719" name="Прямая со стрелкой 7"/>
          <p:cNvCxnSpPr>
            <a:cxnSpLocks noChangeShapeType="1"/>
          </p:cNvCxnSpPr>
          <p:nvPr/>
        </p:nvCxnSpPr>
        <p:spPr bwMode="auto">
          <a:xfrm>
            <a:off x="2339975" y="5229225"/>
            <a:ext cx="1223963" cy="0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9720" name="Прямая со стрелкой 9"/>
          <p:cNvCxnSpPr>
            <a:cxnSpLocks noChangeShapeType="1"/>
          </p:cNvCxnSpPr>
          <p:nvPr/>
        </p:nvCxnSpPr>
        <p:spPr bwMode="auto">
          <a:xfrm flipH="1">
            <a:off x="5867400" y="5229225"/>
            <a:ext cx="1225550" cy="0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9721" name="Прямая со стрелкой 8"/>
          <p:cNvCxnSpPr>
            <a:cxnSpLocks noChangeShapeType="1"/>
          </p:cNvCxnSpPr>
          <p:nvPr/>
        </p:nvCxnSpPr>
        <p:spPr bwMode="auto">
          <a:xfrm>
            <a:off x="2339975" y="5876925"/>
            <a:ext cx="4752975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22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2339975" y="5013325"/>
            <a:ext cx="0" cy="11525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72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7092950" y="5013325"/>
            <a:ext cx="0" cy="11525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484438" y="4868863"/>
          <a:ext cx="358775" cy="423862"/>
        </p:xfrm>
        <a:graphic>
          <a:graphicData uri="http://schemas.openxmlformats.org/presentationml/2006/ole">
            <p:oleObj spid="_x0000_s29697" name="Формула" r:id="rId4" imgW="215640" imgH="253800" progId="Equation.3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659563" y="4868863"/>
          <a:ext cx="334962" cy="379412"/>
        </p:xfrm>
        <a:graphic>
          <a:graphicData uri="http://schemas.openxmlformats.org/presentationml/2006/ole">
            <p:oleObj spid="_x0000_s29698" name="Формула" r:id="rId5" imgW="190440" imgH="215640" progId="Equation.3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3365500" y="4508500"/>
          <a:ext cx="630238" cy="649288"/>
        </p:xfrm>
        <a:graphic>
          <a:graphicData uri="http://schemas.openxmlformats.org/presentationml/2006/ole">
            <p:oleObj spid="_x0000_s29712" name="Equation" r:id="rId6" imgW="190440" imgH="215640" progId="Equation.DSMT4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5580063" y="4508500"/>
          <a:ext cx="684212" cy="684213"/>
        </p:xfrm>
        <a:graphic>
          <a:graphicData uri="http://schemas.openxmlformats.org/presentationml/2006/ole">
            <p:oleObj spid="_x0000_s29713" name="Equation" r:id="rId7" imgW="215640" imgH="215640" progId="Equation.DSMT4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effectLst/>
              </a:rPr>
              <a:t>УСЛОВИЯ ПРИМЕНИМОСТИ ЗАКОНА ВСЕМИРНОГО ТЯГОТЕНИЯ</a:t>
            </a:r>
          </a:p>
        </p:txBody>
      </p:sp>
      <p:sp>
        <p:nvSpPr>
          <p:cNvPr id="28684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557338"/>
            <a:ext cx="8382000" cy="48244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3</a:t>
            </a:r>
            <a:r>
              <a:rPr lang="ru-RU" smtClean="0"/>
              <a:t>. </a:t>
            </a:r>
            <a:r>
              <a:rPr lang="ru-RU" b="1" smtClean="0"/>
              <a:t>Если одно тело большой шар , а другое находится вблизи него на расстоянии </a:t>
            </a:r>
            <a:r>
              <a:rPr lang="en-US" b="1" smtClean="0"/>
              <a:t>h</a:t>
            </a:r>
            <a:endParaRPr lang="ru-RU" b="1" smtClean="0"/>
          </a:p>
        </p:txBody>
      </p:sp>
      <p:sp>
        <p:nvSpPr>
          <p:cNvPr id="28685" name="AutoShape 3"/>
          <p:cNvSpPr>
            <a:spLocks noChangeArrowheads="1"/>
          </p:cNvSpPr>
          <p:nvPr/>
        </p:nvSpPr>
        <p:spPr bwMode="auto">
          <a:xfrm>
            <a:off x="684213" y="3933825"/>
            <a:ext cx="2663825" cy="2519363"/>
          </a:xfrm>
          <a:prstGeom prst="flowChartConnector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US" sz="4800" b="1" i="1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8686" name="AutoShape 5"/>
          <p:cNvSpPr>
            <a:spLocks noChangeArrowheads="1"/>
          </p:cNvSpPr>
          <p:nvPr/>
        </p:nvSpPr>
        <p:spPr bwMode="auto">
          <a:xfrm>
            <a:off x="3635375" y="3644900"/>
            <a:ext cx="360363" cy="360363"/>
          </a:xfrm>
          <a:prstGeom prst="flowChartConnector">
            <a:avLst/>
          </a:prstGeom>
          <a:solidFill>
            <a:srgbClr val="C0504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8687" name="AutoShape 4"/>
          <p:cNvCxnSpPr>
            <a:cxnSpLocks noChangeShapeType="1"/>
          </p:cNvCxnSpPr>
          <p:nvPr/>
        </p:nvCxnSpPr>
        <p:spPr bwMode="auto">
          <a:xfrm flipV="1">
            <a:off x="1908175" y="4437063"/>
            <a:ext cx="107950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88" name="AutoShape 6"/>
          <p:cNvCxnSpPr>
            <a:cxnSpLocks noChangeShapeType="1"/>
          </p:cNvCxnSpPr>
          <p:nvPr/>
        </p:nvCxnSpPr>
        <p:spPr bwMode="auto">
          <a:xfrm flipV="1">
            <a:off x="2987675" y="3933825"/>
            <a:ext cx="720725" cy="517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68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90" name="Rectangle 9"/>
          <p:cNvSpPr>
            <a:spLocks noChangeArrowheads="1"/>
          </p:cNvSpPr>
          <p:nvPr/>
        </p:nvSpPr>
        <p:spPr bwMode="auto">
          <a:xfrm>
            <a:off x="0" y="157163"/>
            <a:ext cx="4448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  <a:endParaRPr lang="ru-RU" sz="600">
              <a:latin typeface="Arial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8691" name="Прямоугольник 12"/>
          <p:cNvSpPr>
            <a:spLocks noChangeArrowheads="1"/>
          </p:cNvSpPr>
          <p:nvPr/>
        </p:nvSpPr>
        <p:spPr bwMode="auto">
          <a:xfrm>
            <a:off x="2843213" y="3500438"/>
            <a:ext cx="576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4400" b="1" i="1"/>
              <a:t>h</a:t>
            </a:r>
            <a:endParaRPr lang="ru-RU" sz="4400" b="1" i="1"/>
          </a:p>
        </p:txBody>
      </p:sp>
      <p:sp>
        <p:nvSpPr>
          <p:cNvPr id="286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284663" y="3068638"/>
          <a:ext cx="4392612" cy="2376487"/>
        </p:xfrm>
        <a:graphic>
          <a:graphicData uri="http://schemas.openxmlformats.org/presentationml/2006/ole">
            <p:oleObj spid="_x0000_s28682" name="Формула" r:id="rId4" imgW="939392" imgH="431613" progId="Equation.3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latin typeface="Comic Sans MS" pitchFamily="66" charset="0"/>
              </a:rPr>
              <a:t>Применение</a:t>
            </a:r>
            <a:endParaRPr lang="ru-RU" sz="6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524000"/>
            <a:ext cx="7488237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b="1" smtClean="0">
                <a:solidFill>
                  <a:srgbClr val="060258"/>
                </a:solidFill>
                <a:latin typeface="Comic Sans MS" pitchFamily="66" charset="0"/>
              </a:rPr>
              <a:t>Ярчайшим примером применения закона всемирного тяготения является.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60258"/>
                </a:solidFill>
                <a:latin typeface="Comic Sans MS" pitchFamily="66" charset="0"/>
              </a:rPr>
              <a:t>  запуск искусственного спутника Земли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8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Спутник все время находится  на равном расстоянии  над поверхностью Земли.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8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Земля  притягивает одинаково на всех направлениях.</a:t>
            </a:r>
          </a:p>
          <a:p>
            <a:pPr eaLnBrk="1" hangingPunct="1">
              <a:defRPr/>
            </a:pPr>
            <a:endParaRPr lang="ru-RU" sz="2800" b="1" smtClean="0">
              <a:solidFill>
                <a:srgbClr val="060258"/>
              </a:solidFill>
              <a:latin typeface="Comic Sans MS" pitchFamily="66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rot="1265058">
            <a:off x="7885113" y="3860800"/>
            <a:ext cx="936625" cy="792163"/>
            <a:chOff x="4195" y="1842"/>
            <a:chExt cx="590" cy="499"/>
          </a:xfrm>
        </p:grpSpPr>
        <p:sp>
          <p:nvSpPr>
            <p:cNvPr id="173062" name="Oval 9"/>
            <p:cNvSpPr>
              <a:spLocks noChangeArrowheads="1"/>
            </p:cNvSpPr>
            <p:nvPr/>
          </p:nvSpPr>
          <p:spPr bwMode="auto">
            <a:xfrm>
              <a:off x="4377" y="1842"/>
              <a:ext cx="227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3063" name="Line 10"/>
            <p:cNvSpPr>
              <a:spLocks noChangeShapeType="1"/>
            </p:cNvSpPr>
            <p:nvPr/>
          </p:nvSpPr>
          <p:spPr bwMode="auto">
            <a:xfrm flipH="1">
              <a:off x="4195" y="1933"/>
              <a:ext cx="227" cy="18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064" name="Line 11"/>
            <p:cNvSpPr>
              <a:spLocks noChangeShapeType="1"/>
            </p:cNvSpPr>
            <p:nvPr/>
          </p:nvSpPr>
          <p:spPr bwMode="auto">
            <a:xfrm flipH="1">
              <a:off x="4468" y="1979"/>
              <a:ext cx="0" cy="36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065" name="Line 12"/>
            <p:cNvSpPr>
              <a:spLocks noChangeShapeType="1"/>
            </p:cNvSpPr>
            <p:nvPr/>
          </p:nvSpPr>
          <p:spPr bwMode="auto">
            <a:xfrm>
              <a:off x="4558" y="1933"/>
              <a:ext cx="227" cy="227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306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935538"/>
            <a:ext cx="16827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-0.01041 L -0.02605 -0.1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1625 C 0.09635 -0.1625 0.19705 -0.03634 0.19705 0.11968 C 0.19705 0.27639 0.09635 0.4044 -0.02604 0.4044 C -0.14879 0.4044 -0.24792 0.27639 -0.24792 0.11968 C -0.24792 -0.03634 -0.14879 -0.1625 -0.02604 -0.16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16235 C 0.03403 -0.16235 0.13646 -0.03539 0.13646 0.12095 C 0.13646 0.27706 0.03403 0.40472 -0.09166 0.40472 C -0.21736 0.40472 -0.3191 0.27706 -0.3191 0.12095 C -0.3191 -0.03539 -0.21736 -0.16235 -0.09166 -0.16235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latin typeface="Comic Sans MS" pitchFamily="66" charset="0"/>
              </a:rPr>
              <a:t>Применение</a:t>
            </a:r>
            <a:endParaRPr lang="ru-RU" sz="6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294688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астрономии закон всемирного тяготения является фундаментальным, на основе которого вычисляются параметры движения космических объектов, определяются их массы.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Предсказываются наступления приливов и отливов морей и океанов.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Определяются траектории полета снарядов и ракет, разведываются залежи тяжелых руд.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602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 из проявлений всемирного тяготения – действие силы тяжести.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ru-RU" sz="4400" b="1" baseline="-25000" smtClean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lang="ru-RU" sz="4400" b="1" i="1" baseline="-250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</a:rPr>
              <a:t>m g</a:t>
            </a:r>
            <a:endParaRPr lang="ru-RU" sz="4400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smtClean="0">
              <a:solidFill>
                <a:srgbClr val="00A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74083" name="Picture 8" descr="метео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88913"/>
            <a:ext cx="14033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Задачи урока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00735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Рассмотреть историю открытия закона;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сформировать понятие гравитационных сил;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 добиться усвоения закона всемирного тяготения;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познакомиться с опытным определением гравитационной постоянной;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закрепить изученную тему при решении качественных и расчетных задач.</a:t>
            </a:r>
          </a:p>
        </p:txBody>
      </p:sp>
      <p:pic>
        <p:nvPicPr>
          <p:cNvPr id="17411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800" b="1" smtClean="0">
                <a:effectLst/>
              </a:rPr>
              <a:t>Знаете ли вы, что?</a:t>
            </a:r>
          </a:p>
        </p:txBody>
      </p:sp>
      <p:sp>
        <p:nvSpPr>
          <p:cNvPr id="175106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524000"/>
            <a:ext cx="8382000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smtClean="0"/>
              <a:t>   </a:t>
            </a:r>
            <a:r>
              <a:rPr lang="ru-RU" sz="2800" smtClean="0"/>
              <a:t> </a:t>
            </a:r>
            <a:r>
              <a:rPr lang="ru-RU" sz="2400" smtClean="0"/>
              <a:t>Притяжение </a:t>
            </a:r>
            <a:r>
              <a:rPr lang="ru-RU" sz="2400" b="1" smtClean="0"/>
              <a:t>электрона к протону</a:t>
            </a:r>
            <a:r>
              <a:rPr lang="ru-RU" sz="2400" smtClean="0"/>
              <a:t> в атоме водорода - </a:t>
            </a:r>
            <a:r>
              <a:rPr lang="ru-RU" sz="2400" b="1" smtClean="0">
                <a:solidFill>
                  <a:srgbClr val="0000DA"/>
                </a:solidFill>
              </a:rPr>
              <a:t>0, 000 000 000 02 Н.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0000DA"/>
                </a:solidFill>
              </a:rPr>
              <a:t/>
            </a:r>
            <a:br>
              <a:rPr lang="ru-RU" sz="2400" smtClean="0">
                <a:solidFill>
                  <a:srgbClr val="0000DA"/>
                </a:solidFill>
              </a:rPr>
            </a:br>
            <a:r>
              <a:rPr lang="ru-RU" sz="2400" smtClean="0">
                <a:solidFill>
                  <a:srgbClr val="0000DA"/>
                </a:solidFill>
              </a:rPr>
              <a:t>                      </a:t>
            </a:r>
            <a:r>
              <a:rPr lang="en-US" sz="2400" b="1" smtClean="0">
                <a:solidFill>
                  <a:srgbClr val="5C0492"/>
                </a:solidFill>
              </a:rPr>
              <a:t>F=2</a:t>
            </a:r>
            <a:r>
              <a:rPr lang="en-US" sz="2400" b="1" baseline="30000" smtClean="0">
                <a:solidFill>
                  <a:srgbClr val="5C0492"/>
                </a:solidFill>
              </a:rPr>
              <a:t>.</a:t>
            </a:r>
            <a:r>
              <a:rPr lang="en-US" sz="2400" b="1" smtClean="0">
                <a:solidFill>
                  <a:srgbClr val="5C0492"/>
                </a:solidFill>
              </a:rPr>
              <a:t>10</a:t>
            </a:r>
            <a:r>
              <a:rPr lang="en-US" sz="2400" b="1" baseline="30000" smtClean="0">
                <a:solidFill>
                  <a:srgbClr val="5C0492"/>
                </a:solidFill>
              </a:rPr>
              <a:t>-11</a:t>
            </a:r>
            <a:r>
              <a:rPr lang="ru-RU" sz="2400" b="1" smtClean="0">
                <a:solidFill>
                  <a:srgbClr val="5C0492"/>
                </a:solidFill>
              </a:rPr>
              <a:t>Н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solidFill>
                <a:srgbClr val="5C049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Тяготение между </a:t>
            </a:r>
            <a:r>
              <a:rPr lang="ru-RU" sz="2400" b="1" smtClean="0"/>
              <a:t>Землей и Луной –</a:t>
            </a:r>
            <a:r>
              <a:rPr lang="ru-RU" sz="240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</a:t>
            </a:r>
            <a:r>
              <a:rPr lang="ru-RU" sz="2400" b="1" smtClean="0">
                <a:solidFill>
                  <a:srgbClr val="0000DA"/>
                </a:solidFill>
              </a:rPr>
              <a:t>200 000 000 000 000 000 000 Н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00DA"/>
                </a:solidFill>
              </a:rPr>
              <a:t> </a:t>
            </a:r>
            <a:r>
              <a:rPr lang="en-US" sz="2400" b="1" smtClean="0">
                <a:solidFill>
                  <a:srgbClr val="5C0492"/>
                </a:solidFill>
              </a:rPr>
              <a:t>F=2</a:t>
            </a:r>
            <a:r>
              <a:rPr lang="en-US" sz="2400" b="1" baseline="30000" smtClean="0">
                <a:solidFill>
                  <a:srgbClr val="5C0492"/>
                </a:solidFill>
              </a:rPr>
              <a:t>.</a:t>
            </a:r>
            <a:r>
              <a:rPr lang="en-US" sz="2400" b="1" smtClean="0">
                <a:solidFill>
                  <a:srgbClr val="5C0492"/>
                </a:solidFill>
              </a:rPr>
              <a:t>10</a:t>
            </a:r>
            <a:r>
              <a:rPr lang="en-US" sz="2400" b="1" baseline="30000" smtClean="0">
                <a:solidFill>
                  <a:srgbClr val="5C0492"/>
                </a:solidFill>
              </a:rPr>
              <a:t>20</a:t>
            </a:r>
            <a:r>
              <a:rPr lang="ru-RU" sz="2400" b="1" smtClean="0">
                <a:solidFill>
                  <a:srgbClr val="5C0492"/>
                </a:solidFill>
              </a:rPr>
              <a:t>Н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solidFill>
                <a:srgbClr val="5C049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Тяготение между </a:t>
            </a:r>
            <a:r>
              <a:rPr lang="ru-RU" sz="2400" b="1" smtClean="0"/>
              <a:t>Солнцем и Землей</a:t>
            </a:r>
            <a:r>
              <a:rPr lang="ru-RU" sz="2400" smtClean="0"/>
              <a:t> –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</a:t>
            </a:r>
            <a:r>
              <a:rPr lang="ru-RU" sz="2400" b="1" smtClean="0">
                <a:solidFill>
                  <a:srgbClr val="0000DA"/>
                </a:solidFill>
              </a:rPr>
              <a:t>35 700 000 000 000 000 000 000 Н.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00DA"/>
                </a:solidFill>
              </a:rPr>
              <a:t> </a:t>
            </a:r>
            <a:r>
              <a:rPr lang="en-US" sz="2400" b="1" smtClean="0">
                <a:solidFill>
                  <a:srgbClr val="5C0492"/>
                </a:solidFill>
              </a:rPr>
              <a:t>F=3,57</a:t>
            </a:r>
            <a:r>
              <a:rPr lang="en-US" sz="2400" b="1" baseline="30000" smtClean="0">
                <a:solidFill>
                  <a:srgbClr val="5C0492"/>
                </a:solidFill>
              </a:rPr>
              <a:t>.</a:t>
            </a:r>
            <a:r>
              <a:rPr lang="en-US" sz="2400" b="1" smtClean="0">
                <a:solidFill>
                  <a:srgbClr val="5C0492"/>
                </a:solidFill>
              </a:rPr>
              <a:t>10</a:t>
            </a:r>
            <a:r>
              <a:rPr lang="en-US" sz="2400" b="1" baseline="30000" smtClean="0">
                <a:solidFill>
                  <a:srgbClr val="5C0492"/>
                </a:solidFill>
              </a:rPr>
              <a:t>22</a:t>
            </a:r>
            <a:r>
              <a:rPr lang="ru-RU" sz="2400" b="1" smtClean="0">
                <a:solidFill>
                  <a:srgbClr val="5C0492"/>
                </a:solidFill>
              </a:rPr>
              <a:t>Н</a:t>
            </a:r>
            <a:r>
              <a:rPr lang="ru-RU" sz="2400" b="1" smtClean="0">
                <a:solidFill>
                  <a:srgbClr val="0000DA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solidFill>
                <a:srgbClr val="0000DA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solidFill>
                <a:srgbClr val="0000DA"/>
              </a:solidFill>
            </a:endParaRPr>
          </a:p>
        </p:txBody>
      </p:sp>
      <p:pic>
        <p:nvPicPr>
          <p:cNvPr id="1751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03363"/>
          </a:xfrm>
          <a:noFill/>
        </p:spPr>
        <p:txBody>
          <a:bodyPr/>
          <a:lstStyle/>
          <a:p>
            <a:r>
              <a:rPr lang="ru-RU" sz="3600" b="1" smtClean="0">
                <a:effectLst/>
                <a:latin typeface="Arial" charset="0"/>
              </a:rPr>
              <a:t>Сила тяготения зависит от массы тел и расстояния между центрами этих тел.</a:t>
            </a:r>
          </a:p>
        </p:txBody>
      </p:sp>
      <p:sp>
        <p:nvSpPr>
          <p:cNvPr id="17613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773238"/>
            <a:ext cx="8229600" cy="3529012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0066"/>
                </a:solidFill>
              </a:rPr>
              <a:t>Два тела массами по 1 тонне, находясь на расстоянии 1 метр друг  от друга, притягиваются с силой 0,0000667 Н.</a:t>
            </a:r>
            <a:r>
              <a:rPr lang="en-US" b="1" smtClean="0">
                <a:solidFill>
                  <a:srgbClr val="000066"/>
                </a:solidFill>
              </a:rPr>
              <a:t>     </a:t>
            </a:r>
            <a:r>
              <a:rPr lang="en-US" b="1" smtClean="0">
                <a:solidFill>
                  <a:srgbClr val="5C0492"/>
                </a:solidFill>
              </a:rPr>
              <a:t>F=6,67</a:t>
            </a:r>
            <a:r>
              <a:rPr lang="en-US" b="1" baseline="30000" smtClean="0">
                <a:solidFill>
                  <a:srgbClr val="5C0492"/>
                </a:solidFill>
              </a:rPr>
              <a:t>.</a:t>
            </a:r>
            <a:r>
              <a:rPr lang="en-US" b="1" smtClean="0">
                <a:solidFill>
                  <a:srgbClr val="5C0492"/>
                </a:solidFill>
              </a:rPr>
              <a:t>10</a:t>
            </a:r>
            <a:r>
              <a:rPr lang="en-US" b="1" baseline="30000" smtClean="0">
                <a:solidFill>
                  <a:srgbClr val="5C0492"/>
                </a:solidFill>
              </a:rPr>
              <a:t>-5</a:t>
            </a:r>
            <a:r>
              <a:rPr lang="ru-RU" b="1" smtClean="0">
                <a:solidFill>
                  <a:srgbClr val="5C0492"/>
                </a:solidFill>
              </a:rPr>
              <a:t>Н</a:t>
            </a:r>
            <a:endParaRPr lang="ru-RU" b="1" smtClean="0">
              <a:solidFill>
                <a:srgbClr val="5C0492"/>
              </a:solidFill>
              <a:latin typeface="Arial" charset="0"/>
            </a:endParaRPr>
          </a:p>
          <a:p>
            <a:r>
              <a:rPr lang="ru-RU" b="1" smtClean="0">
                <a:solidFill>
                  <a:srgbClr val="000066"/>
                </a:solidFill>
              </a:rPr>
              <a:t>Два человека м</a:t>
            </a:r>
            <a:r>
              <a:rPr lang="ru-RU" b="1" smtClean="0">
                <a:solidFill>
                  <a:srgbClr val="000066"/>
                </a:solidFill>
                <a:latin typeface="Arial" charset="0"/>
              </a:rPr>
              <a:t>а</a:t>
            </a:r>
            <a:r>
              <a:rPr lang="ru-RU" b="1" smtClean="0">
                <a:solidFill>
                  <a:srgbClr val="000066"/>
                </a:solidFill>
              </a:rPr>
              <a:t>ссами по 60 кг, притягиваются с силой 30 нН.</a:t>
            </a:r>
            <a:endParaRPr lang="en-US" b="1" smtClean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rgbClr val="5C0492"/>
                </a:solidFill>
              </a:rPr>
              <a:t>F=3</a:t>
            </a:r>
            <a:r>
              <a:rPr lang="en-US" b="1" baseline="30000" smtClean="0">
                <a:solidFill>
                  <a:srgbClr val="5C0492"/>
                </a:solidFill>
              </a:rPr>
              <a:t>.</a:t>
            </a:r>
            <a:r>
              <a:rPr lang="en-US" b="1" smtClean="0">
                <a:solidFill>
                  <a:srgbClr val="5C0492"/>
                </a:solidFill>
              </a:rPr>
              <a:t>10</a:t>
            </a:r>
            <a:r>
              <a:rPr lang="en-US" b="1" baseline="30000" smtClean="0">
                <a:solidFill>
                  <a:srgbClr val="5C0492"/>
                </a:solidFill>
              </a:rPr>
              <a:t>-10</a:t>
            </a:r>
            <a:r>
              <a:rPr lang="ru-RU" b="1" smtClean="0">
                <a:solidFill>
                  <a:srgbClr val="5C0492"/>
                </a:solidFill>
              </a:rPr>
              <a:t>Н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b="1" i="1" smtClean="0">
                <a:solidFill>
                  <a:srgbClr val="CC0000"/>
                </a:solidFill>
                <a:effectLst/>
              </a:rPr>
              <a:t>Открытие «на кончике пера»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В 1781 году Гершель открыл планету Уран.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23 сентября 1846 года Джон Адамс и Урбан Леверье  открыли новую планету Нептун, используя закон Всемирного тяготения.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В 1930 году американский астроном Томбо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66"/>
                </a:solidFill>
              </a:rPr>
              <a:t>   открыл последнюю планету солнечной системы – Плутон.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1" dur="indefinite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allAtOnce"/>
      <p:bldP spid="49154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25" y="-596900"/>
            <a:ext cx="8929688" cy="21240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Вращение планет вокруг Солнца</a:t>
            </a:r>
          </a:p>
          <a:p>
            <a:pPr algn="ctr">
              <a:defRPr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78178" name="Picture 4" descr="Безымянны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ea008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0232" y="3857628"/>
            <a:ext cx="214314" cy="214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>
            <a:bevelT/>
          </a:sp3d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D3E114-7275-4A1C-85B4-E1E5E51D29A4}" type="slidenum">
              <a:rPr lang="ru-RU" sz="1400">
                <a:latin typeface="Arial" charset="0"/>
              </a:rPr>
              <a:pPr algn="r"/>
              <a:t>34</a:t>
            </a:fld>
            <a:endParaRPr lang="ru-RU" sz="1400"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9144000" cy="1122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1.Почему мы замечаем силу притяжения всех тел к Земле, но не замечаем взаимного притяжения между самими этими телами?</a:t>
            </a:r>
            <a:r>
              <a:rPr lang="ru-RU" sz="2800" b="1" smtClean="0"/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63683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kumimoji="1" lang="ru-RU" sz="2800" b="1">
                <a:solidFill>
                  <a:srgbClr val="060258"/>
                </a:solidFill>
              </a:rPr>
              <a:t>2.Притягивает ли Землю стоящий на ее поверхности человеке? Летящий самолет? Космонавт, находящийся на орбитальной станции?</a:t>
            </a:r>
          </a:p>
          <a:p>
            <a:pPr marL="457200" indent="-457200"/>
            <a:endParaRPr kumimoji="1" lang="ru-RU" sz="2800" b="1">
              <a:solidFill>
                <a:srgbClr val="060258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7950" y="4076700"/>
            <a:ext cx="9036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kumimoji="1" lang="ru-RU" sz="2800" b="1">
                <a:solidFill>
                  <a:srgbClr val="060258"/>
                </a:solidFill>
              </a:rPr>
              <a:t>3. </a:t>
            </a:r>
            <a:r>
              <a:rPr lang="ru-RU" sz="2800" b="1">
                <a:solidFill>
                  <a:srgbClr val="000066"/>
                </a:solidFill>
              </a:rPr>
              <a:t>Почему предметы, находящиеся в комнате, несмотря на их взаимное притяжение, не приближаются друг к другу?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ru-RU" sz="2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89588"/>
            <a:ext cx="8820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ru-RU" sz="2800" b="1">
                <a:solidFill>
                  <a:srgbClr val="000066"/>
                </a:solidFill>
              </a:rPr>
              <a:t>4.Действует ли на вас сила притяжения к Солнцу?</a:t>
            </a:r>
          </a:p>
          <a:p>
            <a:pPr marL="457200" indent="-457200"/>
            <a:endParaRPr lang="ru-RU" b="1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ru-RU" sz="2800" b="1">
              <a:latin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endParaRPr lang="ru-RU" b="1"/>
          </a:p>
        </p:txBody>
      </p:sp>
      <p:sp>
        <p:nvSpPr>
          <p:cNvPr id="204808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CC0000"/>
                </a:solidFill>
              </a:rPr>
              <a:t>Ответьте на вопросы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  <p:bldP spid="15369" grpId="0"/>
      <p:bldP spid="15370" grpId="0"/>
      <p:bldP spid="15371" grpId="0"/>
      <p:bldP spid="153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4481FC-DDAA-4919-90AB-4EBACC62C14B}" type="slidenum">
              <a:rPr lang="ru-RU" sz="1400">
                <a:latin typeface="Arial" charset="0"/>
              </a:rPr>
              <a:pPr algn="r"/>
              <a:t>35</a:t>
            </a:fld>
            <a:endParaRPr lang="ru-RU" sz="1400"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23850" y="1412875"/>
            <a:ext cx="9467850" cy="1122363"/>
          </a:xfrm>
        </p:spPr>
        <p:txBody>
          <a:bodyPr/>
          <a:lstStyle/>
          <a:p>
            <a:pPr marL="533400" indent="-533400" eaLnBrk="1" hangingPunct="1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60258"/>
                </a:solidFill>
                <a:latin typeface="Times New Roman" pitchFamily="18" charset="0"/>
                <a:cs typeface="Times New Roman" pitchFamily="18" charset="0"/>
              </a:rPr>
              <a:t>Что нужно сделать, чтобы увеличить силу тяготения между двумя телами? </a:t>
            </a:r>
          </a:p>
          <a:p>
            <a:pPr marL="533400" indent="-533400" eaLnBrk="1" hangingPunct="1">
              <a:buFont typeface="Calibri" pitchFamily="34" charset="0"/>
              <a:buNone/>
            </a:pPr>
            <a:endParaRPr lang="ru-RU" sz="2800" b="1" smtClean="0">
              <a:solidFill>
                <a:srgbClr val="0602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/>
            <a:endParaRPr lang="ru-RU" sz="2800" b="1" smtClean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-468313" y="2349500"/>
            <a:ext cx="9612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AutoNum type="arabicPeriod"/>
            </a:pPr>
            <a:r>
              <a:rPr kumimoji="1" lang="ru-RU" sz="2800" b="1">
                <a:solidFill>
                  <a:srgbClr val="060258"/>
                </a:solidFill>
              </a:rPr>
              <a:t>Как изменится сила гравитационного взаимодействия, если массы взаимодействующих тел увеличить в 2 раза каждое?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644900"/>
            <a:ext cx="9036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kumimoji="1" lang="ru-RU" sz="2800" b="1">
                <a:solidFill>
                  <a:srgbClr val="060258"/>
                </a:solidFill>
              </a:rPr>
              <a:t>Как изменится сила гравитационного взаимодействия, если расстояние между телами увеличить в 3 раза?</a:t>
            </a:r>
          </a:p>
          <a:p>
            <a:pPr marL="457200" indent="-457200"/>
            <a:endParaRPr kumimoji="1" lang="ru-RU" sz="2800" b="1">
              <a:solidFill>
                <a:srgbClr val="060258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4797425"/>
            <a:ext cx="882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kumimoji="1" lang="ru-RU" b="1">
                <a:solidFill>
                  <a:srgbClr val="000066"/>
                </a:solidFill>
              </a:rPr>
              <a:t>Два маленьких шарика массой </a:t>
            </a:r>
            <a:r>
              <a:rPr kumimoji="1" lang="en-US" b="1">
                <a:solidFill>
                  <a:srgbClr val="000066"/>
                </a:solidFill>
              </a:rPr>
              <a:t>m</a:t>
            </a:r>
            <a:r>
              <a:rPr kumimoji="1" lang="ru-RU" b="1">
                <a:solidFill>
                  <a:srgbClr val="000066"/>
                </a:solidFill>
              </a:rPr>
              <a:t> каждый находятся на расстоянии </a:t>
            </a:r>
            <a:r>
              <a:rPr kumimoji="1" lang="en-US" b="1">
                <a:solidFill>
                  <a:srgbClr val="000066"/>
                </a:solidFill>
              </a:rPr>
              <a:t>r </a:t>
            </a:r>
            <a:r>
              <a:rPr kumimoji="1" lang="ru-RU" b="1">
                <a:solidFill>
                  <a:srgbClr val="000066"/>
                </a:solidFill>
              </a:rPr>
              <a:t>друг от друга и притягиваются с силой </a:t>
            </a:r>
            <a:r>
              <a:rPr kumimoji="1" lang="en-US" b="1">
                <a:solidFill>
                  <a:srgbClr val="000066"/>
                </a:solidFill>
              </a:rPr>
              <a:t>F. </a:t>
            </a:r>
            <a:r>
              <a:rPr kumimoji="1" lang="ru-RU" b="1">
                <a:solidFill>
                  <a:srgbClr val="000066"/>
                </a:solidFill>
              </a:rPr>
              <a:t>Какова сила гравитационного притяжения двух других шариков, если масса</a:t>
            </a:r>
            <a:r>
              <a:rPr kumimoji="1" lang="en-US" b="1">
                <a:solidFill>
                  <a:srgbClr val="000066"/>
                </a:solidFill>
              </a:rPr>
              <a:t> </a:t>
            </a:r>
            <a:r>
              <a:rPr kumimoji="1" lang="ru-RU" b="1">
                <a:solidFill>
                  <a:srgbClr val="000066"/>
                </a:solidFill>
              </a:rPr>
              <a:t>одного З</a:t>
            </a:r>
            <a:r>
              <a:rPr kumimoji="1" lang="en-US" b="1">
                <a:solidFill>
                  <a:srgbClr val="000066"/>
                </a:solidFill>
              </a:rPr>
              <a:t>m </a:t>
            </a:r>
            <a:r>
              <a:rPr kumimoji="1" lang="ru-RU" b="1">
                <a:solidFill>
                  <a:srgbClr val="000066"/>
                </a:solidFill>
              </a:rPr>
              <a:t>, масса другого —</a:t>
            </a:r>
            <a:r>
              <a:rPr kumimoji="1" lang="en-US" b="1">
                <a:solidFill>
                  <a:srgbClr val="000066"/>
                </a:solidFill>
              </a:rPr>
              <a:t>m/3</a:t>
            </a:r>
            <a:r>
              <a:rPr kumimoji="1" lang="ru-RU" b="1">
                <a:solidFill>
                  <a:srgbClr val="000066"/>
                </a:solidFill>
              </a:rPr>
              <a:t>, а расстояние между их центрами З</a:t>
            </a:r>
            <a:r>
              <a:rPr kumimoji="1" lang="en-US" b="1">
                <a:solidFill>
                  <a:srgbClr val="000066"/>
                </a:solidFill>
              </a:rPr>
              <a:t> r</a:t>
            </a:r>
            <a:r>
              <a:rPr kumimoji="1" lang="ru-RU" b="1">
                <a:solidFill>
                  <a:srgbClr val="000066"/>
                </a:solidFill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b="1">
              <a:latin typeface="Arial" charset="0"/>
            </a:endParaRPr>
          </a:p>
        </p:txBody>
      </p:sp>
      <p:sp>
        <p:nvSpPr>
          <p:cNvPr id="20583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CC0000"/>
                </a:solidFill>
              </a:rPr>
              <a:t>Ответьте на вопросы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  <p:bldP spid="15369" grpId="0"/>
      <p:bldP spid="15370" grpId="0"/>
      <p:bldP spid="15371" grpId="0"/>
      <p:bldP spid="153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1557338"/>
            <a:ext cx="8001000" cy="3683000"/>
          </a:xfrm>
          <a:noFill/>
        </p:spPr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  <a:effectLst/>
                <a:cs typeface="Times New Roman" pitchFamily="18" charset="0"/>
              </a:rPr>
              <a:t>Домашнее задание</a:t>
            </a:r>
            <a:r>
              <a:rPr lang="ru-RU" sz="5400" b="1" i="1" smtClean="0">
                <a:solidFill>
                  <a:srgbClr val="3927BB"/>
                </a:solidFill>
                <a:effectLst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rgbClr val="3927BB"/>
                </a:solidFill>
                <a:effectLst/>
                <a:cs typeface="Times New Roman" pitchFamily="18" charset="0"/>
              </a:rPr>
            </a:b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§ 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15, ответить на вопросы,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/>
            </a:r>
            <a:b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</a:b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№ 1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69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, 17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0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.</a:t>
            </a:r>
            <a:r>
              <a:rPr lang="ru-RU" sz="5400" b="1" i="1" smtClean="0">
                <a:solidFill>
                  <a:srgbClr val="000066"/>
                </a:solidFill>
                <a:effectLst/>
                <a:latin typeface="Georgia" pitchFamily="18" charset="0"/>
              </a:rPr>
              <a:t/>
            </a:r>
            <a:br>
              <a:rPr lang="ru-RU" sz="5400" b="1" i="1" smtClean="0">
                <a:solidFill>
                  <a:srgbClr val="000066"/>
                </a:solidFill>
                <a:effectLst/>
                <a:latin typeface="Georgia" pitchFamily="18" charset="0"/>
              </a:rPr>
            </a:br>
            <a:endParaRPr lang="ru-RU" sz="5400" b="1" i="1" smtClean="0"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81250" name="Picture 189" descr="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5525"/>
            <a:ext cx="4321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Free Powerpoint Templates</a:t>
            </a:r>
            <a:endParaRPr lang="fr-FR"/>
          </a:p>
        </p:txBody>
      </p:sp>
      <p:pic>
        <p:nvPicPr>
          <p:cNvPr id="182274" name="Picture 22" descr="bvcb dfbvcd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68770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3600" b="1">
                <a:solidFill>
                  <a:srgbClr val="023CB1"/>
                </a:solidFill>
                <a:latin typeface="Verdana" pitchFamily="34" charset="0"/>
              </a:rPr>
              <a:t>Спасибо за урок!</a:t>
            </a:r>
            <a:endParaRPr lang="fr-FR" sz="3600" b="1">
              <a:solidFill>
                <a:srgbClr val="023CB1"/>
              </a:solidFill>
              <a:latin typeface="Verdana" pitchFamily="34" charset="0"/>
            </a:endParaRPr>
          </a:p>
          <a:p>
            <a:endParaRPr lang="fr-FR" sz="2800" i="1">
              <a:solidFill>
                <a:srgbClr val="023CB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  <a:noFill/>
        </p:spPr>
        <p:txBody>
          <a:bodyPr anchor="b"/>
          <a:lstStyle/>
          <a:p>
            <a:r>
              <a:rPr lang="ru-RU" sz="8100" smtClean="0">
                <a:solidFill>
                  <a:srgbClr val="990000"/>
                </a:solidFill>
                <a:effectLst/>
                <a:latin typeface="Monotype Corsiva" pitchFamily="66" charset="0"/>
              </a:rPr>
              <a:t>Тестирование</a:t>
            </a:r>
            <a:endParaRPr lang="ru-RU" sz="8100" smtClean="0">
              <a:effectLst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296400" cy="1524000"/>
          </a:xfrm>
        </p:spPr>
        <p:txBody>
          <a:bodyPr/>
          <a:lstStyle/>
          <a:p>
            <a:pPr marL="609600" indent="-609600"/>
            <a:r>
              <a:rPr lang="ru-RU" b="1" smtClean="0">
                <a:solidFill>
                  <a:srgbClr val="000066"/>
                </a:solidFill>
              </a:rPr>
              <a:t>1</a:t>
            </a:r>
            <a:r>
              <a:rPr lang="ru-RU" sz="3000" b="1" smtClean="0">
                <a:solidFill>
                  <a:srgbClr val="000066"/>
                </a:solidFill>
              </a:rPr>
              <a:t>. </a:t>
            </a:r>
            <a:r>
              <a:rPr lang="ru-RU" sz="2400" b="1" smtClean="0">
                <a:solidFill>
                  <a:srgbClr val="000066"/>
                </a:solidFill>
              </a:rPr>
              <a:t>Известно, что масса Луны примерно в        81 раз меньше массы Земли. Сила с которой Земля притягивает Луну равна , 2</a:t>
            </a:r>
            <a:r>
              <a:rPr lang="ru-RU" sz="2400" b="1" baseline="30000" smtClean="0">
                <a:solidFill>
                  <a:srgbClr val="000066"/>
                </a:solidFill>
              </a:rPr>
              <a:t>.</a:t>
            </a:r>
            <a:r>
              <a:rPr lang="ru-RU" sz="2400" b="1" smtClean="0">
                <a:solidFill>
                  <a:srgbClr val="000066"/>
                </a:solidFill>
              </a:rPr>
              <a:t>10</a:t>
            </a:r>
            <a:r>
              <a:rPr lang="ru-RU" sz="2400" b="1" baseline="30000" smtClean="0">
                <a:solidFill>
                  <a:srgbClr val="000066"/>
                </a:solidFill>
              </a:rPr>
              <a:t>20</a:t>
            </a:r>
            <a:r>
              <a:rPr lang="ru-RU" sz="2400" b="1" smtClean="0">
                <a:solidFill>
                  <a:srgbClr val="000066"/>
                </a:solidFill>
              </a:rPr>
              <a:t>Н             а сила с которой Луна притягивает Землю</a:t>
            </a:r>
          </a:p>
          <a:p>
            <a:pPr marL="609600" indent="-609600"/>
            <a:r>
              <a:rPr lang="ru-RU" sz="2800" b="1" i="1" smtClean="0">
                <a:solidFill>
                  <a:schemeClr val="bg2"/>
                </a:solidFill>
              </a:rPr>
              <a:t>а) равна 2</a:t>
            </a:r>
            <a:r>
              <a:rPr lang="ru-RU" sz="2800" b="1" i="1" baseline="30000" smtClean="0">
                <a:solidFill>
                  <a:schemeClr val="bg2"/>
                </a:solidFill>
              </a:rPr>
              <a:t>.</a:t>
            </a:r>
            <a:r>
              <a:rPr lang="ru-RU" sz="2800" b="1" i="1" smtClean="0">
                <a:solidFill>
                  <a:schemeClr val="bg2"/>
                </a:solidFill>
              </a:rPr>
              <a:t>10</a:t>
            </a:r>
            <a:r>
              <a:rPr lang="ru-RU" sz="2800" b="1" i="1" baseline="30000" smtClean="0">
                <a:solidFill>
                  <a:schemeClr val="bg2"/>
                </a:solidFill>
              </a:rPr>
              <a:t>20</a:t>
            </a:r>
            <a:r>
              <a:rPr lang="ru-RU" sz="2800" b="1" i="1" smtClean="0">
                <a:solidFill>
                  <a:schemeClr val="bg2"/>
                </a:solidFill>
              </a:rPr>
              <a:t>Н          в) меньше в 9 раз</a:t>
            </a:r>
          </a:p>
          <a:p>
            <a:pPr marL="609600" indent="-609600"/>
            <a:r>
              <a:rPr lang="ru-RU" sz="2800" b="1" i="1" smtClean="0">
                <a:solidFill>
                  <a:schemeClr val="bg2"/>
                </a:solidFill>
              </a:rPr>
              <a:t>б) равна 81</a:t>
            </a:r>
            <a:r>
              <a:rPr lang="ru-RU" sz="2800" b="1" i="1" baseline="30000" smtClean="0">
                <a:solidFill>
                  <a:schemeClr val="bg2"/>
                </a:solidFill>
              </a:rPr>
              <a:t>.</a:t>
            </a:r>
            <a:r>
              <a:rPr lang="ru-RU" sz="2800" b="1" i="1" smtClean="0">
                <a:solidFill>
                  <a:schemeClr val="bg2"/>
                </a:solidFill>
              </a:rPr>
              <a:t>10</a:t>
            </a:r>
            <a:r>
              <a:rPr lang="ru-RU" sz="2800" b="1" i="1" baseline="30000" smtClean="0">
                <a:solidFill>
                  <a:schemeClr val="bg2"/>
                </a:solidFill>
              </a:rPr>
              <a:t>20</a:t>
            </a:r>
            <a:r>
              <a:rPr lang="ru-RU" sz="2800" b="1" i="1" smtClean="0">
                <a:solidFill>
                  <a:schemeClr val="bg2"/>
                </a:solidFill>
              </a:rPr>
              <a:t>Н       г)меньше в 81 раз</a:t>
            </a:r>
          </a:p>
        </p:txBody>
      </p:sp>
      <p:pic>
        <p:nvPicPr>
          <p:cNvPr id="183299" name="Picture 28" descr="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88913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Содержимое 2"/>
          <p:cNvSpPr>
            <a:spLocks/>
          </p:cNvSpPr>
          <p:nvPr/>
        </p:nvSpPr>
        <p:spPr bwMode="auto">
          <a:xfrm>
            <a:off x="1295400" y="3810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1" name="Содержимое 2"/>
          <p:cNvSpPr>
            <a:spLocks/>
          </p:cNvSpPr>
          <p:nvPr/>
        </p:nvSpPr>
        <p:spPr bwMode="auto">
          <a:xfrm>
            <a:off x="-252413" y="4221163"/>
            <a:ext cx="914400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800" b="1">
                <a:solidFill>
                  <a:srgbClr val="000066"/>
                </a:solidFill>
                <a:latin typeface="Arial" charset="0"/>
              </a:rPr>
              <a:t>2. </a:t>
            </a:r>
            <a:r>
              <a:rPr lang="ru-RU" b="1">
                <a:solidFill>
                  <a:srgbClr val="000066"/>
                </a:solidFill>
                <a:latin typeface="Arial" charset="0"/>
              </a:rPr>
              <a:t>Комета находилась на расстоянии 100 млн. км от Солнца При удалении кометы от Солнца на расстояние 200 млн. км сила притяжения, действующая на комету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>
                <a:solidFill>
                  <a:srgbClr val="000099"/>
                </a:solidFill>
                <a:latin typeface="Arial" charset="0"/>
              </a:rPr>
              <a:t>      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а) уменьшилась в 2 раза   в) </a:t>
            </a:r>
            <a:r>
              <a:rPr lang="ru-RU" b="1">
                <a:solidFill>
                  <a:schemeClr val="bg2"/>
                </a:solidFill>
              </a:rPr>
              <a:t>уменьшилась в 8 раз</a:t>
            </a:r>
            <a:endParaRPr lang="ru-RU" b="1">
              <a:solidFill>
                <a:schemeClr val="bg2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kumimoji="1" lang="ru-RU" b="1">
                <a:solidFill>
                  <a:schemeClr val="bg2"/>
                </a:solidFill>
              </a:rPr>
              <a:t>     б)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bg2"/>
                </a:solidFill>
              </a:rPr>
              <a:t>уменьшилась в 4 раза       </a:t>
            </a:r>
            <a:r>
              <a:rPr kumimoji="1" lang="ru-RU" b="1">
                <a:solidFill>
                  <a:schemeClr val="bg2"/>
                </a:solidFill>
              </a:rPr>
              <a:t>г) не изменилась</a:t>
            </a:r>
            <a:endParaRPr lang="ru-RU" b="1">
              <a:solidFill>
                <a:schemeClr val="bg2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i="1">
                <a:solidFill>
                  <a:schemeClr val="bg2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0" grpId="0"/>
      <p:bldP spid="573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1143000"/>
          </a:xfrm>
          <a:noFill/>
        </p:spPr>
        <p:txBody>
          <a:bodyPr anchor="b"/>
          <a:lstStyle/>
          <a:p>
            <a:r>
              <a:rPr lang="ru-RU" sz="8100" smtClean="0">
                <a:solidFill>
                  <a:srgbClr val="990000"/>
                </a:solidFill>
                <a:effectLst/>
                <a:latin typeface="Monotype Corsiva" pitchFamily="66" charset="0"/>
              </a:rPr>
              <a:t>Тестирование</a:t>
            </a:r>
            <a:endParaRPr lang="ru-RU" sz="8100" smtClean="0">
              <a:effectLst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2679700"/>
          </a:xfrm>
        </p:spPr>
        <p:txBody>
          <a:bodyPr/>
          <a:lstStyle/>
          <a:p>
            <a:pPr marL="609600" indent="-609600"/>
            <a:r>
              <a:rPr lang="ru-RU" sz="2800" b="1" smtClean="0">
                <a:solidFill>
                  <a:srgbClr val="003399"/>
                </a:solidFill>
              </a:rPr>
              <a:t>3.</a:t>
            </a:r>
            <a:r>
              <a:rPr lang="ru-RU" sz="3000" b="1" smtClean="0">
                <a:solidFill>
                  <a:srgbClr val="003399"/>
                </a:solidFill>
              </a:rPr>
              <a:t>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На рисунке приведены условные изображения Земли и Луны, а также вектор  </a:t>
            </a:r>
            <a:r>
              <a:rPr lang="en-US" sz="2400" b="1" smtClean="0">
                <a:solidFill>
                  <a:srgbClr val="190496"/>
                </a:solidFill>
              </a:rPr>
              <a:t>F</a:t>
            </a:r>
            <a:r>
              <a:rPr lang="ru-RU" sz="2400" b="1" baseline="-25000" smtClean="0">
                <a:solidFill>
                  <a:srgbClr val="190496"/>
                </a:solidFill>
                <a:latin typeface="Cambria" pitchFamily="18" charset="0"/>
              </a:rPr>
              <a:t>Л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 силы притяжения Луны Землей. Известно, что масса Земли примерно в     81 раз больше массы Луны. Вдоль какой стрелки             (1 или 2) направлена и чему равна по модулю сила, действующая на Землю со стороны Луны?</a:t>
            </a:r>
          </a:p>
        </p:txBody>
      </p:sp>
      <p:pic>
        <p:nvPicPr>
          <p:cNvPr id="86026" name="Picture 28" descr="9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152400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Содержимое 2"/>
          <p:cNvSpPr>
            <a:spLocks/>
          </p:cNvSpPr>
          <p:nvPr/>
        </p:nvSpPr>
        <p:spPr bwMode="auto">
          <a:xfrm>
            <a:off x="1295400" y="3810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1" name="Содержимое 2"/>
          <p:cNvSpPr>
            <a:spLocks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graphicFrame>
        <p:nvGraphicFramePr>
          <p:cNvPr id="86023" name="Object 2"/>
          <p:cNvGraphicFramePr>
            <a:graphicFrameLocks noChangeAspect="1"/>
          </p:cNvGraphicFramePr>
          <p:nvPr/>
        </p:nvGraphicFramePr>
        <p:xfrm>
          <a:off x="381000" y="4267200"/>
          <a:ext cx="4572000" cy="1552575"/>
        </p:xfrm>
        <a:graphic>
          <a:graphicData uri="http://schemas.openxmlformats.org/presentationml/2006/ole">
            <p:oleObj spid="_x0000_s86023" name="Picture" r:id="rId5" imgW="2076480" imgH="704880" progId="Word.Picture.8">
              <p:embed/>
            </p:oleObj>
          </a:graphicData>
        </a:graphic>
      </p:graphicFrame>
      <p:sp>
        <p:nvSpPr>
          <p:cNvPr id="86029" name="Rectangle 8"/>
          <p:cNvSpPr>
            <a:spLocks noChangeArrowheads="1"/>
          </p:cNvSpPr>
          <p:nvPr/>
        </p:nvSpPr>
        <p:spPr bwMode="auto">
          <a:xfrm>
            <a:off x="5076825" y="4149725"/>
            <a:ext cx="37449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/>
            <a:r>
              <a:rPr lang="ru-RU" b="1"/>
              <a:t>а)  вдоль 1, равна </a:t>
            </a:r>
            <a:r>
              <a:rPr lang="en-US" b="1"/>
              <a:t>F</a:t>
            </a:r>
            <a:r>
              <a:rPr lang="ru-RU" b="1" baseline="-25000"/>
              <a:t>Л         </a:t>
            </a:r>
            <a:r>
              <a:rPr lang="en-US" b="1" baseline="-25000"/>
              <a:t> </a:t>
            </a:r>
            <a:r>
              <a:rPr lang="ru-RU" b="1"/>
              <a:t>б) </a:t>
            </a:r>
            <a:r>
              <a:rPr lang="en-US" b="1"/>
              <a:t> </a:t>
            </a:r>
            <a:r>
              <a:rPr lang="ru-RU" b="1"/>
              <a:t>вдоль 2, равна </a:t>
            </a:r>
            <a:r>
              <a:rPr lang="en-US" b="1"/>
              <a:t>F</a:t>
            </a:r>
            <a:r>
              <a:rPr lang="ru-RU" b="1" baseline="-25000"/>
              <a:t>Л</a:t>
            </a:r>
          </a:p>
          <a:p>
            <a:pPr marL="457200" indent="-457200"/>
            <a:r>
              <a:rPr lang="ru-RU" b="1"/>
              <a:t>в) вдоль 1, равна </a:t>
            </a:r>
            <a:r>
              <a:rPr lang="en-US" b="1"/>
              <a:t> </a:t>
            </a:r>
            <a:r>
              <a:rPr lang="ru-RU" b="1"/>
              <a:t>81</a:t>
            </a:r>
            <a:r>
              <a:rPr lang="en-US" b="1"/>
              <a:t>F</a:t>
            </a:r>
            <a:r>
              <a:rPr lang="ru-RU" b="1" baseline="-25000"/>
              <a:t>Л</a:t>
            </a:r>
          </a:p>
          <a:p>
            <a:pPr marL="457200" indent="-457200"/>
            <a:r>
              <a:rPr lang="ru-RU" b="1"/>
              <a:t>г) вдоль 2, равна 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SzPct val="76000"/>
              <a:buFont typeface="Bookman Old Style" pitchFamily="18" charset="0"/>
              <a:buAutoNum type="arabicPeriod"/>
            </a:pPr>
            <a:endParaRPr lang="ru-RU" sz="26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0" grpId="0"/>
      <p:bldP spid="57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1557338"/>
            <a:ext cx="8001000" cy="3683000"/>
          </a:xfrm>
          <a:noFill/>
        </p:spPr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  <a:effectLst/>
                <a:cs typeface="Times New Roman" pitchFamily="18" charset="0"/>
              </a:rPr>
              <a:t>Домашнее задание</a:t>
            </a:r>
            <a:r>
              <a:rPr lang="ru-RU" sz="5400" b="1" i="1" smtClean="0">
                <a:solidFill>
                  <a:srgbClr val="3927BB"/>
                </a:solidFill>
                <a:effectLst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rgbClr val="3927BB"/>
                </a:solidFill>
                <a:effectLst/>
                <a:cs typeface="Times New Roman" pitchFamily="18" charset="0"/>
              </a:rPr>
            </a:b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§ 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15, ответить на вопросы,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/>
            </a:r>
            <a:b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</a:b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№ 1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69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, 17</a:t>
            </a:r>
            <a:r>
              <a:rPr lang="ru-RU" sz="6000" b="1" i="1" smtClean="0">
                <a:solidFill>
                  <a:srgbClr val="000066"/>
                </a:solidFill>
                <a:effectLst/>
                <a:latin typeface="Arial" charset="0"/>
                <a:cs typeface="Times New Roman" pitchFamily="18" charset="0"/>
              </a:rPr>
              <a:t>0</a:t>
            </a:r>
            <a:r>
              <a:rPr lang="ru-RU" sz="6000" b="1" i="1" smtClean="0">
                <a:solidFill>
                  <a:srgbClr val="000066"/>
                </a:solidFill>
                <a:effectLst/>
                <a:cs typeface="Times New Roman" pitchFamily="18" charset="0"/>
              </a:rPr>
              <a:t>.</a:t>
            </a:r>
            <a:r>
              <a:rPr lang="ru-RU" sz="5400" b="1" i="1" smtClean="0">
                <a:solidFill>
                  <a:srgbClr val="000066"/>
                </a:solidFill>
                <a:effectLst/>
                <a:latin typeface="Georgia" pitchFamily="18" charset="0"/>
              </a:rPr>
              <a:t/>
            </a:r>
            <a:br>
              <a:rPr lang="ru-RU" sz="5400" b="1" i="1" smtClean="0">
                <a:solidFill>
                  <a:srgbClr val="000066"/>
                </a:solidFill>
                <a:effectLst/>
                <a:latin typeface="Georgia" pitchFamily="18" charset="0"/>
              </a:rPr>
            </a:br>
            <a:endParaRPr lang="ru-RU" sz="5400" b="1" i="1" smtClean="0"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8434" name="Picture 189" descr="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5525"/>
            <a:ext cx="4321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  <a:noFill/>
        </p:spPr>
        <p:txBody>
          <a:bodyPr anchor="b"/>
          <a:lstStyle/>
          <a:p>
            <a:r>
              <a:rPr lang="ru-RU" sz="8100" smtClean="0">
                <a:solidFill>
                  <a:srgbClr val="990000"/>
                </a:solidFill>
                <a:effectLst/>
                <a:latin typeface="Monotype Corsiva" pitchFamily="66" charset="0"/>
              </a:rPr>
              <a:t>Тестирование</a:t>
            </a:r>
            <a:endParaRPr lang="ru-RU" sz="8100" smtClean="0">
              <a:effectLst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296400" cy="1524000"/>
          </a:xfrm>
        </p:spPr>
        <p:txBody>
          <a:bodyPr/>
          <a:lstStyle/>
          <a:p>
            <a:pPr marL="609600" indent="-609600"/>
            <a:r>
              <a:rPr kumimoji="0" lang="ru-RU" sz="2400" b="1" smtClean="0">
                <a:solidFill>
                  <a:srgbClr val="000066"/>
                </a:solidFill>
              </a:rPr>
              <a:t>4. Как изменится сила притяжения между телами с увеличением расстояния между ними в 2 раза?</a:t>
            </a:r>
          </a:p>
          <a:p>
            <a:pPr marL="609600" indent="-609600">
              <a:buFont typeface="Wingdings" pitchFamily="2" charset="2"/>
              <a:buNone/>
            </a:pPr>
            <a:r>
              <a:rPr kumimoji="0" lang="en-US" sz="2400" b="1" smtClean="0"/>
              <a:t> </a:t>
            </a:r>
            <a:r>
              <a:rPr kumimoji="0" lang="ru-RU" sz="2400" b="1" smtClean="0">
                <a:solidFill>
                  <a:schemeClr val="bg2"/>
                </a:solidFill>
              </a:rPr>
              <a:t>а)</a:t>
            </a:r>
            <a:r>
              <a:rPr kumimoji="0" lang="en-US" sz="2400" b="1" smtClean="0">
                <a:solidFill>
                  <a:schemeClr val="bg2"/>
                </a:solidFill>
              </a:rPr>
              <a:t>. </a:t>
            </a:r>
            <a:r>
              <a:rPr kumimoji="0" lang="ru-RU" sz="2400" b="1" smtClean="0">
                <a:solidFill>
                  <a:schemeClr val="bg2"/>
                </a:solidFill>
              </a:rPr>
              <a:t>Увеличится в 2 раза   в) Уменьшится в 2 раза</a:t>
            </a:r>
          </a:p>
          <a:p>
            <a:pPr marL="609600" indent="-609600">
              <a:buFont typeface="Wingdings" pitchFamily="2" charset="2"/>
              <a:buNone/>
            </a:pPr>
            <a:r>
              <a:rPr kumimoji="0" lang="ru-RU" sz="2400" b="1" smtClean="0">
                <a:solidFill>
                  <a:schemeClr val="bg2"/>
                </a:solidFill>
              </a:rPr>
              <a:t>б)</a:t>
            </a:r>
            <a:r>
              <a:rPr kumimoji="0" lang="en-US" sz="2400" b="1" smtClean="0">
                <a:solidFill>
                  <a:schemeClr val="bg2"/>
                </a:solidFill>
              </a:rPr>
              <a:t>.</a:t>
            </a:r>
            <a:r>
              <a:rPr kumimoji="0" lang="ru-RU" sz="2400" b="1" smtClean="0">
                <a:solidFill>
                  <a:schemeClr val="bg2"/>
                </a:solidFill>
              </a:rPr>
              <a:t>Уменьшится в 4 раза    г) увеличится в 4 раза</a:t>
            </a:r>
            <a:endParaRPr kumimoji="0" lang="en-US" sz="2400" b="1" smtClean="0">
              <a:solidFill>
                <a:schemeClr val="bg2"/>
              </a:solidFill>
            </a:endParaRPr>
          </a:p>
          <a:p>
            <a:pPr marL="609600" indent="-609600"/>
            <a:r>
              <a:rPr lang="ru-RU" sz="2400" b="1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85347" name="Picture 28" descr="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52400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Содержимое 2"/>
          <p:cNvSpPr>
            <a:spLocks/>
          </p:cNvSpPr>
          <p:nvPr/>
        </p:nvSpPr>
        <p:spPr bwMode="auto">
          <a:xfrm>
            <a:off x="1295400" y="3810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1" name="Содержимое 2"/>
          <p:cNvSpPr>
            <a:spLocks/>
          </p:cNvSpPr>
          <p:nvPr/>
        </p:nvSpPr>
        <p:spPr bwMode="auto">
          <a:xfrm>
            <a:off x="0" y="4652963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185350" name="Rectangle 7"/>
          <p:cNvSpPr>
            <a:spLocks noChangeArrowheads="1"/>
          </p:cNvSpPr>
          <p:nvPr/>
        </p:nvSpPr>
        <p:spPr bwMode="auto">
          <a:xfrm>
            <a:off x="179388" y="3429000"/>
            <a:ext cx="89646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</a:rPr>
              <a:t>5. Как изменится сила притяжения между телами с    увеличением массы каждого из тел в 3 раза? </a:t>
            </a:r>
          </a:p>
          <a:p>
            <a:r>
              <a:rPr lang="ru-RU" sz="2800" b="1">
                <a:solidFill>
                  <a:srgbClr val="000066"/>
                </a:solidFill>
              </a:rPr>
              <a:t/>
            </a:r>
            <a:br>
              <a:rPr lang="ru-RU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chemeClr val="bg2"/>
                </a:solidFill>
              </a:rPr>
              <a:t>а)</a:t>
            </a:r>
            <a:r>
              <a:rPr lang="en-US" sz="2800" b="1">
                <a:solidFill>
                  <a:schemeClr val="bg2"/>
                </a:solidFill>
              </a:rPr>
              <a:t>. </a:t>
            </a:r>
            <a:r>
              <a:rPr lang="ru-RU" sz="2800" b="1">
                <a:solidFill>
                  <a:schemeClr val="bg2"/>
                </a:solidFill>
              </a:rPr>
              <a:t>Увеличится в 3 раза   в) Уменьшится в 9 раза</a:t>
            </a:r>
          </a:p>
          <a:p>
            <a:r>
              <a:rPr lang="ru-RU" sz="2800" b="1">
                <a:solidFill>
                  <a:schemeClr val="bg2"/>
                </a:solidFill>
              </a:rPr>
              <a:t>б)</a:t>
            </a:r>
            <a:r>
              <a:rPr lang="en-US" sz="2800" b="1">
                <a:solidFill>
                  <a:schemeClr val="bg2"/>
                </a:solidFill>
              </a:rPr>
              <a:t>.</a:t>
            </a:r>
            <a:r>
              <a:rPr lang="ru-RU" sz="2800" b="1">
                <a:solidFill>
                  <a:schemeClr val="bg2"/>
                </a:solidFill>
              </a:rPr>
              <a:t>Уменьшится в 3 раза    г) увеличится в 9 раза</a:t>
            </a:r>
            <a:endParaRPr lang="en-US" sz="2800" b="1">
              <a:solidFill>
                <a:schemeClr val="bg2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ru-RU" sz="2800" b="1">
              <a:solidFill>
                <a:schemeClr val="bg2"/>
              </a:solidFill>
            </a:endParaRPr>
          </a:p>
          <a:p>
            <a:endParaRPr lang="en-US" sz="2800" b="1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0" grpId="0"/>
      <p:bldP spid="573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  <a:noFill/>
        </p:spPr>
        <p:txBody>
          <a:bodyPr anchor="b"/>
          <a:lstStyle/>
          <a:p>
            <a:r>
              <a:rPr lang="ru-RU" sz="8100" smtClean="0">
                <a:solidFill>
                  <a:srgbClr val="990000"/>
                </a:solidFill>
                <a:effectLst/>
                <a:latin typeface="Monotype Corsiva" pitchFamily="66" charset="0"/>
              </a:rPr>
              <a:t>Тестирование</a:t>
            </a:r>
            <a:endParaRPr lang="ru-RU" sz="8100" smtClean="0">
              <a:effectLst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296400" cy="1524000"/>
          </a:xfrm>
        </p:spPr>
        <p:txBody>
          <a:bodyPr/>
          <a:lstStyle/>
          <a:p>
            <a:pPr marL="609600" indent="-609600"/>
            <a:r>
              <a:rPr lang="ru-RU" b="1" smtClean="0">
                <a:latin typeface="Arial" charset="0"/>
              </a:rPr>
              <a:t>6</a:t>
            </a:r>
            <a:r>
              <a:rPr lang="ru-RU" sz="3000" b="1" smtClean="0"/>
              <a:t>.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Два маленьких шарика массой </a:t>
            </a:r>
            <a:r>
              <a:rPr lang="en-US" sz="2400" b="1" smtClean="0">
                <a:solidFill>
                  <a:srgbClr val="190496"/>
                </a:solidFill>
              </a:rPr>
              <a:t>m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 каждый находятся на расстоянии </a:t>
            </a:r>
            <a:r>
              <a:rPr lang="en-US" sz="2400" b="1" smtClean="0">
                <a:solidFill>
                  <a:srgbClr val="190496"/>
                </a:solidFill>
              </a:rPr>
              <a:t>r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друг от друга и притягиваются с силой </a:t>
            </a:r>
            <a:r>
              <a:rPr lang="en-US" sz="2400" b="1" smtClean="0">
                <a:solidFill>
                  <a:srgbClr val="190496"/>
                </a:solidFill>
              </a:rPr>
              <a:t>F.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Какова сила гравитационного притяжения двух других шариков, если масса</a:t>
            </a:r>
            <a:r>
              <a:rPr lang="en-US" sz="2400" b="1" smtClean="0">
                <a:solidFill>
                  <a:srgbClr val="190496"/>
                </a:solidFill>
              </a:rPr>
              <a:t>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одного З</a:t>
            </a:r>
            <a:r>
              <a:rPr lang="en-US" sz="2400" b="1" smtClean="0">
                <a:solidFill>
                  <a:srgbClr val="190496"/>
                </a:solidFill>
              </a:rPr>
              <a:t>m 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, масса другого —</a:t>
            </a:r>
            <a:r>
              <a:rPr lang="en-US" sz="2400" b="1" smtClean="0">
                <a:solidFill>
                  <a:srgbClr val="190496"/>
                </a:solidFill>
              </a:rPr>
              <a:t>m/3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, а расстояние между их центрами З</a:t>
            </a:r>
            <a:r>
              <a:rPr lang="en-US" sz="2400" b="1" smtClean="0">
                <a:solidFill>
                  <a:srgbClr val="190496"/>
                </a:solidFill>
              </a:rPr>
              <a:t> r</a:t>
            </a:r>
            <a:r>
              <a:rPr lang="ru-RU" sz="2400" b="1" smtClean="0">
                <a:solidFill>
                  <a:srgbClr val="190496"/>
                </a:solidFill>
                <a:latin typeface="Cambria" pitchFamily="18" charset="0"/>
              </a:rPr>
              <a:t>?</a:t>
            </a:r>
          </a:p>
          <a:p>
            <a:pPr marL="609600" indent="-609600"/>
            <a:r>
              <a:rPr lang="ru-RU" sz="3000" b="1" smtClean="0"/>
              <a:t> </a:t>
            </a:r>
            <a:r>
              <a:rPr lang="ru-RU" sz="2800" b="1" i="1" smtClean="0">
                <a:solidFill>
                  <a:schemeClr val="bg2"/>
                </a:solidFill>
              </a:rPr>
              <a:t>а) </a:t>
            </a:r>
            <a:r>
              <a:rPr lang="en-US" sz="2800" b="1" i="1" smtClean="0">
                <a:solidFill>
                  <a:schemeClr val="bg2"/>
                </a:solidFill>
              </a:rPr>
              <a:t>F/3                         </a:t>
            </a:r>
            <a:r>
              <a:rPr lang="ru-RU" sz="2800" b="1" i="1" smtClean="0">
                <a:solidFill>
                  <a:schemeClr val="bg2"/>
                </a:solidFill>
              </a:rPr>
              <a:t>в) </a:t>
            </a:r>
            <a:r>
              <a:rPr lang="en-US" sz="2800" b="1" i="1" smtClean="0">
                <a:solidFill>
                  <a:schemeClr val="bg2"/>
                </a:solidFill>
              </a:rPr>
              <a:t>3F </a:t>
            </a:r>
          </a:p>
          <a:p>
            <a:pPr marL="609600" indent="-609600"/>
            <a:r>
              <a:rPr lang="ru-RU" sz="2800" b="1" i="1" smtClean="0">
                <a:solidFill>
                  <a:schemeClr val="bg2"/>
                </a:solidFill>
              </a:rPr>
              <a:t>б) </a:t>
            </a:r>
            <a:r>
              <a:rPr lang="en-US" sz="2800" b="1" i="1" smtClean="0">
                <a:solidFill>
                  <a:schemeClr val="bg2"/>
                </a:solidFill>
              </a:rPr>
              <a:t>F/9                        </a:t>
            </a:r>
            <a:r>
              <a:rPr lang="ru-RU" sz="2800" b="1" i="1" smtClean="0">
                <a:solidFill>
                  <a:schemeClr val="bg2"/>
                </a:solidFill>
              </a:rPr>
              <a:t>г)</a:t>
            </a:r>
            <a:r>
              <a:rPr lang="en-US" sz="2800" b="1" i="1" smtClean="0">
                <a:solidFill>
                  <a:schemeClr val="bg2"/>
                </a:solidFill>
              </a:rPr>
              <a:t>  9F</a:t>
            </a:r>
            <a:endParaRPr lang="ru-RU" sz="2800" b="1" i="1" smtClean="0">
              <a:solidFill>
                <a:schemeClr val="bg2"/>
              </a:solidFill>
            </a:endParaRPr>
          </a:p>
        </p:txBody>
      </p:sp>
      <p:pic>
        <p:nvPicPr>
          <p:cNvPr id="186371" name="Picture 28" descr="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88913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Содержимое 2"/>
          <p:cNvSpPr>
            <a:spLocks/>
          </p:cNvSpPr>
          <p:nvPr/>
        </p:nvSpPr>
        <p:spPr bwMode="auto">
          <a:xfrm>
            <a:off x="1295400" y="3810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1" name="Содержимое 2"/>
          <p:cNvSpPr>
            <a:spLocks/>
          </p:cNvSpPr>
          <p:nvPr/>
        </p:nvSpPr>
        <p:spPr bwMode="auto">
          <a:xfrm>
            <a:off x="0" y="4365625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b="1">
                <a:solidFill>
                  <a:srgbClr val="003399"/>
                </a:solidFill>
                <a:latin typeface="Arial" charset="0"/>
              </a:rPr>
              <a:t>7</a:t>
            </a:r>
            <a:r>
              <a:rPr lang="ru-RU" sz="2800" b="1">
                <a:solidFill>
                  <a:srgbClr val="003399"/>
                </a:solidFill>
                <a:latin typeface="Arial" charset="0"/>
              </a:rPr>
              <a:t>. </a:t>
            </a:r>
            <a:r>
              <a:rPr lang="ru-RU" sz="2800" b="1">
                <a:solidFill>
                  <a:srgbClr val="000066"/>
                </a:solidFill>
              </a:rPr>
              <a:t>Два тела равной массы по 1 кг взаимодействуют с силой 6,67</a:t>
            </a:r>
            <a:r>
              <a:rPr lang="ru-RU" sz="2800" b="1">
                <a:solidFill>
                  <a:srgbClr val="000066"/>
                </a:solidFill>
                <a:sym typeface="Wingdings 2" pitchFamily="18" charset="2"/>
              </a:rPr>
              <a:t></a:t>
            </a:r>
            <a:r>
              <a:rPr lang="ru-RU" sz="2800" b="1">
                <a:solidFill>
                  <a:srgbClr val="000066"/>
                </a:solidFill>
              </a:rPr>
              <a:t>10-11 Н.  На каком расстоянии находятся тела?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b="1">
                <a:solidFill>
                  <a:srgbClr val="000099"/>
                </a:solidFill>
                <a:latin typeface="Arial" charset="0"/>
              </a:rPr>
              <a:t>      </a:t>
            </a:r>
            <a:r>
              <a:rPr lang="ru-RU" sz="2800" b="1">
                <a:solidFill>
                  <a:schemeClr val="bg2"/>
                </a:solidFill>
                <a:latin typeface="Arial" charset="0"/>
              </a:rPr>
              <a:t>а) 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 1</a:t>
            </a:r>
            <a:r>
              <a:rPr lang="ru-RU" sz="2800" b="1">
                <a:solidFill>
                  <a:schemeClr val="bg2"/>
                </a:solidFill>
                <a:latin typeface="Arial" charset="0"/>
              </a:rPr>
              <a:t> м    </a:t>
            </a:r>
            <a:r>
              <a:rPr kumimoji="1" lang="ru-RU" sz="2800" b="1">
                <a:solidFill>
                  <a:schemeClr val="bg2"/>
                </a:solidFill>
              </a:rPr>
              <a:t>б) 10м    </a:t>
            </a:r>
            <a:r>
              <a:rPr lang="ru-RU" sz="2800" b="1">
                <a:solidFill>
                  <a:schemeClr val="bg2"/>
                </a:solidFill>
                <a:latin typeface="Arial" charset="0"/>
              </a:rPr>
              <a:t> в) 100м      </a:t>
            </a:r>
            <a:r>
              <a:rPr kumimoji="1" lang="ru-RU" sz="2800" b="1">
                <a:solidFill>
                  <a:schemeClr val="bg2"/>
                </a:solidFill>
              </a:rPr>
              <a:t>г) 1 км</a:t>
            </a:r>
            <a:endParaRPr lang="ru-RU" sz="2800" b="1">
              <a:solidFill>
                <a:schemeClr val="bg2"/>
              </a:solidFill>
              <a:latin typeface="Arial" charset="0"/>
            </a:endParaRPr>
          </a:p>
          <a:p>
            <a:pPr marL="457200" indent="-4572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0" grpId="0"/>
      <p:bldP spid="573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763000" cy="914400"/>
          </a:xfrm>
          <a:noFill/>
        </p:spPr>
        <p:txBody>
          <a:bodyPr/>
          <a:lstStyle/>
          <a:p>
            <a:r>
              <a:rPr lang="ru-RU" sz="6600" b="1" i="1" smtClean="0">
                <a:solidFill>
                  <a:srgbClr val="A50021"/>
                </a:solidFill>
                <a:effectLst/>
              </a:rPr>
              <a:t>Критерий оценок</a:t>
            </a:r>
          </a:p>
        </p:txBody>
      </p:sp>
      <p:sp>
        <p:nvSpPr>
          <p:cNvPr id="18739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382000" cy="4038600"/>
          </a:xfrm>
        </p:spPr>
        <p:txBody>
          <a:bodyPr/>
          <a:lstStyle/>
          <a:p>
            <a:r>
              <a:rPr lang="ru-RU" sz="4400" b="1" smtClean="0">
                <a:solidFill>
                  <a:srgbClr val="000066"/>
                </a:solidFill>
              </a:rPr>
              <a:t>«2» - менее 4</a:t>
            </a:r>
            <a:r>
              <a:rPr lang="en-US" sz="4400" b="1" smtClean="0">
                <a:solidFill>
                  <a:srgbClr val="000066"/>
                </a:solidFill>
              </a:rPr>
              <a:t> </a:t>
            </a:r>
            <a:r>
              <a:rPr lang="ru-RU" sz="4400" b="1" smtClean="0">
                <a:solidFill>
                  <a:srgbClr val="000066"/>
                </a:solidFill>
              </a:rPr>
              <a:t>заданий</a:t>
            </a:r>
          </a:p>
          <a:p>
            <a:r>
              <a:rPr lang="ru-RU" sz="4400" b="1" smtClean="0">
                <a:solidFill>
                  <a:srgbClr val="000066"/>
                </a:solidFill>
              </a:rPr>
              <a:t>«3» - 4 – 5 заданий</a:t>
            </a:r>
          </a:p>
          <a:p>
            <a:r>
              <a:rPr lang="ru-RU" sz="4400" b="1" smtClean="0">
                <a:solidFill>
                  <a:srgbClr val="000066"/>
                </a:solidFill>
              </a:rPr>
              <a:t>«4» - 6 заданий</a:t>
            </a:r>
          </a:p>
          <a:p>
            <a:r>
              <a:rPr lang="ru-RU" sz="4400" b="1" smtClean="0">
                <a:solidFill>
                  <a:srgbClr val="000066"/>
                </a:solidFill>
              </a:rPr>
              <a:t>«5» - 7  заданий</a:t>
            </a: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Free Powerpoint Templates</a:t>
            </a:r>
            <a:endParaRPr lang="fr-FR"/>
          </a:p>
        </p:txBody>
      </p:sp>
      <p:pic>
        <p:nvPicPr>
          <p:cNvPr id="188418" name="Picture 22" descr="bvcb dfbvcd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68770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3600" b="1">
                <a:solidFill>
                  <a:srgbClr val="023CB1"/>
                </a:solidFill>
                <a:latin typeface="Verdana" pitchFamily="34" charset="0"/>
              </a:rPr>
              <a:t>Спасибо за урок!</a:t>
            </a:r>
            <a:endParaRPr lang="fr-FR" sz="3600" b="1">
              <a:solidFill>
                <a:srgbClr val="023CB1"/>
              </a:solidFill>
              <a:latin typeface="Verdana" pitchFamily="34" charset="0"/>
            </a:endParaRPr>
          </a:p>
          <a:p>
            <a:endParaRPr lang="fr-FR" sz="2800" i="1">
              <a:solidFill>
                <a:srgbClr val="023CB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9144000" cy="23622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1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z="4000" b="1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effectLst/>
                <a:latin typeface="Cambria" pitchFamily="18" charset="0"/>
              </a:rPr>
              <a:t>На рисунке представлен график зависимости модуля скорости тела от времени для прямолинейно движущегося тела. Равнодействующая всех сил, действующих на тело, равна нулю</a:t>
            </a:r>
            <a:r>
              <a:rPr lang="ru-RU" sz="4000" b="1" smtClean="0">
                <a:solidFill>
                  <a:srgbClr val="002060"/>
                </a:solidFill>
                <a:effectLst/>
                <a:latin typeface="Cambria" pitchFamily="18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80063" y="4149725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Bookman Old Style" pitchFamily="18" charset="0"/>
              <a:buAutoNum type="arabicPeriod"/>
            </a:pPr>
            <a:r>
              <a:rPr lang="ru-RU" sz="2000" b="1">
                <a:latin typeface="Arial" charset="0"/>
              </a:rPr>
              <a:t>На участках </a:t>
            </a:r>
            <a:r>
              <a:rPr lang="en-US" sz="2000" b="1">
                <a:latin typeface="Arial" charset="0"/>
              </a:rPr>
              <a:t>AB </a:t>
            </a:r>
            <a:r>
              <a:rPr lang="ru-RU" sz="2000" b="1">
                <a:latin typeface="Arial" charset="0"/>
              </a:rPr>
              <a:t>и</a:t>
            </a: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СВ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sz="2000" b="1">
                <a:latin typeface="Arial" charset="0"/>
              </a:rPr>
              <a:t>На участках ОА и ВС 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sz="2000" b="1">
                <a:latin typeface="Arial" charset="0"/>
              </a:rPr>
              <a:t>Только на участке </a:t>
            </a:r>
            <a:r>
              <a:rPr lang="en-US" sz="2000" b="1">
                <a:latin typeface="Arial" charset="0"/>
              </a:rPr>
              <a:t>BC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sz="2000" b="1">
                <a:latin typeface="Arial" charset="0"/>
              </a:rPr>
              <a:t>Только на участке ОА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460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373688"/>
            <a:ext cx="1258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125538"/>
            <a:ext cx="8686800" cy="24384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C00000"/>
                </a:solidFill>
                <a:effectLst/>
                <a:latin typeface="Cambria" pitchFamily="18" charset="0"/>
              </a:rPr>
              <a:t>2</a:t>
            </a:r>
            <a:r>
              <a:rPr lang="ru-RU" sz="2800" b="1" smtClean="0">
                <a:solidFill>
                  <a:srgbClr val="002060"/>
                </a:solidFill>
                <a:effectLst/>
                <a:latin typeface="Cambria" pitchFamily="18" charset="0"/>
              </a:rPr>
              <a:t>.</a:t>
            </a:r>
            <a:r>
              <a:rPr lang="ru-RU" b="1" smtClean="0">
                <a:solidFill>
                  <a:srgbClr val="00206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effectLst/>
                <a:latin typeface="Cambria" pitchFamily="18" charset="0"/>
              </a:rPr>
              <a:t>Через неподвижный блок перекинута невесомая нерастяжимая нить, к концам которой подвешены грузики равной массы m. Чему равна сила натяжения нити?</a:t>
            </a:r>
            <a:r>
              <a:rPr lang="ru-RU" b="1" smtClean="0">
                <a:solidFill>
                  <a:srgbClr val="002060"/>
                </a:solidFill>
                <a:effectLst/>
                <a:latin typeface="Cambria" pitchFamily="18" charset="0"/>
              </a:rPr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16238" y="3644900"/>
            <a:ext cx="4572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Arial" charset="0"/>
            </a:endParaRPr>
          </a:p>
          <a:p>
            <a:endParaRPr lang="ru-RU" sz="3200">
              <a:latin typeface="Arial" charset="0"/>
            </a:endParaRPr>
          </a:p>
          <a:p>
            <a:pPr>
              <a:buFont typeface="Bookman Old Style" pitchFamily="18" charset="0"/>
              <a:buAutoNum type="arabicPeriod"/>
            </a:pPr>
            <a:r>
              <a:rPr lang="en-US" sz="3200" b="1">
                <a:latin typeface="Arial" charset="0"/>
              </a:rPr>
              <a:t>    0,25 </a:t>
            </a:r>
            <a:r>
              <a:rPr lang="en-US" sz="3200" b="1" i="1">
                <a:latin typeface="Arial" charset="0"/>
              </a:rPr>
              <a:t>mg</a:t>
            </a:r>
          </a:p>
          <a:p>
            <a:pPr>
              <a:buFont typeface="Bookman Old Style" pitchFamily="18" charset="0"/>
              <a:buAutoNum type="arabicPeriod"/>
            </a:pPr>
            <a:r>
              <a:rPr lang="en-US" sz="3200" b="1">
                <a:latin typeface="Arial" charset="0"/>
              </a:rPr>
              <a:t>    0,5 </a:t>
            </a:r>
            <a:r>
              <a:rPr lang="en-US" sz="3200" b="1" i="1">
                <a:latin typeface="Arial" charset="0"/>
              </a:rPr>
              <a:t>mg </a:t>
            </a:r>
          </a:p>
          <a:p>
            <a:pPr>
              <a:buFont typeface="Bookman Old Style" pitchFamily="18" charset="0"/>
              <a:buAutoNum type="arabicPeriod"/>
            </a:pPr>
            <a:r>
              <a:rPr lang="en-US" sz="3200" b="1" i="1">
                <a:latin typeface="Arial" charset="0"/>
              </a:rPr>
              <a:t>    mg </a:t>
            </a:r>
          </a:p>
          <a:p>
            <a:pPr>
              <a:buFont typeface="Bookman Old Style" pitchFamily="18" charset="0"/>
              <a:buAutoNum type="arabicPeriod"/>
            </a:pPr>
            <a:r>
              <a:rPr lang="en-US" sz="3200" b="1">
                <a:latin typeface="Arial" charset="0"/>
              </a:rPr>
              <a:t>    2 </a:t>
            </a:r>
            <a:r>
              <a:rPr lang="en-US" sz="3200" b="1" i="1">
                <a:latin typeface="Arial" charset="0"/>
              </a:rPr>
              <a:t>mg</a:t>
            </a:r>
            <a:r>
              <a:rPr lang="en-US" sz="3200" i="1">
                <a:latin typeface="Arial" charset="0"/>
              </a:rPr>
              <a:t>	</a:t>
            </a:r>
          </a:p>
        </p:txBody>
      </p:sp>
      <p:pic>
        <p:nvPicPr>
          <p:cNvPr id="20483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373688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268413"/>
            <a:ext cx="9036050" cy="23622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3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effectLst/>
                <a:latin typeface="Cambria" pitchFamily="18" charset="0"/>
              </a:rPr>
              <a:t>На рисунке показан график изменения скорости</a:t>
            </a:r>
            <a:r>
              <a:rPr lang="ru-RU" b="1" smtClean="0">
                <a:solidFill>
                  <a:srgbClr val="00206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effectLst/>
                <a:latin typeface="Cambria" pitchFamily="18" charset="0"/>
              </a:rPr>
              <a:t>парусной лодки с течением времени. Масса лодки  200 кг.  Какая сила действует на лодку в промежуток времени от  0  до  2 с?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867400" y="3860800"/>
            <a:ext cx="3276600" cy="2309813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800" b="1" i="1" smtClean="0">
                <a:latin typeface="Arial" charset="0"/>
              </a:rPr>
              <a:t>1.  </a:t>
            </a:r>
            <a:r>
              <a:rPr lang="ru-RU" sz="2800" b="1" i="1" smtClean="0">
                <a:latin typeface="Calibri" pitchFamily="34" charset="0"/>
              </a:rPr>
              <a:t>800 Н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800" b="1" i="1" smtClean="0">
                <a:latin typeface="Arial" charset="0"/>
              </a:rPr>
              <a:t>2.  </a:t>
            </a:r>
            <a:r>
              <a:rPr lang="ru-RU" sz="2800" b="1" i="1" smtClean="0">
                <a:latin typeface="Calibri" pitchFamily="34" charset="0"/>
              </a:rPr>
              <a:t>300 Н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800" b="1" i="1" smtClean="0">
                <a:latin typeface="Arial" charset="0"/>
              </a:rPr>
              <a:t>3.  </a:t>
            </a:r>
            <a:r>
              <a:rPr lang="ru-RU" sz="2800" b="1" i="1" smtClean="0">
                <a:latin typeface="Calibri" pitchFamily="34" charset="0"/>
              </a:rPr>
              <a:t>100 Н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2800" b="1" i="1" smtClean="0">
                <a:latin typeface="Arial" charset="0"/>
              </a:rPr>
              <a:t>4.   </a:t>
            </a:r>
            <a:r>
              <a:rPr lang="ru-RU" sz="2800" b="1" i="1" smtClean="0">
                <a:latin typeface="Calibri" pitchFamily="34" charset="0"/>
              </a:rPr>
              <a:t>200 Н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1619250" y="3789363"/>
            <a:ext cx="4025900" cy="2743200"/>
          </a:xfrm>
        </p:spPr>
      </p:pic>
      <p:pic>
        <p:nvPicPr>
          <p:cNvPr id="21508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908050"/>
            <a:ext cx="8229600" cy="28194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Arial" charset="0"/>
              </a:rPr>
              <a:t>4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На рис.А показаны направления скорости и ускорения тела в данный момент времени. Какая из стрелок (1-4) на рис.Б соответствует направлению результирующей всех сил, действующих на тело.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659563" y="4292600"/>
            <a:ext cx="2136775" cy="1927225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1.   </a:t>
            </a:r>
            <a:r>
              <a:rPr lang="ru-RU" sz="3000" b="1" smtClean="0">
                <a:latin typeface="Calibri" pitchFamily="34" charset="0"/>
              </a:rPr>
              <a:t>1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2.   </a:t>
            </a:r>
            <a:r>
              <a:rPr lang="ru-RU" sz="3000" b="1" smtClean="0">
                <a:latin typeface="Calibri" pitchFamily="34" charset="0"/>
              </a:rPr>
              <a:t>2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3.   </a:t>
            </a:r>
            <a:r>
              <a:rPr lang="ru-RU" sz="3000" b="1" smtClean="0">
                <a:latin typeface="Calibri" pitchFamily="34" charset="0"/>
              </a:rPr>
              <a:t>3</a:t>
            </a: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4.   </a:t>
            </a:r>
            <a:r>
              <a:rPr lang="ru-RU" sz="3000" b="1" smtClean="0">
                <a:latin typeface="Calibri" pitchFamily="34" charset="0"/>
              </a:rPr>
              <a:t>4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076700"/>
            <a:ext cx="5256212" cy="1584325"/>
          </a:xfrm>
        </p:spPr>
      </p:pic>
      <p:pic>
        <p:nvPicPr>
          <p:cNvPr id="22532" name="Рисунок 5" descr="aea0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2209800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5</a:t>
            </a:r>
            <a:r>
              <a:rPr lang="ru-RU" sz="2800" b="1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r>
              <a:rPr lang="ru-RU" sz="400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smtClean="0">
                <a:solidFill>
                  <a:srgbClr val="190496"/>
                </a:solidFill>
                <a:effectLst/>
                <a:latin typeface="Cambria" pitchFamily="18" charset="0"/>
              </a:rPr>
              <a:t>Под действием равнодействующей силы, равной 5 Н, тело массой 10 кг движется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547813" y="3500438"/>
            <a:ext cx="7259637" cy="2547937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1.  </a:t>
            </a:r>
            <a:r>
              <a:rPr lang="ru-RU" sz="3000" b="1" smtClean="0">
                <a:latin typeface="Calibri" pitchFamily="34" charset="0"/>
              </a:rPr>
              <a:t>равномерно со скоростью 2 м/с</a:t>
            </a:r>
            <a:endParaRPr lang="ru-RU" sz="3000" b="1" baseline="-25000" smtClean="0">
              <a:latin typeface="Calibri" pitchFamily="34" charset="0"/>
            </a:endParaRP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2. </a:t>
            </a:r>
            <a:r>
              <a:rPr lang="ru-RU" sz="3000" b="1" smtClean="0">
                <a:latin typeface="Calibri" pitchFamily="34" charset="0"/>
              </a:rPr>
              <a:t>равномерно со скоростью 0,5 м/с</a:t>
            </a:r>
            <a:endParaRPr lang="ru-RU" sz="3000" b="1" baseline="-25000" smtClean="0">
              <a:latin typeface="Calibri" pitchFamily="34" charset="0"/>
            </a:endParaRP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3. </a:t>
            </a:r>
            <a:r>
              <a:rPr lang="ru-RU" sz="3000" b="1" smtClean="0">
                <a:latin typeface="Calibri" pitchFamily="34" charset="0"/>
              </a:rPr>
              <a:t>равноускоренно с ускорением 2 м/с</a:t>
            </a:r>
            <a:r>
              <a:rPr lang="ru-RU" sz="3000" b="1" baseline="30000" smtClean="0">
                <a:latin typeface="Calibri" pitchFamily="34" charset="0"/>
              </a:rPr>
              <a:t>2</a:t>
            </a:r>
            <a:endParaRPr lang="ru-RU" sz="3000" b="1" baseline="-25000" smtClean="0">
              <a:latin typeface="Calibri" pitchFamily="34" charset="0"/>
            </a:endParaRPr>
          </a:p>
          <a:p>
            <a:pPr marL="514350" indent="-514350" eaLnBrk="1" hangingPunct="1">
              <a:buFont typeface="Bookman Old Style" pitchFamily="18" charset="0"/>
              <a:buNone/>
            </a:pPr>
            <a:r>
              <a:rPr lang="ru-RU" sz="3000" b="1" smtClean="0">
                <a:latin typeface="Arial" charset="0"/>
              </a:rPr>
              <a:t>4. </a:t>
            </a:r>
            <a:r>
              <a:rPr lang="ru-RU" sz="3000" b="1" smtClean="0">
                <a:latin typeface="Calibri" pitchFamily="34" charset="0"/>
              </a:rPr>
              <a:t>равноускоренно с ускорением 0,5 м/с</a:t>
            </a:r>
            <a:r>
              <a:rPr lang="ru-RU" sz="3000" b="1" baseline="30000" smtClean="0">
                <a:latin typeface="Calibri" pitchFamily="34" charset="0"/>
              </a:rPr>
              <a:t>2</a:t>
            </a:r>
            <a:endParaRPr lang="ru-RU" sz="3000" b="1" smtClean="0">
              <a:latin typeface="Calibri" pitchFamily="34" charset="0"/>
            </a:endParaRPr>
          </a:p>
        </p:txBody>
      </p:sp>
      <p:pic>
        <p:nvPicPr>
          <p:cNvPr id="23555" name="Рисунок 5" descr="aea00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97525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im-10_appl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Anim-10_apple</Template>
  <TotalTime>1408</TotalTime>
  <Words>1630</Words>
  <Application>Microsoft Office PowerPoint</Application>
  <PresentationFormat>On-screen Show (4:3)</PresentationFormat>
  <Paragraphs>237</Paragraphs>
  <Slides>43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72" baseType="lpstr">
      <vt:lpstr>Times New Roman</vt:lpstr>
      <vt:lpstr>Arial</vt:lpstr>
      <vt:lpstr>Verdana</vt:lpstr>
      <vt:lpstr>Wingdings</vt:lpstr>
      <vt:lpstr>Calibri</vt:lpstr>
      <vt:lpstr>Georgia</vt:lpstr>
      <vt:lpstr>Cambria</vt:lpstr>
      <vt:lpstr>Bookman Old Style</vt:lpstr>
      <vt:lpstr>Franklin Gothic Medium Cond</vt:lpstr>
      <vt:lpstr>Comic Sans MS</vt:lpstr>
      <vt:lpstr>Mistral</vt:lpstr>
      <vt:lpstr>Wingdings 2</vt:lpstr>
      <vt:lpstr>Constantia</vt:lpstr>
      <vt:lpstr>Monotype Corsiva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Anim-10_apple</vt:lpstr>
      <vt:lpstr>Equation</vt:lpstr>
      <vt:lpstr>Формула</vt:lpstr>
      <vt:lpstr>Picture</vt:lpstr>
      <vt:lpstr>ЗАКОН ВСЕМИРНОГО ТЯГОТЕНИЯ.</vt:lpstr>
      <vt:lpstr>Цели урока</vt:lpstr>
      <vt:lpstr>Задачи урока</vt:lpstr>
      <vt:lpstr>Домашнее задание § 15, ответить на вопросы, № 169, 170. </vt:lpstr>
      <vt:lpstr>1. На рисунке представлен график зависимости модуля скорости тела от времени для прямолинейно движущегося тела. Равнодействующая всех сил, действующих на тело, равна нулю </vt:lpstr>
      <vt:lpstr>2. Через неподвижный блок перекинута невесомая нерастяжимая нить, к концам которой подвешены грузики равной массы m. Чему равна сила натяжения нити? </vt:lpstr>
      <vt:lpstr>3. На рисунке показан график изменения скорости парусной лодки с течением времени. Масса лодки  200 кг.  Какая сила действует на лодку в промежуток времени от  0  до  2 с?</vt:lpstr>
      <vt:lpstr>4. На рис.А показаны направления скорости и ускорения тела в данный момент времени. Какая из стрелок (1-4) на рис.Б соответствует направлению результирующей всех сил, действующих на тело.</vt:lpstr>
      <vt:lpstr>5. Под действием равнодействующей силы, равной 5 Н, тело массой 10 кг движется</vt:lpstr>
      <vt:lpstr>6. Парашютист спускается вертикально с постоянной скоростью 2 м/с. Систему отсчета, связанную с Землей, считать инерциальной. В этом случае</vt:lpstr>
      <vt:lpstr>7. Полосовой магнит массой m поднесли к массивной стальной плите массой M. Сравните силу действия магнита на плиту F1 с силой действия плиты на магнит F2. </vt:lpstr>
      <vt:lpstr>8 . Самолет летит по прямой с постоянной скоростью на высоте 9 000 м. Систему отсчета, связанную с Землей, считать инерциальной. Какое из следующих утверждений о силах, действующих на самолёт в этом случае, верно? </vt:lpstr>
      <vt:lpstr>Вспомним</vt:lpstr>
      <vt:lpstr>Слайд 14</vt:lpstr>
      <vt:lpstr>Слайд 15</vt:lpstr>
      <vt:lpstr>Слайд 16</vt:lpstr>
      <vt:lpstr>Слайд 17</vt:lpstr>
      <vt:lpstr>Рассуждения Ньютона</vt:lpstr>
      <vt:lpstr>Закон всемирного тяготения</vt:lpstr>
      <vt:lpstr>Слайд 20</vt:lpstr>
      <vt:lpstr>Эксперимент Кавендиша</vt:lpstr>
      <vt:lpstr>Гравитационная постоянная</vt:lpstr>
      <vt:lpstr>Слайд 23</vt:lpstr>
      <vt:lpstr>Действие сил:</vt:lpstr>
      <vt:lpstr>УСЛОВИЯ ПРИМЕНИМОСТИ ЗАКОНА ВСЕМИРНОГО ТЯГОТЕНИЯ </vt:lpstr>
      <vt:lpstr>УСЛОВИЯ ПРИМЕНИМОСТИ ЗАКОНА ВСЕМИРНОГО ТЯГОТЕНИЯ</vt:lpstr>
      <vt:lpstr>УСЛОВИЯ ПРИМЕНИМОСТИ ЗАКОНА ВСЕМИРНОГО ТЯГОТЕНИЯ</vt:lpstr>
      <vt:lpstr>Применение</vt:lpstr>
      <vt:lpstr>Применение</vt:lpstr>
      <vt:lpstr>Знаете ли вы, что?</vt:lpstr>
      <vt:lpstr>Сила тяготения зависит от массы тел и расстояния между центрами этих тел.</vt:lpstr>
      <vt:lpstr>Открытие «на кончике пера»</vt:lpstr>
      <vt:lpstr>Слайд 33</vt:lpstr>
      <vt:lpstr>Ответьте на вопросы</vt:lpstr>
      <vt:lpstr>Ответьте на вопросы</vt:lpstr>
      <vt:lpstr>Домашнее задание § 15, ответить на вопросы, № 169, 170. </vt:lpstr>
      <vt:lpstr>Слайд 37</vt:lpstr>
      <vt:lpstr>Тестирование</vt:lpstr>
      <vt:lpstr>Тестирование</vt:lpstr>
      <vt:lpstr>Тестирование</vt:lpstr>
      <vt:lpstr>Тестирование</vt:lpstr>
      <vt:lpstr>Критерий оценок</vt:lpstr>
      <vt:lpstr>Слайд 43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ВСЕМИРНОГО ТЯГОТЕНИЯ.</dc:title>
  <dc:subject>Анимированный шаблон для презентаций</dc:subject>
  <dc:creator>Школа</dc:creator>
  <cp:keywords/>
  <dc:description>http://freeppt.ru/ - Презентации по культуре и искусству, шаблоны PowerPoint.</dc:description>
  <cp:lastModifiedBy>Nayma</cp:lastModifiedBy>
  <cp:revision>90</cp:revision>
  <dcterms:created xsi:type="dcterms:W3CDTF">2012-08-24T00:37:22Z</dcterms:created>
  <dcterms:modified xsi:type="dcterms:W3CDTF">2014-07-04T07:07:51Z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