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7" r:id="rId12"/>
    <p:sldId id="264" r:id="rId13"/>
    <p:sldId id="271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1533-9D31-42A4-82FC-8006BB35DE35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B286-44CB-4CBF-B9F5-D4AC0639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0227-8710-4A29-B370-D623ED54B596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0790-B20C-4C20-9524-F7B9F98B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1B05-4634-4319-A50C-81FB2284EA9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E41F-822D-4F84-8C5D-00D031780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FBEC-68B9-4565-93DB-885BEB850AEF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304C-60A2-4BAB-82CA-7C69746FB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BC37-B814-4C31-B50E-1438C255D8DC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6498-0527-4AA1-A221-84C71A8C9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A801-21C8-4C42-B2D6-E719759CD82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327D-21E2-4BFF-832E-4A1004072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163C-A911-4617-9348-15004E49C09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4FFA-3009-444C-A4EB-278D0BA77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A7D3-8EDF-4250-BED5-D8F755D70BCC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2FCE-E2C3-4431-A13F-C4AFEAA09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4E94-9117-44D3-8520-0C08DDBF7D77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0687-3847-481E-8FD5-705BEEC1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D895-7C2B-41FC-A2BB-8ED973984CD3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D813-FB62-4F61-B368-6285F5DC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0925-7BAD-42FD-909F-D66F668FE80D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2266-4C39-43EF-BF10-CCD6D0FC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9094C2-B834-4D59-940E-F762D5B1EEA9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955864-1B48-4E68-A12C-3DD9DB027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82" r:id="rId7"/>
    <p:sldLayoutId id="2147483783" r:id="rId8"/>
    <p:sldLayoutId id="2147483784" r:id="rId9"/>
    <p:sldLayoutId id="2147483775" r:id="rId10"/>
    <p:sldLayoutId id="2147483785" r:id="rId11"/>
  </p:sldLayoutIdLst>
  <p:transition spd="med">
    <p:cover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seznaniya.ru/everything/434-shlu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019675" cy="32591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143380"/>
            <a:ext cx="7772400" cy="704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50" b="1" u="dbl" dirty="0" smtClean="0">
                <a:solidFill>
                  <a:srgbClr val="C00000"/>
                </a:solidFill>
                <a:uFill>
                  <a:solidFill>
                    <a:schemeClr val="tx2"/>
                  </a:solidFill>
                </a:uFill>
                <a:latin typeface="Times New Roman" pitchFamily="18" charset="0"/>
                <a:cs typeface="Times New Roman" pitchFamily="18" charset="0"/>
              </a:rPr>
              <a:t>Сообщающиеся сосуды</a:t>
            </a:r>
            <a:endParaRPr lang="ru-RU" sz="5050" b="1" u="dbl" dirty="0">
              <a:solidFill>
                <a:srgbClr val="C00000"/>
              </a:solidFill>
              <a:uFill>
                <a:solidFill>
                  <a:schemeClr val="tx2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5643554"/>
            <a:ext cx="7543808" cy="12144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гимназии №114  Санкт-Петербурга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физики: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Смирнова Валентина Владимировна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3571876"/>
            <a:ext cx="4605747" cy="2876553"/>
          </a:xfrm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0484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«Неиссякаемая чаша»</a:t>
            </a: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5770563" cy="17653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2844" y="2857496"/>
            <a:ext cx="42148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сообщающихся сосудов  использовали и жрецы Древнего Египта для демонстрации своих «чудес», и древние греки. В одном из древнегреческих храмов, например, находилась «неиссякаемая» чаша А, наполненная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постоянно черпали из нее воду, но ее уровень не понижался.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786182" y="571480"/>
            <a:ext cx="5357818" cy="3500462"/>
          </a:xfrm>
        </p:spPr>
        <p:txBody>
          <a:bodyPr/>
          <a:lstStyle/>
          <a:p>
            <a:pPr marL="0">
              <a:spcBef>
                <a:spcPct val="50000"/>
              </a:spcBef>
              <a:buClrTx/>
              <a:buSzTx/>
              <a:buFontTx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 народе считалось чудом. А ведь там было два сообщающихся сосуда: один на виду – «неиссякаемая» чаша, а за стеной, невидимый для посетителей, второй сосуд – большой бак В с водой. Он-то и соединялся с чашей спрятанной под полом трубой С, и подпитывал ее, как только уровень воды в ней понижался. </a:t>
            </a:r>
          </a:p>
          <a:p>
            <a:endParaRPr lang="ru-RU" dirty="0" smtClean="0"/>
          </a:p>
        </p:txBody>
      </p:sp>
      <p:pic>
        <p:nvPicPr>
          <p:cNvPr id="3482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932112" cy="24479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482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72008"/>
            <a:ext cx="2582863" cy="200501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500570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Аналогичное устройство имеют поилки для скота. 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Вот вам закон сообщающихся сосудов во всей его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000528" cy="5500726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Отличный пример сообщающихся сосудов — шлюзы.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вам приходилось плавать на речном корабле по большим рекам — Волге, Дону, Днепру, — то вы, конечно, с интересом выбегали на палубу, когда корабль заходил в шлюз.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1512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1513" name="irc_mi" descr="d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3"/>
            <a:ext cx="4000528" cy="300268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14" name="irc_mi" descr="300px-Panama_Canal_Gatun_Lo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965373" cy="264320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214282" y="4786322"/>
            <a:ext cx="8715436" cy="1643074"/>
          </a:xfrm>
        </p:spPr>
        <p:txBody>
          <a:bodyPr/>
          <a:lstStyle/>
          <a:p>
            <a:pPr marL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Хотя шлюзы выглядят по-разному, что зависит от их архитектурного оформления, но все они устроены в общем по одному принципу и служат для подъема и спуска судов там, где образуется резкая разница уровней воды. </a:t>
            </a:r>
          </a:p>
        </p:txBody>
      </p:sp>
      <p:pic>
        <p:nvPicPr>
          <p:cNvPr id="38919" name="Picture 7" descr="http://school.xvatit.com/images/thumb/b/b5/Pic_108,109,110,111.jpg/655px-Pic_108,109,110,111.jp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l="33038" t="-84"/>
          <a:stretch>
            <a:fillRect/>
          </a:stretch>
        </p:blipFill>
        <p:spPr>
          <a:xfrm>
            <a:off x="900113" y="333375"/>
            <a:ext cx="6696075" cy="4248150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714488"/>
            <a:ext cx="5143536" cy="2654461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1214414" y="357166"/>
            <a:ext cx="2960679" cy="785818"/>
          </a:xfrm>
        </p:spPr>
        <p:txBody>
          <a:bodyPr/>
          <a:lstStyle/>
          <a:p>
            <a:r>
              <a:rPr lang="ru-RU" dirty="0" smtClean="0"/>
              <a:t>                                    Фонтан</a:t>
            </a: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928926" cy="195296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00760" y="2610683"/>
            <a:ext cx="2928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часто принцип сообщающихся сосудов используют в фонтанах.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85776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бак с водой находится выше отверстия присоединенного к нему шланга или трубы, то вода из отверстия будет бить вверх. И тем сильнее, чем больше разность уровней воды в баке и у отверстия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4857752" y="5143512"/>
            <a:ext cx="3494086" cy="1054089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Параграф 39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Упр.16</a:t>
            </a: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3000364" y="338138"/>
            <a:ext cx="5686436" cy="125253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pic>
        <p:nvPicPr>
          <p:cNvPr id="23556" name="Picture 4" descr="Рис. 160. Строительный уровеньРис. 161. «Хитрый» кувшин XVIII в. и его секретА вот сосуд похитрее (рис. 161). В старину забавлялись поучительной игрушкой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533775" cy="31337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3557" name="Picture 5" descr="http://school.xvatit.com/images/thumb/b/b5/Pic_108,109,110,111.jpg/655px-Pic_108,109,110,111.jpg"/>
          <p:cNvPicPr>
            <a:picLocks noChangeAspect="1" noChangeArrowheads="1"/>
          </p:cNvPicPr>
          <p:nvPr/>
        </p:nvPicPr>
        <p:blipFill>
          <a:blip r:embed="rId3"/>
          <a:srcRect l="61" t="-84" r="63298" b="50125"/>
          <a:stretch>
            <a:fillRect/>
          </a:stretch>
        </p:blipFill>
        <p:spPr bwMode="auto">
          <a:xfrm>
            <a:off x="642910" y="642918"/>
            <a:ext cx="2051050" cy="27082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3558" name="Picture 6" descr="http://school.xvatit.com/images/thumb/b/b5/Pic_108,109,110,111.jpg/655px-Pic_108,109,110,111.jpg"/>
          <p:cNvPicPr>
            <a:picLocks noChangeAspect="1" noChangeArrowheads="1"/>
          </p:cNvPicPr>
          <p:nvPr/>
        </p:nvPicPr>
        <p:blipFill>
          <a:blip r:embed="rId3"/>
          <a:srcRect l="61" t="52377" r="63298"/>
          <a:stretch>
            <a:fillRect/>
          </a:stretch>
        </p:blipFill>
        <p:spPr bwMode="auto">
          <a:xfrm>
            <a:off x="642910" y="3714752"/>
            <a:ext cx="3313112" cy="25908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 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857224" y="3286124"/>
            <a:ext cx="7408862" cy="1039814"/>
          </a:xfrm>
        </p:spPr>
        <p:txBody>
          <a:bodyPr/>
          <a:lstStyle/>
          <a:p>
            <a:r>
              <a:rPr lang="ru-RU" dirty="0" smtClean="0">
                <a:latin typeface="Arial" charset="0"/>
                <a:hlinkClick r:id="rId2"/>
              </a:rPr>
              <a:t>http://www.vseznaniya.ru/everything/434-shluz</a:t>
            </a:r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http://www.physic-in-web.ru/study-47-1.html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714348" y="500042"/>
            <a:ext cx="7929618" cy="94138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сосуда, соединенные между собой трубкой называются сообщающимися.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5688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1785950"/>
          </a:xfrm>
        </p:spPr>
        <p:txBody>
          <a:bodyPr/>
          <a:lstStyle/>
          <a:p>
            <a:pPr marL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сообщающихся сосудах любой формы и сечения поверхности однородной жидкости устанавливаются на одном уровне (если давления воздуха над жидкостью одинаково ).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749964" cy="281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7047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4643446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налить жидкость в одну из трубок, а затем убрать зажим, то вода начнет перетекать в другую трубку до тех пор, пока уровни не станут одинаковыми.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одну из трубок приподнять.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67232"/>
          <a:stretch>
            <a:fillRect/>
          </a:stretch>
        </p:blipFill>
        <p:spPr bwMode="auto">
          <a:xfrm>
            <a:off x="1031875" y="860425"/>
            <a:ext cx="1628775" cy="30924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703" t="-328" r="31970" b="1965"/>
          <a:stretch>
            <a:fillRect/>
          </a:stretch>
        </p:blipFill>
        <p:spPr bwMode="auto">
          <a:xfrm>
            <a:off x="3492499" y="860424"/>
            <a:ext cx="2045761" cy="306864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65157"/>
          <a:stretch>
            <a:fillRect/>
          </a:stretch>
        </p:blipFill>
        <p:spPr bwMode="auto">
          <a:xfrm>
            <a:off x="6443663" y="935038"/>
            <a:ext cx="1784964" cy="299402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000240"/>
            <a:ext cx="3198463" cy="4381510"/>
          </a:xfrm>
        </p:spPr>
      </p:pic>
      <p:sp>
        <p:nvSpPr>
          <p:cNvPr id="5" name="TextBox 4"/>
          <p:cNvSpPr txBox="1"/>
          <p:nvPr/>
        </p:nvSpPr>
        <p:spPr>
          <a:xfrm>
            <a:off x="4214810" y="642918"/>
            <a:ext cx="5143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жидкости имеют различную плотность, то уровень той жидкости, плотность которой больше, будет меньше.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57358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сообщающихся сосудов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4500570"/>
            <a:ext cx="3929090" cy="2169452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229100" cy="2746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7"/>
            <a:ext cx="2142369" cy="142876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7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4246035" cy="279082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8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071546"/>
            <a:ext cx="1854203" cy="247364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00034" y="338138"/>
            <a:ext cx="5500726" cy="125253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Водопровод </a:t>
            </a:r>
          </a:p>
        </p:txBody>
      </p:sp>
      <p:pic>
        <p:nvPicPr>
          <p:cNvPr id="35844" name="Picture 4" descr="&amp;Acy;&amp;vcy;&amp;tcy;&amp;ocy;&amp;rcy; &amp;scy; &amp;ecy;&amp;tcy;&amp;icy;&amp;mcy; &amp;ucy;&amp;tcy;&amp;vcy;&amp;iecy;&amp;rcy;&amp;zhcy;&amp;dcy;&amp;iecy;&amp;ncy;&amp;icy;&amp;iecy;&amp;mcy; &amp;ncy;&amp;iecy; &amp;scy;&amp;ocy;&amp;gcy;&amp;lcy;&amp;acy;&amp;scy;&amp;iecy;&amp;ncy; &amp;icy; &amp;pcy;&amp;ocy;&amp;pcy;&amp;ycy;&amp;tcy;&amp;acy;&amp;iecy;&amp;tcy;&amp;scy;&amp;yacy; &amp;pcy;&amp;ocy;&amp;yacy;&amp;scy;&amp;ncy;&amp;icy;&amp;tcy;&amp;softcy; &amp;pcy;&amp;ocy;&amp;chcy;&amp;iecy;&amp;mcy;&amp;ucy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571744"/>
            <a:ext cx="8403621" cy="4286256"/>
          </a:xfrm>
          <a:ln/>
        </p:spPr>
      </p:pic>
      <p:pic>
        <p:nvPicPr>
          <p:cNvPr id="3584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04"/>
            <a:ext cx="1965662" cy="172746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4282" y="3643314"/>
            <a:ext cx="864399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Италии до сих пор сохранились остатки водопровода, по словам Маяковского, «сработанного еще рабами Рима». Все восхищаются римским водопроводом, и есть почему – это фантастическое сооружение в виде мостов-акведуков петляет, выделывая самые замысловатые кренделя. Один из римских акведуков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Аква-Марциа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 длину 100 км, хотя по прямой расстояние между его началом и концом вдвое короче.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6870" name="Picture 6" descr="Рис 158. Римский водопровод (после реставрации)В чем дело, почему бы не построить водопровод по-современному? Поставить водонапорну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5979237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501122" cy="4162437"/>
          </a:xfrm>
        </p:spPr>
        <p:txBody>
          <a:bodyPr/>
          <a:lstStyle/>
          <a:p>
            <a:pPr marL="0">
              <a:spcBef>
                <a:spcPct val="0"/>
              </a:spcBef>
              <a:buClrTx/>
              <a:buSzTx/>
              <a:buFontTx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Поставить водонапорную башню, развести куда надо трубы под землей, и все обошлось бы во много раз дешевле (см. рис.). Все, писавшие о римском водопроводе, утверждают в один голос: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римские инженеры не знали закона сообщающихся сосудов и не могли представить себе, что вода может идти вверх.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они давали своему акведуку равномерный уклон на всем протяжении пути, что сильно удлиняло и удорожало постройку.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дело, почему бы не построить водопровод по-современному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5" name="Picture 4" descr="&amp;Acy;&amp;vcy;&amp;tcy;&amp;ocy;&amp;rcy; &amp;scy; &amp;ecy;&amp;tcy;&amp;icy;&amp;mcy; &amp;ucy;&amp;tcy;&amp;vcy;&amp;iecy;&amp;rcy;&amp;zhcy;&amp;dcy;&amp;iecy;&amp;ncy;&amp;icy;&amp;iecy;&amp;mcy; &amp;ncy;&amp;iecy; &amp;scy;&amp;ocy;&amp;gcy;&amp;lcy;&amp;acy;&amp;scy;&amp;iecy;&amp;ncy; &amp;icy; &amp;pcy;&amp;ocy;&amp;pcy;&amp;ycy;&amp;tcy;&amp;acy;&amp;iecy;&amp;tcy;&amp;scy;&amp;yacy; &amp;pcy;&amp;ocy;&amp;yacy;&amp;scy;&amp;ncy;&amp;icy;&amp;tcy;&amp;softcy; &amp;pcy;&amp;ocy;&amp;chcy;&amp;iecy;&amp;mcy;&amp;u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00570"/>
            <a:ext cx="42017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485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Сообщающиеся сосуды</vt:lpstr>
      <vt:lpstr>Слайд 2</vt:lpstr>
      <vt:lpstr>Слайд 3</vt:lpstr>
      <vt:lpstr>Слайд 4</vt:lpstr>
      <vt:lpstr>Слайд 5</vt:lpstr>
      <vt:lpstr>Применение сообщающихся сосудов</vt:lpstr>
      <vt:lpstr> Водопровод </vt:lpstr>
      <vt:lpstr>Слайд 8</vt:lpstr>
      <vt:lpstr>Слайд 9</vt:lpstr>
      <vt:lpstr>«Неиссякаемая чаша»</vt:lpstr>
      <vt:lpstr>Слайд 11</vt:lpstr>
      <vt:lpstr> Отличный пример сообщающихся сосудов — шлюзы.    Если вам приходилось плавать на речном корабле по большим рекам — Волге, Дону, Днепру, — то вы, конечно, с интересом выбегали на палубу, когда корабль заходил в шлюз.  </vt:lpstr>
      <vt:lpstr>Слайд 13</vt:lpstr>
      <vt:lpstr>                                    Фонтан</vt:lpstr>
      <vt:lpstr>Домашнее задание</vt:lpstr>
      <vt:lpstr>Использованные материалы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Сообщающиеся сосуды</dc:title>
  <dc:creator>User</dc:creator>
  <cp:lastModifiedBy>User</cp:lastModifiedBy>
  <cp:revision>22</cp:revision>
  <dcterms:created xsi:type="dcterms:W3CDTF">2013-01-23T09:22:42Z</dcterms:created>
  <dcterms:modified xsi:type="dcterms:W3CDTF">2014-06-27T09:48:19Z</dcterms:modified>
</cp:coreProperties>
</file>