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93DF-B5C1-4D29-ADFA-234BE8AF5E4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4C1798-2EC7-4315-9BDC-559B866C6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93DF-B5C1-4D29-ADFA-234BE8AF5E4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1798-2EC7-4315-9BDC-559B866C6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93DF-B5C1-4D29-ADFA-234BE8AF5E4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1798-2EC7-4315-9BDC-559B866C6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93DF-B5C1-4D29-ADFA-234BE8AF5E4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4C1798-2EC7-4315-9BDC-559B866C6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93DF-B5C1-4D29-ADFA-234BE8AF5E4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1798-2EC7-4315-9BDC-559B866C6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93DF-B5C1-4D29-ADFA-234BE8AF5E4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1798-2EC7-4315-9BDC-559B866C6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93DF-B5C1-4D29-ADFA-234BE8AF5E4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4C1798-2EC7-4315-9BDC-559B866C6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93DF-B5C1-4D29-ADFA-234BE8AF5E4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1798-2EC7-4315-9BDC-559B866C6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93DF-B5C1-4D29-ADFA-234BE8AF5E4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1798-2EC7-4315-9BDC-559B866C6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93DF-B5C1-4D29-ADFA-234BE8AF5E4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1798-2EC7-4315-9BDC-559B866C6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93DF-B5C1-4D29-ADFA-234BE8AF5E4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1798-2EC7-4315-9BDC-559B866C6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4F93DF-B5C1-4D29-ADFA-234BE8AF5E4C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4C1798-2EC7-4315-9BDC-559B866C6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.wmf"/><Relationship Id="rId7" Type="http://schemas.openxmlformats.org/officeDocument/2006/relationships/slide" Target="slide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image" Target="../media/image19.wmf"/><Relationship Id="rId4" Type="http://schemas.openxmlformats.org/officeDocument/2006/relationships/image" Target="../media/image18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0.png"/><Relationship Id="rId7" Type="http://schemas.openxmlformats.org/officeDocument/2006/relationships/slide" Target="slide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image" Target="../media/image9.pn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27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714348" y="2643182"/>
            <a:ext cx="7858180" cy="242889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«</a:t>
            </a:r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СВОЯ   ИГРА»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обобщение </a:t>
            </a:r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по теме</a:t>
            </a:r>
          </a:p>
          <a:p>
            <a:pPr algn="ctr" rtl="0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«Что изучает экономика»</a:t>
            </a:r>
          </a:p>
          <a:p>
            <a:pPr algn="ctr" rtl="0"/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4857760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Составила учитель экономики</a:t>
            </a:r>
          </a:p>
          <a:p>
            <a:pPr algn="ctr"/>
            <a:r>
              <a:rPr lang="ru-RU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МБОУ </a:t>
            </a:r>
            <a:r>
              <a:rPr lang="ru-RU" sz="32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Глуховская</a:t>
            </a:r>
            <a:r>
              <a:rPr lang="ru-RU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 СОШ</a:t>
            </a:r>
          </a:p>
          <a:p>
            <a:pPr algn="ctr"/>
            <a:r>
              <a:rPr lang="ru-RU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Тимохина Вера Александровна</a:t>
            </a:r>
            <a:endParaRPr lang="ru-RU" sz="3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Comic Sans MS"/>
            </a:endParaRPr>
          </a:p>
        </p:txBody>
      </p:sp>
      <p:pic>
        <p:nvPicPr>
          <p:cNvPr id="6" name="Picture 12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"/>
            <a:ext cx="3851275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4826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3708400" y="4365625"/>
            <a:ext cx="5040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экономическое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57357" name="Cloud"/>
          <p:cNvSpPr>
            <a:spLocks noChangeAspect="1" noEditPoints="1" noChangeArrowheads="1"/>
          </p:cNvSpPr>
          <p:nvPr/>
        </p:nvSpPr>
        <p:spPr bwMode="auto">
          <a:xfrm rot="217698">
            <a:off x="4716463" y="393382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827088" y="1196975"/>
            <a:ext cx="748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какое это благо ?       </a:t>
            </a:r>
          </a:p>
        </p:txBody>
      </p:sp>
      <p:pic>
        <p:nvPicPr>
          <p:cNvPr id="34831" name="Picture 15" descr="2691332_s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76250"/>
            <a:ext cx="277177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2" name="Picture 16" descr="j043266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7"/>
                  </p:tgtEl>
                </p:cond>
              </p:nextCondLst>
            </p:seq>
          </p:childTnLst>
        </p:cTn>
      </p:par>
    </p:tnLst>
    <p:bldLst>
      <p:bldP spid="573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5850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708400" y="4365625"/>
            <a:ext cx="5040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благо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58381" name="Cloud"/>
          <p:cNvSpPr>
            <a:spLocks noChangeAspect="1" noEditPoints="1" noChangeArrowheads="1"/>
          </p:cNvSpPr>
          <p:nvPr/>
        </p:nvSpPr>
        <p:spPr bwMode="auto">
          <a:xfrm rot="217698">
            <a:off x="4787900" y="3716338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900113" y="1196975"/>
            <a:ext cx="748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       </a:t>
            </a:r>
          </a:p>
        </p:txBody>
      </p:sp>
      <p:sp>
        <p:nvSpPr>
          <p:cNvPr id="35855" name="AutoShape 15"/>
          <p:cNvSpPr>
            <a:spLocks noChangeArrowheads="1"/>
          </p:cNvSpPr>
          <p:nvPr/>
        </p:nvSpPr>
        <p:spPr bwMode="auto">
          <a:xfrm>
            <a:off x="3635375" y="1125538"/>
            <a:ext cx="2160588" cy="719137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6" name="AutoShape 16"/>
          <p:cNvSpPr>
            <a:spLocks noChangeArrowheads="1"/>
          </p:cNvSpPr>
          <p:nvPr/>
        </p:nvSpPr>
        <p:spPr bwMode="auto">
          <a:xfrm>
            <a:off x="3635375" y="1700213"/>
            <a:ext cx="2160588" cy="719137"/>
          </a:xfrm>
          <a:prstGeom prst="flowChartPunched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7" name="AutoShape 17"/>
          <p:cNvSpPr>
            <a:spLocks noChangeArrowheads="1"/>
          </p:cNvSpPr>
          <p:nvPr/>
        </p:nvSpPr>
        <p:spPr bwMode="auto">
          <a:xfrm>
            <a:off x="3635375" y="2276475"/>
            <a:ext cx="2160588" cy="719138"/>
          </a:xfrm>
          <a:prstGeom prst="flowChartPunchedTape">
            <a:avLst/>
          </a:prstGeom>
          <a:solidFill>
            <a:srgbClr val="89091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3635375" y="981075"/>
            <a:ext cx="0" cy="2952750"/>
          </a:xfrm>
          <a:prstGeom prst="line">
            <a:avLst/>
          </a:prstGeom>
          <a:noFill/>
          <a:ln w="57150">
            <a:solidFill>
              <a:srgbClr val="CDC91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1908175" y="1700213"/>
            <a:ext cx="12954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latin typeface="Comic Sans MS" pitchFamily="66" charset="0"/>
              </a:rPr>
              <a:t>Ф=Б</a:t>
            </a:r>
          </a:p>
          <a:p>
            <a:pPr algn="l">
              <a:spcBef>
                <a:spcPct val="50000"/>
              </a:spcBef>
            </a:pPr>
            <a:r>
              <a:rPr lang="ru-RU"/>
              <a:t>     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6516688" y="981075"/>
            <a:ext cx="7921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latin typeface="Comic Sans MS" pitchFamily="66" charset="0"/>
              </a:rPr>
              <a:t> О</a:t>
            </a:r>
          </a:p>
        </p:txBody>
      </p:sp>
      <p:pic>
        <p:nvPicPr>
          <p:cNvPr id="35861" name="Picture 21" descr="j043266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81"/>
                  </p:tgtEl>
                </p:cond>
              </p:nextCondLst>
            </p:seq>
          </p:childTnLst>
        </p:cTn>
      </p:par>
    </p:tnLst>
    <p:bldLst>
      <p:bldP spid="583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6874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3419475" y="4365625"/>
            <a:ext cx="6191250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грибы-</a:t>
            </a:r>
            <a:r>
              <a:rPr lang="ru-RU" sz="2400" b="1">
                <a:solidFill>
                  <a:srgbClr val="890915"/>
                </a:solidFill>
                <a:latin typeface="Comic Sans MS" pitchFamily="66" charset="0"/>
              </a:rPr>
              <a:t> это свободное благо,    а все другое экономическое                               </a:t>
            </a: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59405" name="Cloud"/>
          <p:cNvSpPr>
            <a:spLocks noChangeAspect="1" noEditPoints="1" noChangeArrowheads="1"/>
          </p:cNvSpPr>
          <p:nvPr/>
        </p:nvSpPr>
        <p:spPr bwMode="auto">
          <a:xfrm rot="217698">
            <a:off x="4500563" y="414972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042988" y="404813"/>
            <a:ext cx="74898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Выбери лишний рисунок и объясни свой выбор      </a:t>
            </a:r>
          </a:p>
        </p:txBody>
      </p:sp>
      <p:pic>
        <p:nvPicPr>
          <p:cNvPr id="36879" name="Picture 15" descr="j01007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989138"/>
            <a:ext cx="1903412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0" name="Picture 16" descr="j01933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1916113"/>
            <a:ext cx="19446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1" name="Picture 17" descr="j023595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3800" y="2060575"/>
            <a:ext cx="12969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2" name="Picture 18" descr="j024610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4025" y="2060575"/>
            <a:ext cx="19018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3" name="Picture 19" descr="j0432669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05"/>
                  </p:tgtEl>
                </p:cond>
              </p:nextCondLst>
            </p:seq>
          </p:childTnLst>
        </p:cTn>
      </p:par>
    </p:tnLst>
    <p:bldLst>
      <p:bldP spid="594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7898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60428" name="Cloud"/>
          <p:cNvSpPr>
            <a:spLocks noChangeAspect="1" noEditPoints="1" noChangeArrowheads="1"/>
          </p:cNvSpPr>
          <p:nvPr/>
        </p:nvSpPr>
        <p:spPr bwMode="auto">
          <a:xfrm rot="217698">
            <a:off x="5219700" y="3789363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11188" y="620713"/>
            <a:ext cx="748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Выбери природный ресурс       </a:t>
            </a:r>
          </a:p>
        </p:txBody>
      </p:sp>
      <p:pic>
        <p:nvPicPr>
          <p:cNvPr id="37902" name="Picture 14" descr="j04325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77323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3" name="Picture 15" descr="j043259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170021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4" name="Picture 16" descr="j043256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8400" y="162877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33" name="Picture 17" descr="j043259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378936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6" name="Picture 18" descr="j043266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0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8922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61452" name="Cloud"/>
          <p:cNvSpPr>
            <a:spLocks noChangeAspect="1" noEditPoints="1" noChangeArrowheads="1"/>
          </p:cNvSpPr>
          <p:nvPr/>
        </p:nvSpPr>
        <p:spPr bwMode="auto">
          <a:xfrm rot="217698">
            <a:off x="4859338" y="4221163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11188" y="620713"/>
            <a:ext cx="748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Выбери трудовой  ресурс       </a:t>
            </a:r>
          </a:p>
        </p:txBody>
      </p:sp>
      <p:pic>
        <p:nvPicPr>
          <p:cNvPr id="38926" name="Picture 14" descr="j02149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341438"/>
            <a:ext cx="1511300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7" name="Picture 15" descr="j035671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1557338"/>
            <a:ext cx="1728787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8" name="Picture 16" descr="j01935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1484313"/>
            <a:ext cx="2335212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7" name="Picture 17" descr="j035671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4076700"/>
            <a:ext cx="172878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0" name="Picture 18" descr="j043266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5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9946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11188" y="620713"/>
            <a:ext cx="748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       </a:t>
            </a: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1042988" y="1052513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1042988" y="1268413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1042988" y="1484313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1042988" y="1773238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1042988" y="1989138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9954" name="Picture 18" descr="j04325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89600">
            <a:off x="1692275" y="1557338"/>
            <a:ext cx="5762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5" name="Picture 19" descr="1245159199_kuric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692150"/>
            <a:ext cx="183515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6" name="Picture 20" descr="1245159199_kuric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981075"/>
            <a:ext cx="183515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7" name="Picture 21" descr="2691332_si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125" y="765175"/>
            <a:ext cx="2016125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3492500" y="3068638"/>
            <a:ext cx="2016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/>
              <a:t>      К=С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5795963" y="333375"/>
            <a:ext cx="431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6600" b="1"/>
              <a:t>,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8532813" y="404813"/>
            <a:ext cx="288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6000" b="1"/>
              <a:t>,</a:t>
            </a:r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5435600" y="4508500"/>
            <a:ext cx="26209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800" b="1">
                <a:solidFill>
                  <a:srgbClr val="890915"/>
                </a:solidFill>
                <a:latin typeface="Comic Sans MS" pitchFamily="66" charset="0"/>
              </a:rPr>
              <a:t>ресурсы</a:t>
            </a:r>
          </a:p>
        </p:txBody>
      </p:sp>
      <p:sp>
        <p:nvSpPr>
          <p:cNvPr id="62490" name="Cloud"/>
          <p:cNvSpPr>
            <a:spLocks noChangeAspect="1" noEditPoints="1" noChangeArrowheads="1"/>
          </p:cNvSpPr>
          <p:nvPr/>
        </p:nvSpPr>
        <p:spPr bwMode="auto">
          <a:xfrm rot="217698">
            <a:off x="5292725" y="414972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39963" name="Picture 27" descr="en00673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088" y="836613"/>
            <a:ext cx="6477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4" name="Picture 28" descr="j0432669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90"/>
                  </p:tgtEl>
                </p:cond>
              </p:nextCondLst>
            </p:seq>
          </p:childTnLst>
        </p:cTn>
      </p:par>
    </p:tnLst>
    <p:bldLst>
      <p:bldP spid="624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0970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4356100" y="4797425"/>
            <a:ext cx="619125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капитальные</a:t>
            </a:r>
            <a:r>
              <a:rPr lang="ru-RU" sz="2400" b="1">
                <a:solidFill>
                  <a:srgbClr val="890915"/>
                </a:solidFill>
                <a:latin typeface="Comic Sans MS" pitchFamily="66" charset="0"/>
              </a:rPr>
              <a:t>                              </a:t>
            </a: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63501" name="Cloud"/>
          <p:cNvSpPr>
            <a:spLocks noChangeAspect="1" noEditPoints="1" noChangeArrowheads="1"/>
          </p:cNvSpPr>
          <p:nvPr/>
        </p:nvSpPr>
        <p:spPr bwMode="auto">
          <a:xfrm rot="217698">
            <a:off x="4787900" y="42926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1042988" y="404813"/>
            <a:ext cx="748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Какие это ресурсы ?      </a:t>
            </a:r>
          </a:p>
        </p:txBody>
      </p:sp>
      <p:pic>
        <p:nvPicPr>
          <p:cNvPr id="40975" name="Picture 15" descr="j02149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1412875"/>
            <a:ext cx="151130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6" name="Picture 16" descr="j02511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1412875"/>
            <a:ext cx="22701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7" name="Picture 17" descr="j02902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1341438"/>
            <a:ext cx="20970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8" name="Picture 18" descr="j043266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501"/>
                  </p:tgtEl>
                </p:cond>
              </p:nextCondLst>
            </p:seq>
          </p:childTnLst>
        </p:cTn>
      </p:par>
    </p:tnLst>
    <p:bldLst>
      <p:bldP spid="634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994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4356100" y="4797425"/>
            <a:ext cx="619125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ограниченность</a:t>
            </a:r>
            <a:r>
              <a:rPr lang="ru-RU" sz="2400" b="1">
                <a:solidFill>
                  <a:srgbClr val="890915"/>
                </a:solidFill>
                <a:latin typeface="Comic Sans MS" pitchFamily="66" charset="0"/>
              </a:rPr>
              <a:t>                             </a:t>
            </a: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64525" name="Cloud"/>
          <p:cNvSpPr>
            <a:spLocks noChangeAspect="1" noEditPoints="1" noChangeArrowheads="1"/>
          </p:cNvSpPr>
          <p:nvPr/>
        </p:nvSpPr>
        <p:spPr bwMode="auto">
          <a:xfrm rot="217698">
            <a:off x="5003800" y="4221163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900113" y="1125538"/>
            <a:ext cx="748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Главная черта ресурсов       </a:t>
            </a:r>
          </a:p>
        </p:txBody>
      </p:sp>
      <p:pic>
        <p:nvPicPr>
          <p:cNvPr id="41999" name="Picture 15" descr="j043266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25"/>
                  </p:tgtEl>
                </p:cond>
              </p:nextCondLst>
            </p:seq>
          </p:childTnLst>
        </p:cTn>
      </p:par>
    </p:tnLst>
    <p:bldLst>
      <p:bldP spid="645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3018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3995738" y="4508500"/>
            <a:ext cx="619125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      выбор</a:t>
            </a:r>
            <a:r>
              <a:rPr lang="ru-RU" sz="2400" b="1">
                <a:solidFill>
                  <a:srgbClr val="890915"/>
                </a:solidFill>
                <a:latin typeface="Comic Sans MS" pitchFamily="66" charset="0"/>
              </a:rPr>
              <a:t>                             </a:t>
            </a: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65549" name="Cloud"/>
          <p:cNvSpPr>
            <a:spLocks noChangeAspect="1" noEditPoints="1" noChangeArrowheads="1"/>
          </p:cNvSpPr>
          <p:nvPr/>
        </p:nvSpPr>
        <p:spPr bwMode="auto">
          <a:xfrm rot="217698">
            <a:off x="4932363" y="40767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900113" y="1125538"/>
            <a:ext cx="74898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Отказ от чего-либо в пользу другого       </a:t>
            </a:r>
          </a:p>
        </p:txBody>
      </p:sp>
      <p:pic>
        <p:nvPicPr>
          <p:cNvPr id="43023" name="Picture 15" descr="j043266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49"/>
                  </p:tgtEl>
                </p:cond>
              </p:nextCondLst>
            </p:seq>
          </p:childTnLst>
        </p:cTn>
      </p:par>
    </p:tnLst>
    <p:bldLst>
      <p:bldP spid="655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4042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3995738" y="4508500"/>
            <a:ext cx="619125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      шары</a:t>
            </a:r>
            <a:r>
              <a:rPr lang="ru-RU" sz="2400" b="1">
                <a:solidFill>
                  <a:srgbClr val="890915"/>
                </a:solidFill>
                <a:latin typeface="Comic Sans MS" pitchFamily="66" charset="0"/>
              </a:rPr>
              <a:t>                            </a:t>
            </a: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66573" name="Cloud"/>
          <p:cNvSpPr>
            <a:spLocks noChangeAspect="1" noEditPoints="1" noChangeArrowheads="1"/>
          </p:cNvSpPr>
          <p:nvPr/>
        </p:nvSpPr>
        <p:spPr bwMode="auto">
          <a:xfrm rot="217698">
            <a:off x="4932363" y="40767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250825" y="188913"/>
            <a:ext cx="84978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Мама дала тебе 10 рублей, выбери что ты можешь купить      </a:t>
            </a:r>
          </a:p>
        </p:txBody>
      </p:sp>
      <p:pic>
        <p:nvPicPr>
          <p:cNvPr id="44047" name="Picture 15" descr="j043266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8" name="Picture 16" descr="j04339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0" y="1773238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9" name="Picture 17" descr="j043254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9838" y="1773238"/>
            <a:ext cx="16224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50" name="Picture 18" descr="j039856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43663" y="1628775"/>
            <a:ext cx="1339850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5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73"/>
                  </p:tgtEl>
                </p:cond>
              </p:nextCondLst>
            </p:seq>
          </p:childTnLst>
        </p:cTn>
      </p:par>
    </p:tnLst>
    <p:bldLst>
      <p:bldP spid="665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250825" y="620713"/>
            <a:ext cx="2233613" cy="792162"/>
          </a:xfrm>
          <a:prstGeom prst="bevel">
            <a:avLst>
              <a:gd name="adj" fmla="val 12500"/>
            </a:avLst>
          </a:prstGeom>
          <a:solidFill>
            <a:srgbClr val="89091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323850" y="2060575"/>
            <a:ext cx="2233613" cy="792163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ru-RU" sz="2000" b="1"/>
              <a:t>Благо</a:t>
            </a:r>
          </a:p>
          <a:p>
            <a:endParaRPr lang="ru-RU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250825" y="3644900"/>
            <a:ext cx="2233613" cy="792163"/>
          </a:xfrm>
          <a:prstGeom prst="bevel">
            <a:avLst>
              <a:gd name="adj" fmla="val 12500"/>
            </a:avLst>
          </a:prstGeom>
          <a:solidFill>
            <a:srgbClr val="EDED5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Ресурсы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250825" y="5084763"/>
            <a:ext cx="2233613" cy="79216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Выбор</a:t>
            </a:r>
          </a:p>
          <a:p>
            <a:endParaRPr lang="ru-RU"/>
          </a:p>
        </p:txBody>
      </p:sp>
      <p:sp>
        <p:nvSpPr>
          <p:cNvPr id="49158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987675" y="692150"/>
            <a:ext cx="935038" cy="719138"/>
          </a:xfrm>
          <a:prstGeom prst="bevel">
            <a:avLst>
              <a:gd name="adj" fmla="val 12500"/>
            </a:avLst>
          </a:prstGeom>
          <a:solidFill>
            <a:srgbClr val="89091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/>
              <a:t>1</a:t>
            </a:r>
          </a:p>
        </p:txBody>
      </p:sp>
      <p:sp>
        <p:nvSpPr>
          <p:cNvPr id="4915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11638" y="692150"/>
            <a:ext cx="935037" cy="719138"/>
          </a:xfrm>
          <a:prstGeom prst="bevel">
            <a:avLst>
              <a:gd name="adj" fmla="val 12500"/>
            </a:avLst>
          </a:prstGeom>
          <a:solidFill>
            <a:srgbClr val="89091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2</a:t>
            </a:r>
          </a:p>
        </p:txBody>
      </p:sp>
      <p:sp>
        <p:nvSpPr>
          <p:cNvPr id="49160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8625" y="692150"/>
            <a:ext cx="935038" cy="719138"/>
          </a:xfrm>
          <a:prstGeom prst="bevel">
            <a:avLst>
              <a:gd name="adj" fmla="val 12500"/>
            </a:avLst>
          </a:prstGeom>
          <a:solidFill>
            <a:srgbClr val="89091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3</a:t>
            </a:r>
          </a:p>
        </p:txBody>
      </p:sp>
      <p:sp>
        <p:nvSpPr>
          <p:cNvPr id="49161" name="AutoShap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32588" y="692150"/>
            <a:ext cx="935037" cy="719138"/>
          </a:xfrm>
          <a:prstGeom prst="bevel">
            <a:avLst>
              <a:gd name="adj" fmla="val 12500"/>
            </a:avLst>
          </a:prstGeom>
          <a:solidFill>
            <a:srgbClr val="89091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4</a:t>
            </a:r>
          </a:p>
        </p:txBody>
      </p:sp>
      <p:sp>
        <p:nvSpPr>
          <p:cNvPr id="49162" name="AutoShap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956550" y="692150"/>
            <a:ext cx="935038" cy="719138"/>
          </a:xfrm>
          <a:prstGeom prst="bevel">
            <a:avLst>
              <a:gd name="adj" fmla="val 12500"/>
            </a:avLst>
          </a:prstGeom>
          <a:solidFill>
            <a:srgbClr val="89091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5</a:t>
            </a:r>
          </a:p>
        </p:txBody>
      </p:sp>
      <p:sp>
        <p:nvSpPr>
          <p:cNvPr id="49163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987675" y="2133600"/>
            <a:ext cx="935038" cy="719138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1</a:t>
            </a:r>
          </a:p>
        </p:txBody>
      </p:sp>
      <p:sp>
        <p:nvSpPr>
          <p:cNvPr id="49164" name="AutoShap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284663" y="2133600"/>
            <a:ext cx="935037" cy="719138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2</a:t>
            </a:r>
          </a:p>
        </p:txBody>
      </p:sp>
      <p:sp>
        <p:nvSpPr>
          <p:cNvPr id="49165" name="AutoShap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08625" y="2133600"/>
            <a:ext cx="935038" cy="719138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3</a:t>
            </a:r>
          </a:p>
        </p:txBody>
      </p:sp>
      <p:sp>
        <p:nvSpPr>
          <p:cNvPr id="49166" name="AutoShap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32588" y="2133600"/>
            <a:ext cx="935037" cy="719138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4</a:t>
            </a:r>
          </a:p>
        </p:txBody>
      </p:sp>
      <p:sp>
        <p:nvSpPr>
          <p:cNvPr id="49167" name="AutoShape 1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956550" y="2133600"/>
            <a:ext cx="935038" cy="719138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5</a:t>
            </a:r>
          </a:p>
        </p:txBody>
      </p:sp>
      <p:sp>
        <p:nvSpPr>
          <p:cNvPr id="49168" name="AutoShape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916238" y="3716338"/>
            <a:ext cx="935037" cy="719137"/>
          </a:xfrm>
          <a:prstGeom prst="bevel">
            <a:avLst>
              <a:gd name="adj" fmla="val 12500"/>
            </a:avLst>
          </a:prstGeom>
          <a:solidFill>
            <a:srgbClr val="EDED5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1</a:t>
            </a:r>
          </a:p>
        </p:txBody>
      </p:sp>
      <p:sp>
        <p:nvSpPr>
          <p:cNvPr id="49169" name="AutoShap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284663" y="3716338"/>
            <a:ext cx="935037" cy="719137"/>
          </a:xfrm>
          <a:prstGeom prst="bevel">
            <a:avLst>
              <a:gd name="adj" fmla="val 12500"/>
            </a:avLst>
          </a:prstGeom>
          <a:solidFill>
            <a:srgbClr val="EDED5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2</a:t>
            </a:r>
          </a:p>
        </p:txBody>
      </p:sp>
      <p:sp>
        <p:nvSpPr>
          <p:cNvPr id="49170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08625" y="3716338"/>
            <a:ext cx="935038" cy="719137"/>
          </a:xfrm>
          <a:prstGeom prst="bevel">
            <a:avLst>
              <a:gd name="adj" fmla="val 12500"/>
            </a:avLst>
          </a:prstGeom>
          <a:solidFill>
            <a:srgbClr val="EDED5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3</a:t>
            </a:r>
          </a:p>
        </p:txBody>
      </p:sp>
      <p:sp>
        <p:nvSpPr>
          <p:cNvPr id="49171" name="AutoShape 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32588" y="3716338"/>
            <a:ext cx="935037" cy="719137"/>
          </a:xfrm>
          <a:prstGeom prst="bevel">
            <a:avLst>
              <a:gd name="adj" fmla="val 12500"/>
            </a:avLst>
          </a:prstGeom>
          <a:solidFill>
            <a:srgbClr val="EDED5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4</a:t>
            </a:r>
          </a:p>
        </p:txBody>
      </p:sp>
      <p:sp>
        <p:nvSpPr>
          <p:cNvPr id="49172" name="AutoShape 2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956550" y="3716338"/>
            <a:ext cx="935038" cy="719137"/>
          </a:xfrm>
          <a:prstGeom prst="bevel">
            <a:avLst>
              <a:gd name="adj" fmla="val 12500"/>
            </a:avLst>
          </a:prstGeom>
          <a:solidFill>
            <a:srgbClr val="EDED5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5</a:t>
            </a:r>
          </a:p>
        </p:txBody>
      </p:sp>
      <p:sp>
        <p:nvSpPr>
          <p:cNvPr id="49173" name="AutoShape 2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916238" y="5157788"/>
            <a:ext cx="935037" cy="719137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1</a:t>
            </a:r>
          </a:p>
        </p:txBody>
      </p:sp>
      <p:sp>
        <p:nvSpPr>
          <p:cNvPr id="49174" name="AutoShape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284663" y="5157788"/>
            <a:ext cx="935037" cy="719137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2</a:t>
            </a:r>
          </a:p>
        </p:txBody>
      </p:sp>
      <p:sp>
        <p:nvSpPr>
          <p:cNvPr id="49175" name="AutoShape 2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08625" y="5157788"/>
            <a:ext cx="935038" cy="719137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3</a:t>
            </a:r>
          </a:p>
        </p:txBody>
      </p:sp>
      <p:sp>
        <p:nvSpPr>
          <p:cNvPr id="49176" name="AutoShape 2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04025" y="5157788"/>
            <a:ext cx="935038" cy="719137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4</a:t>
            </a:r>
          </a:p>
        </p:txBody>
      </p:sp>
      <p:sp>
        <p:nvSpPr>
          <p:cNvPr id="49177" name="AutoShape 2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956550" y="5157788"/>
            <a:ext cx="935038" cy="719137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/>
              <a:t>5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395288" y="836613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/>
              <a:t>Потребность</a:t>
            </a: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5" name="AutoShape 31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6" name="AutoShape 32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7" name="AutoShape 33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8" name="AutoShape 34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9" name="AutoShape 3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027988" y="6092825"/>
            <a:ext cx="865187" cy="504825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8001"/>
              </a:gs>
              <a:gs pos="100000">
                <a:srgbClr val="763B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9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9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9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9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9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A74F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9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A74F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9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A74F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9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A74F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9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A74F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9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9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1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9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7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9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10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7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9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1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00"/>
                                      </p:to>
                                    </p:animClr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7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9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1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7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9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1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7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9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1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7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9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1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7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49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1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7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5066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3995738" y="4508500"/>
            <a:ext cx="619125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      выбор</a:t>
            </a:r>
            <a:r>
              <a:rPr lang="ru-RU" sz="2400" b="1">
                <a:solidFill>
                  <a:srgbClr val="890915"/>
                </a:solidFill>
                <a:latin typeface="Comic Sans MS" pitchFamily="66" charset="0"/>
              </a:rPr>
              <a:t>                             </a:t>
            </a: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67597" name="Cloud"/>
          <p:cNvSpPr>
            <a:spLocks noChangeAspect="1" noEditPoints="1" noChangeArrowheads="1"/>
          </p:cNvSpPr>
          <p:nvPr/>
        </p:nvSpPr>
        <p:spPr bwMode="auto">
          <a:xfrm rot="217698">
            <a:off x="4932363" y="40767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50825" y="188913"/>
            <a:ext cx="889317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Первое слово возглас сожаленья Второе хвойный лес               Без буквы одной это поиск Лучшего решенья                   Которое приносит пользу тебе                             </a:t>
            </a:r>
          </a:p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      </a:t>
            </a:r>
          </a:p>
        </p:txBody>
      </p:sp>
      <p:pic>
        <p:nvPicPr>
          <p:cNvPr id="45071" name="Picture 15" descr="j043266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5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597"/>
                  </p:tgtEl>
                </p:cond>
              </p:nextCondLst>
            </p:seq>
          </p:childTnLst>
        </p:cTn>
      </p:par>
    </p:tnLst>
    <p:bldLst>
      <p:bldP spid="675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6090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932363" y="4149725"/>
            <a:ext cx="338455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      всеобщая</a:t>
            </a:r>
            <a:r>
              <a:rPr lang="ru-RU" sz="2400" b="1">
                <a:solidFill>
                  <a:srgbClr val="890915"/>
                </a:solidFill>
                <a:latin typeface="Comic Sans MS" pitchFamily="66" charset="0"/>
              </a:rPr>
              <a:t>                            </a:t>
            </a: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68621" name="Cloud"/>
          <p:cNvSpPr>
            <a:spLocks noChangeAspect="1" noEditPoints="1" noChangeArrowheads="1"/>
          </p:cNvSpPr>
          <p:nvPr/>
        </p:nvSpPr>
        <p:spPr bwMode="auto">
          <a:xfrm rot="217698">
            <a:off x="4859338" y="4221163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50825" y="188913"/>
            <a:ext cx="8497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      </a:t>
            </a:r>
          </a:p>
        </p:txBody>
      </p:sp>
      <p:pic>
        <p:nvPicPr>
          <p:cNvPr id="46095" name="Picture 15" descr="j043266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1601788" y="260350"/>
            <a:ext cx="5992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Проблема выбора это: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611188" y="1268413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/>
              <a:t>Проблема бедных людей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1908175" y="2060575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/>
              <a:t>Проблема всеобщая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924300" y="2924175"/>
            <a:ext cx="431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/>
              <a:t>Проблема богатых людей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6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21"/>
                  </p:tgtEl>
                </p:cond>
              </p:nextCondLst>
            </p:seq>
          </p:childTnLst>
        </p:cTn>
      </p:par>
    </p:tnLst>
    <p:bldLst>
      <p:bldP spid="686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7114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4932363" y="4149725"/>
            <a:ext cx="338455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   1      вариант</a:t>
            </a:r>
            <a:r>
              <a:rPr lang="ru-RU" sz="2400" b="1">
                <a:solidFill>
                  <a:srgbClr val="890915"/>
                </a:solidFill>
                <a:latin typeface="Comic Sans MS" pitchFamily="66" charset="0"/>
              </a:rPr>
              <a:t>                            </a:t>
            </a: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69645" name="Cloud"/>
          <p:cNvSpPr>
            <a:spLocks noChangeAspect="1" noEditPoints="1" noChangeArrowheads="1"/>
          </p:cNvSpPr>
          <p:nvPr/>
        </p:nvSpPr>
        <p:spPr bwMode="auto">
          <a:xfrm rot="217698">
            <a:off x="4716463" y="40767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250825" y="188913"/>
            <a:ext cx="8497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      </a:t>
            </a:r>
          </a:p>
        </p:txBody>
      </p:sp>
      <p:pic>
        <p:nvPicPr>
          <p:cNvPr id="47119" name="Picture 15" descr="j043266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2978150" y="260350"/>
            <a:ext cx="3230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 выбор это-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611188" y="1268413"/>
            <a:ext cx="6192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/>
              <a:t> 1.Отказ от чего либо в пользу другого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619250" y="2060575"/>
            <a:ext cx="612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/>
              <a:t>2.Решение в пользу лучшего варианта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3419475" y="2924175"/>
            <a:ext cx="482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/>
              <a:t>3.Альтернативная стоимость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5"/>
                  </p:tgtEl>
                </p:cond>
              </p:nextCondLst>
            </p:seq>
          </p:childTnLst>
        </p:cTn>
      </p:par>
    </p:tnLst>
    <p:bldLst>
      <p:bldP spid="696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995738" y="4508500"/>
            <a:ext cx="619125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>
                <a:solidFill>
                  <a:srgbClr val="890915"/>
                </a:solidFill>
                <a:latin typeface="Comic Sans MS" pitchFamily="66" charset="0"/>
              </a:rPr>
              <a:t>                           </a:t>
            </a: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ru-RU" sz="4400" b="1">
              <a:solidFill>
                <a:srgbClr val="890915"/>
              </a:solidFill>
              <a:latin typeface="Comic Sans MS" pitchFamily="66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250825" y="188913"/>
            <a:ext cx="88931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                             </a:t>
            </a:r>
          </a:p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      </a:t>
            </a:r>
          </a:p>
        </p:txBody>
      </p:sp>
      <p:sp>
        <p:nvSpPr>
          <p:cNvPr id="48141" name="WordArt 13"/>
          <p:cNvSpPr>
            <a:spLocks noChangeArrowheads="1" noChangeShapeType="1" noTextEdit="1"/>
          </p:cNvSpPr>
          <p:nvPr/>
        </p:nvSpPr>
        <p:spPr bwMode="auto">
          <a:xfrm>
            <a:off x="971550" y="1196975"/>
            <a:ext cx="6913563" cy="43195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8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МОЛОДЦЫ!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971550" y="1268413"/>
            <a:ext cx="75612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800">
                <a:solidFill>
                  <a:srgbClr val="003300"/>
                </a:solidFill>
                <a:latin typeface="Comic Sans MS" pitchFamily="66" charset="0"/>
              </a:rPr>
              <a:t>Нужда в чем – либо это</a:t>
            </a:r>
          </a:p>
        </p:txBody>
      </p:sp>
      <p:pic>
        <p:nvPicPr>
          <p:cNvPr id="27659" name="Picture 11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924175"/>
            <a:ext cx="3851275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4572000" y="4221163"/>
            <a:ext cx="3671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потребность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50190" name="Cloud"/>
          <p:cNvSpPr>
            <a:spLocks noChangeAspect="1" noEditPoints="1" noChangeArrowheads="1"/>
          </p:cNvSpPr>
          <p:nvPr/>
        </p:nvSpPr>
        <p:spPr bwMode="auto">
          <a:xfrm rot="217698">
            <a:off x="5003800" y="3789363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7663" name="Picture 15" descr="j043266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0"/>
                  </p:tgtEl>
                </p:cond>
              </p:nextCondLst>
            </p:seq>
          </p:childTnLst>
        </p:cTn>
      </p:par>
    </p:tnLst>
    <p:bldLst>
      <p:bldP spid="501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403350" y="1341438"/>
            <a:ext cx="87487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800">
                <a:solidFill>
                  <a:srgbClr val="003300"/>
                </a:solidFill>
                <a:latin typeface="Comic Sans MS" pitchFamily="66" charset="0"/>
              </a:rPr>
              <a:t>       </a:t>
            </a:r>
            <a:r>
              <a:rPr lang="ru-RU" sz="4000">
                <a:solidFill>
                  <a:srgbClr val="003300"/>
                </a:solidFill>
                <a:latin typeface="Comic Sans MS" pitchFamily="66" charset="0"/>
              </a:rPr>
              <a:t>какая это потребность?</a:t>
            </a:r>
            <a:r>
              <a:rPr lang="ru-RU" sz="4800">
                <a:solidFill>
                  <a:srgbClr val="00330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28683" name="Picture 11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3708400" y="4365625"/>
            <a:ext cx="5040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физиологическая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51214" name="Cloud"/>
          <p:cNvSpPr>
            <a:spLocks noChangeAspect="1" noEditPoints="1" noChangeArrowheads="1"/>
          </p:cNvSpPr>
          <p:nvPr/>
        </p:nvSpPr>
        <p:spPr bwMode="auto">
          <a:xfrm rot="217698">
            <a:off x="4932363" y="4005263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8687" name="Picture 15" descr="j02084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765175"/>
            <a:ext cx="11525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8" name="Picture 16" descr="j043266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14"/>
                  </p:tgtEl>
                </p:cond>
              </p:nextCondLst>
            </p:seq>
          </p:childTnLst>
        </p:cTn>
      </p:par>
    </p:tnLst>
    <p:bldLst>
      <p:bldP spid="512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403350" y="1341438"/>
            <a:ext cx="87487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800">
                <a:solidFill>
                  <a:srgbClr val="003300"/>
                </a:solidFill>
                <a:latin typeface="Comic Sans MS" pitchFamily="66" charset="0"/>
              </a:rPr>
              <a:t>       </a:t>
            </a:r>
            <a:r>
              <a:rPr lang="ru-RU" sz="4000">
                <a:solidFill>
                  <a:srgbClr val="003300"/>
                </a:solidFill>
                <a:latin typeface="Comic Sans MS" pitchFamily="66" charset="0"/>
              </a:rPr>
              <a:t>какая это потребность?</a:t>
            </a:r>
            <a:r>
              <a:rPr lang="ru-RU" sz="4800">
                <a:solidFill>
                  <a:srgbClr val="00330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29707" name="Picture 11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708400" y="4365625"/>
            <a:ext cx="5040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социальная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52238" name="Cloud"/>
          <p:cNvSpPr>
            <a:spLocks noChangeAspect="1" noEditPoints="1" noChangeArrowheads="1"/>
          </p:cNvSpPr>
          <p:nvPr/>
        </p:nvSpPr>
        <p:spPr bwMode="auto">
          <a:xfrm rot="217698">
            <a:off x="4859338" y="393382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9711" name="Picture 15" descr="j04338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90805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2" name="Picture 16" descr="j043266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8"/>
                  </p:tgtEl>
                </p:cond>
              </p:nextCondLst>
            </p:seq>
          </p:childTnLst>
        </p:cTn>
      </p:par>
    </p:tnLst>
    <p:bldLst>
      <p:bldP spid="522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403350" y="1341438"/>
            <a:ext cx="87487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800">
                <a:solidFill>
                  <a:srgbClr val="003300"/>
                </a:solidFill>
                <a:latin typeface="Comic Sans MS" pitchFamily="66" charset="0"/>
              </a:rPr>
              <a:t>       </a:t>
            </a:r>
            <a:r>
              <a:rPr lang="ru-RU" sz="4000">
                <a:solidFill>
                  <a:srgbClr val="003300"/>
                </a:solidFill>
                <a:latin typeface="Comic Sans MS" pitchFamily="66" charset="0"/>
              </a:rPr>
              <a:t>какая это потребность?</a:t>
            </a:r>
            <a:r>
              <a:rPr lang="ru-RU" sz="4800">
                <a:solidFill>
                  <a:srgbClr val="00330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30731" name="Picture 11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708400" y="4365625"/>
            <a:ext cx="5040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духовная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53262" name="Cloud"/>
          <p:cNvSpPr>
            <a:spLocks noChangeAspect="1" noEditPoints="1" noChangeArrowheads="1"/>
          </p:cNvSpPr>
          <p:nvPr/>
        </p:nvSpPr>
        <p:spPr bwMode="auto">
          <a:xfrm rot="217698">
            <a:off x="4787900" y="393382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30735" name="Picture 15" descr="j04348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98107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6" name="Picture 16" descr="j043266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62"/>
                  </p:tgtEl>
                </p:cond>
              </p:nextCondLst>
            </p:seq>
          </p:childTnLst>
        </p:cTn>
      </p:par>
    </p:tnLst>
    <p:bldLst>
      <p:bldP spid="532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1754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708400" y="4365625"/>
            <a:ext cx="5040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безграничность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54285" name="Cloud"/>
          <p:cNvSpPr>
            <a:spLocks noChangeAspect="1" noEditPoints="1" noChangeArrowheads="1"/>
          </p:cNvSpPr>
          <p:nvPr/>
        </p:nvSpPr>
        <p:spPr bwMode="auto">
          <a:xfrm rot="217698">
            <a:off x="4859338" y="393382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827088" y="981075"/>
            <a:ext cx="748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Главная черта потребностей</a:t>
            </a:r>
          </a:p>
        </p:txBody>
      </p:sp>
      <p:pic>
        <p:nvPicPr>
          <p:cNvPr id="31759" name="Picture 15" descr="j043266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5"/>
                  </p:tgtEl>
                </p:cond>
              </p:nextCondLst>
            </p:seq>
          </p:childTnLst>
        </p:cTn>
      </p:par>
    </p:tnLst>
    <p:bldLst>
      <p:bldP spid="542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2778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3708400" y="4365625"/>
            <a:ext cx="5040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благо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55309" name="Cloud"/>
          <p:cNvSpPr>
            <a:spLocks noChangeAspect="1" noEditPoints="1" noChangeArrowheads="1"/>
          </p:cNvSpPr>
          <p:nvPr/>
        </p:nvSpPr>
        <p:spPr bwMode="auto">
          <a:xfrm rot="217698">
            <a:off x="4859338" y="393382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755650" y="620713"/>
            <a:ext cx="74898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Средство удовлетворения                             потребностей</a:t>
            </a:r>
          </a:p>
        </p:txBody>
      </p:sp>
      <p:pic>
        <p:nvPicPr>
          <p:cNvPr id="32783" name="Picture 15" descr="j043266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9"/>
                  </p:tgtEl>
                </p:cond>
              </p:nextCondLst>
            </p:seq>
          </p:childTnLst>
        </p:cTn>
      </p:par>
    </p:tnLst>
    <p:bldLst>
      <p:bldP spid="553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 flipH="1">
            <a:off x="0" y="6669088"/>
            <a:ext cx="9144000" cy="188912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96D49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964613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436943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 flipH="1">
            <a:off x="0" y="0"/>
            <a:ext cx="9144000" cy="188913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618161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179388" cy="68580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5B7C5B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0" y="6462713"/>
            <a:ext cx="404813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 rot="5400000">
            <a:off x="-4763" y="4763"/>
            <a:ext cx="404813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 rot="-10521182">
            <a:off x="8739188" y="0"/>
            <a:ext cx="404812" cy="395288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3E653E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 rot="-5592729">
            <a:off x="8743951" y="6457950"/>
            <a:ext cx="404812" cy="395287"/>
          </a:xfrm>
          <a:prstGeom prst="rtTriangle">
            <a:avLst/>
          </a:prstGeom>
          <a:gradFill rotWithShape="1">
            <a:gsLst>
              <a:gs pos="0">
                <a:srgbClr val="003300"/>
              </a:gs>
              <a:gs pos="100000">
                <a:srgbClr val="436943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3802" name="Picture 10" descr="Рисунок1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6488"/>
            <a:ext cx="3851275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708400" y="4365625"/>
            <a:ext cx="5040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890915"/>
                </a:solidFill>
                <a:latin typeface="Comic Sans MS" pitchFamily="66" charset="0"/>
              </a:rPr>
              <a:t>свободное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795963" y="41497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56333" name="Cloud"/>
          <p:cNvSpPr>
            <a:spLocks noChangeAspect="1" noEditPoints="1" noChangeArrowheads="1"/>
          </p:cNvSpPr>
          <p:nvPr/>
        </p:nvSpPr>
        <p:spPr bwMode="auto">
          <a:xfrm rot="217698">
            <a:off x="4859338" y="3789363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99CCFF">
                  <a:gamma/>
                  <a:tint val="43529"/>
                  <a:invGamma/>
                </a:srgbClr>
              </a:gs>
              <a:gs pos="100000">
                <a:srgbClr val="99CC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827088" y="1196975"/>
            <a:ext cx="748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4000" b="1">
                <a:solidFill>
                  <a:srgbClr val="003300"/>
                </a:solidFill>
                <a:latin typeface="Comic Sans MS" pitchFamily="66" charset="0"/>
              </a:rPr>
              <a:t>какое это благо ?       </a:t>
            </a:r>
          </a:p>
        </p:txBody>
      </p:sp>
      <p:pic>
        <p:nvPicPr>
          <p:cNvPr id="33807" name="Picture 15" descr="37R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620713"/>
            <a:ext cx="25923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8" name="Picture 16" descr="j043266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5778500"/>
            <a:ext cx="1241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3"/>
                  </p:tgtEl>
                </p:cond>
              </p:nextCondLst>
            </p:seq>
          </p:childTnLst>
        </p:cTn>
      </p:par>
    </p:tnLst>
    <p:bldLst>
      <p:bldP spid="5633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215</Words>
  <Application>Microsoft Office PowerPoint</Application>
  <PresentationFormat>Экран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Customer</dc:creator>
  <cp:lastModifiedBy>Customer</cp:lastModifiedBy>
  <cp:revision>3</cp:revision>
  <dcterms:created xsi:type="dcterms:W3CDTF">2014-11-08T11:25:23Z</dcterms:created>
  <dcterms:modified xsi:type="dcterms:W3CDTF">2014-11-09T08:57:24Z</dcterms:modified>
</cp:coreProperties>
</file>