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2" r:id="rId4"/>
    <p:sldId id="261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9D27-2F2C-454D-836D-A243624852E4}" type="datetimeFigureOut">
              <a:rPr lang="ru-RU" smtClean="0"/>
              <a:t>24.10.2014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1C7A-F040-4F6A-8E00-525F2D273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9993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9D27-2F2C-454D-836D-A243624852E4}" type="datetimeFigureOut">
              <a:rPr lang="ru-RU" smtClean="0"/>
              <a:t>24.10.2014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1C7A-F040-4F6A-8E00-525F2D273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758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9D27-2F2C-454D-836D-A243624852E4}" type="datetimeFigureOut">
              <a:rPr lang="ru-RU" smtClean="0"/>
              <a:t>24.10.2014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1C7A-F040-4F6A-8E00-525F2D273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4393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9D27-2F2C-454D-836D-A243624852E4}" type="datetimeFigureOut">
              <a:rPr lang="ru-RU" smtClean="0"/>
              <a:t>24.10.2014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1C7A-F040-4F6A-8E00-525F2D273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590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9D27-2F2C-454D-836D-A243624852E4}" type="datetimeFigureOut">
              <a:rPr lang="ru-RU" smtClean="0"/>
              <a:t>24.10.2014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1C7A-F040-4F6A-8E00-525F2D273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49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9D27-2F2C-454D-836D-A243624852E4}" type="datetimeFigureOut">
              <a:rPr lang="ru-RU" smtClean="0"/>
              <a:t>24.10.2014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1C7A-F040-4F6A-8E00-525F2D273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541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9D27-2F2C-454D-836D-A243624852E4}" type="datetimeFigureOut">
              <a:rPr lang="ru-RU" smtClean="0"/>
              <a:t>24.10.2014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1C7A-F040-4F6A-8E00-525F2D273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332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9D27-2F2C-454D-836D-A243624852E4}" type="datetimeFigureOut">
              <a:rPr lang="ru-RU" smtClean="0"/>
              <a:t>24.10.2014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1C7A-F040-4F6A-8E00-525F2D273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349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9D27-2F2C-454D-836D-A243624852E4}" type="datetimeFigureOut">
              <a:rPr lang="ru-RU" smtClean="0"/>
              <a:t>24.10.2014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1C7A-F040-4F6A-8E00-525F2D273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873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9D27-2F2C-454D-836D-A243624852E4}" type="datetimeFigureOut">
              <a:rPr lang="ru-RU" smtClean="0"/>
              <a:t>24.10.2014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1C7A-F040-4F6A-8E00-525F2D273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61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9D27-2F2C-454D-836D-A243624852E4}" type="datetimeFigureOut">
              <a:rPr lang="ru-RU" smtClean="0"/>
              <a:t>24.10.2014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1C7A-F040-4F6A-8E00-525F2D273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4115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19D27-2F2C-454D-836D-A243624852E4}" type="datetimeFigureOut">
              <a:rPr lang="ru-RU" smtClean="0"/>
              <a:t>24.10.2014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91C7A-F040-4F6A-8E00-525F2D273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540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2%D0%BE%D0%B2%D0%B0%D1%80" TargetMode="External"/><Relationship Id="rId7" Type="http://schemas.openxmlformats.org/officeDocument/2006/relationships/image" Target="../media/image4.jpeg"/><Relationship Id="rId2" Type="http://schemas.openxmlformats.org/officeDocument/2006/relationships/hyperlink" Target="https://ru.wikipedia.org/w/index.php?title=%D0%9F%D1%83%D0%B1%D0%BB%D0%B8%D1%87%D0%BD%D0%B0%D1%8F_%D0%BF%D1%80%D0%BE%D0%B4%D0%B0%D0%B6%D0%B0&amp;action=edit&amp;redlink=1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ru.wikipedia.org/wiki/%D0%9F%D0%BE%D0%BA%D1%83%D0%BF%D0%B0%D1%82%D0%B5%D0%BB%D1%8C" TargetMode="External"/><Relationship Id="rId5" Type="http://schemas.openxmlformats.org/officeDocument/2006/relationships/hyperlink" Target="https://ru.wikipedia.org/wiki/%D0%98%D0%BC%D1%83%D1%89%D0%B5%D1%81%D1%82%D0%B2%D0%BE_%D0%BF%D1%80%D0%B5%D0%B4%D0%BF%D1%80%D0%B8%D1%8F%D1%82%D0%B8%D1%8F" TargetMode="External"/><Relationship Id="rId4" Type="http://schemas.openxmlformats.org/officeDocument/2006/relationships/hyperlink" Target="https://ru.wikipedia.org/wiki/%D0%A6%D0%B5%D0%BD%D0%BD%D1%8B%D0%B5_%D0%B1%D1%83%D0%BC%D0%B0%D0%B3%D0%B8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5300" b="1" dirty="0"/>
              <a:t>«Силы, которые управляют рынком»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ru-RU" b="1" dirty="0" smtClean="0"/>
              <a:t>Нажить много денег – храбрость; сохранить их – мудрость, а умело расходовать – искусство.</a:t>
            </a:r>
            <a:r>
              <a:rPr lang="ru-RU" dirty="0" smtClean="0"/>
              <a:t>-             Авербах Бертольд</a:t>
            </a:r>
            <a:endParaRPr lang="ru-RU" dirty="0"/>
          </a:p>
        </p:txBody>
      </p:sp>
      <p:pic>
        <p:nvPicPr>
          <p:cNvPr id="1030" name="Picture 6" descr="&amp;Dcy;&amp;iecy;&amp;ncy;&amp;iecy;&amp;zhcy;&amp;ncy;&amp;acy;&amp;yacy; &amp;lcy;&amp;acy;&amp;vcy;&amp;icy;&amp;ncy;&amp;acy; &amp;Mcy;&amp;icy;&amp;rcy; &amp;Dcy;&amp;ucy;&amp;dcy;&amp;ucy;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554" y="1825625"/>
            <a:ext cx="4610891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6459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   </a:t>
            </a:r>
            <a:r>
              <a:rPr lang="ru-RU" sz="7200" b="1" dirty="0" smtClean="0"/>
              <a:t> Сберкнижка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765300" y="2359933"/>
            <a:ext cx="5524500" cy="3813854"/>
          </a:xfrm>
          <a:solidFill>
            <a:srgbClr val="00B0F0"/>
          </a:solidFill>
        </p:spPr>
        <p:txBody>
          <a:bodyPr/>
          <a:lstStyle/>
          <a:p>
            <a:pPr marL="0" indent="0">
              <a:buNone/>
            </a:pPr>
            <a:endParaRPr lang="ru-RU" sz="540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8E0519-1439-4EA2-8C59-DC1A2FB7160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33. Обменные курсы валют</a:t>
            </a:r>
            <a:endParaRPr lang="en-US"/>
          </a:p>
        </p:txBody>
      </p:sp>
      <p:pic>
        <p:nvPicPr>
          <p:cNvPr id="7" name="Picture 2" descr="&amp;Kcy;&amp;acy;&amp;kcy; &amp;pcy;&amp;rcy;&amp;ocy;&amp;vcy;&amp;iecy;&amp;rcy;&amp;icy;&amp;tcy;&amp;softcy; &amp;scy;&amp;chcy;&amp;iecy;&amp;tcy; &amp;ncy;&amp;acy; &amp;scy;&amp;bcy;&amp;iecy;&amp;rcy;&amp;kcy;&amp;ncy;&amp;icy;&amp;zhcy;&amp;kcy;&amp;iecy; &amp;Scy;&amp;bcy;&amp;iecy;&amp;rcy;&amp;bcy;&amp;acy;&amp;ncy;&amp;kcy;&amp;acy;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6687"/>
            <a:ext cx="2324100" cy="1859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&amp;Ncy;&amp;ocy;&amp;vcy;&amp;acy;&amp;yacy; &amp;pcy;&amp;iecy;&amp;ncy;&amp;scy;&amp;icy;&amp;ocy;&amp;ncy;&amp;ncy;&amp;acy;&amp;yacy; &amp;fcy;&amp;ocy;&amp;rcy;&amp;mcy;&amp;ucy;&amp;lcy;&amp;acy; &amp;icy; 200 &amp;lcy;&amp;ucy;&amp;chcy;&amp;shcy;&amp;icy;&amp;khcy; &amp;vcy;&amp;ucy;&amp;zcy;&amp;ocy;&amp;vcy; &amp;Rcy;&amp;Icy;&amp;Acy; &amp;Ncy;&amp;ocy;&amp;vcy;&amp;ocy;&amp;scy;&amp;tcy;&amp;icy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3800" y="3987800"/>
            <a:ext cx="3187700" cy="2368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068046"/>
              </p:ext>
            </p:extLst>
          </p:nvPr>
        </p:nvGraphicFramePr>
        <p:xfrm>
          <a:off x="647700" y="2208530"/>
          <a:ext cx="7962899" cy="41207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3139"/>
                <a:gridCol w="2984643"/>
                <a:gridCol w="864281"/>
                <a:gridCol w="864281"/>
                <a:gridCol w="864281"/>
                <a:gridCol w="864281"/>
                <a:gridCol w="967993"/>
              </a:tblGrid>
              <a:tr h="31877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Ф.И.О.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01600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163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ТЕМА: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ДАТА: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ПРИХОД: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РАСХОД: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ОСТАТОК: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ОТМЕТКИ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742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БАНКА: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558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1.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r>
                        <a:rPr lang="ru-RU" sz="1100" u="none" strike="noStrike" dirty="0" smtClean="0">
                          <a:effectLst/>
                        </a:rPr>
                        <a:t>Силы, которые управляют рынком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r>
                        <a:rPr lang="ru-RU" sz="1100" u="none" strike="noStrike" dirty="0" smtClean="0">
                          <a:effectLst/>
                        </a:rPr>
                        <a:t>24.10.2014.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r>
                        <a:rPr lang="ru-RU" sz="1100" u="none" strike="noStrike" dirty="0" smtClean="0">
                          <a:effectLst/>
                        </a:rPr>
                        <a:t>1000, 00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558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2.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r>
                        <a:rPr lang="ru-RU" sz="1100" u="none" strike="noStrike" dirty="0" smtClean="0">
                          <a:effectLst/>
                        </a:rPr>
                        <a:t>420, 00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558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3.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r>
                        <a:rPr lang="ru-RU" sz="1100" u="none" strike="noStrike" dirty="0" smtClean="0">
                          <a:effectLst/>
                        </a:rPr>
                        <a:t>580, 00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558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4.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558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5.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558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6.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558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7.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558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8.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558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9.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558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10.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195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Autofit/>
          </a:bodyPr>
          <a:lstStyle/>
          <a:p>
            <a:pPr algn="ctr"/>
            <a:r>
              <a:rPr lang="ru-RU" sz="9600" b="1" i="1" dirty="0" smtClean="0"/>
              <a:t>Аукцион </a:t>
            </a:r>
            <a:endParaRPr lang="ru-RU" sz="9600" b="1" i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3100" y="2159000"/>
            <a:ext cx="5842000" cy="4292600"/>
          </a:xfrm>
          <a:solidFill>
            <a:srgbClr val="FFFF00"/>
          </a:solidFill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200" dirty="0" smtClean="0"/>
              <a:t>Материал из Википедии</a:t>
            </a:r>
            <a:endParaRPr lang="ru-RU" sz="2200" dirty="0" smtClean="0">
              <a:effectLst/>
            </a:endParaRPr>
          </a:p>
          <a:p>
            <a:r>
              <a:rPr lang="ru-RU" sz="2200" b="1" dirty="0" err="1" smtClean="0"/>
              <a:t>Аукцио́н</a:t>
            </a:r>
            <a:r>
              <a:rPr lang="ru-RU" sz="2200" dirty="0" smtClean="0"/>
              <a:t> — </a:t>
            </a:r>
            <a:r>
              <a:rPr lang="ru-RU" sz="2200" dirty="0" smtClean="0">
                <a:hlinkClick r:id="rId2" tooltip="Публичная продажа (страница отсутствует)"/>
              </a:rPr>
              <a:t>публичная продажа</a:t>
            </a:r>
            <a:r>
              <a:rPr lang="ru-RU" sz="2200" dirty="0" smtClean="0"/>
              <a:t> </a:t>
            </a:r>
            <a:r>
              <a:rPr lang="ru-RU" sz="2200" dirty="0" smtClean="0">
                <a:hlinkClick r:id="rId3" tooltip="Товар"/>
              </a:rPr>
              <a:t>товаров</a:t>
            </a:r>
            <a:r>
              <a:rPr lang="ru-RU" sz="2200" dirty="0" smtClean="0"/>
              <a:t>, </a:t>
            </a:r>
            <a:r>
              <a:rPr lang="ru-RU" sz="2200" dirty="0" smtClean="0">
                <a:hlinkClick r:id="rId4" tooltip="Ценные бумаги"/>
              </a:rPr>
              <a:t>ценных бумаг</a:t>
            </a:r>
            <a:r>
              <a:rPr lang="ru-RU" sz="2200" dirty="0" smtClean="0"/>
              <a:t>, </a:t>
            </a:r>
            <a:r>
              <a:rPr lang="ru-RU" sz="2200" dirty="0" smtClean="0">
                <a:hlinkClick r:id="rId5" tooltip="Имущество предприятия"/>
              </a:rPr>
              <a:t>имущества предприятий</a:t>
            </a:r>
            <a:r>
              <a:rPr lang="ru-RU" sz="2200" dirty="0" smtClean="0"/>
              <a:t>, произведений искусства и других объектов, которая производится по заранее установленным правилам аукциона. Общим для всех аукционов принципом является принцип состязательности между </a:t>
            </a:r>
            <a:r>
              <a:rPr lang="ru-RU" sz="2200" dirty="0" smtClean="0">
                <a:hlinkClick r:id="rId6" tooltip="Покупатель"/>
              </a:rPr>
              <a:t>покупателями</a:t>
            </a:r>
            <a:r>
              <a:rPr lang="ru-RU" sz="2200" dirty="0" smtClean="0"/>
              <a:t>. В процессе состязания между покупателями за право приобрести товар выявляется победитель аукциона. Победителем аукциона признаётся лицо, выигравшее аукцион в соответствии с его правилами. В этом случае объект приобретается победителем аукциона</a:t>
            </a:r>
          </a:p>
          <a:p>
            <a:endParaRPr lang="ru-RU" dirty="0"/>
          </a:p>
        </p:txBody>
      </p:sp>
      <p:pic>
        <p:nvPicPr>
          <p:cNvPr id="2050" name="Picture 2" descr="&amp;Acy;&amp;ucy;&amp;kcy;&amp;tscy;&amp;icy;&amp;ocy;&amp;ncy;&amp;ycy; &amp;vcy; &amp;Kcy;&amp;icy;&amp;iecy;&amp;vcy;&amp;iecy;, &amp;Dcy;&amp;ocy;&amp;ncy;&amp;iecy;&amp;tscy;&amp;kcy;&amp;iecy; &amp;icy; &amp;Kcy;&amp;rcy;&amp;acy;&amp;mcy;&amp;acy;&amp;tcy;&amp;ocy;&amp;rcy;&amp;scy;&amp;kcy;&amp;iecy; &amp;ocy;&amp;pcy;&amp;rcy;&amp;iecy;&amp;dcy;&amp;iecy;&amp;lcy;&amp;yacy;&amp;tcy; &amp;rcy;&amp;ycy;&amp;ncy;&amp;ocy;&amp;chcy;&amp;ncy;&amp;ucy;&amp;yucy; &amp;scy;&amp;tcy;&amp;ocy;&amp;icy;&amp;mcy;&amp;ocy;&amp;scy;&amp;tcy;&amp;softcy; &amp;ocy;&amp;fcy;&amp;icy;&amp;scy;&amp;ncy;&amp;ocy;&amp;jcy; &amp;ncy;&amp;iecy;&amp;dcy;&amp;vcy;&amp;icy;&amp;zhcy;&amp;icy;&amp;mcy;&amp;ocy;&amp;scy;&amp;tcy;&amp;icy; - 6 &amp;Dcy;&amp;iecy;&amp;kcy;&amp;acy;&amp;bcy;&amp;rcy;&amp;yacy; 2013 - &amp;Rcy;&amp;iecy;&amp;kcy;&amp;lcy;&amp;acy;&amp;mcy;&amp;ncy;&amp;ocy;-&amp;icy;&amp;ncy;&amp;fcy;&amp;ocy;&amp;rcy;&amp;mcy;&amp;acy;&amp;tscy;&amp;icy;&amp;ocy;"/>
          <p:cNvPicPr>
            <a:picLocks noGrp="1" noChangeAspect="1" noChangeArrowheads="1"/>
          </p:cNvPicPr>
          <p:nvPr>
            <p:ph sz="half" idx="2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3314" y="1690688"/>
            <a:ext cx="4620486" cy="3681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3687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ru-RU" sz="5400" b="1" dirty="0" smtClean="0"/>
              <a:t>Аукцион экономических знаний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52700" y="1825624"/>
            <a:ext cx="8801100" cy="4384675"/>
          </a:xfrm>
          <a:solidFill>
            <a:srgbClr val="FFFF00"/>
          </a:solidFill>
        </p:spPr>
        <p:txBody>
          <a:bodyPr>
            <a:normAutofit lnSpcReduction="10000"/>
          </a:bodyPr>
          <a:lstStyle/>
          <a:p>
            <a:r>
              <a:rPr lang="ru-RU" dirty="0"/>
              <a:t>1. Определение суммы кредита.</a:t>
            </a:r>
          </a:p>
          <a:p>
            <a:r>
              <a:rPr lang="ru-RU" dirty="0"/>
              <a:t>2. Продажа лот (вопросов)</a:t>
            </a:r>
          </a:p>
          <a:p>
            <a:r>
              <a:rPr lang="ru-RU" dirty="0"/>
              <a:t>3. Покупка ответа ( стартовая цена.)</a:t>
            </a:r>
          </a:p>
          <a:p>
            <a:r>
              <a:rPr lang="ru-RU" dirty="0"/>
              <a:t>4.Торги ( шаг – </a:t>
            </a:r>
            <a:r>
              <a:rPr lang="ru-RU" dirty="0" smtClean="0"/>
              <a:t>20 </a:t>
            </a:r>
            <a:r>
              <a:rPr lang="ru-RU" dirty="0"/>
              <a:t>руб.)</a:t>
            </a:r>
          </a:p>
          <a:p>
            <a:r>
              <a:rPr lang="ru-RU" dirty="0"/>
              <a:t>5.Права ответа – приз (стоимость вопроса)</a:t>
            </a:r>
          </a:p>
          <a:p>
            <a:r>
              <a:rPr lang="ru-RU" dirty="0"/>
              <a:t>6. подсказка – штраф (стоимость вопроса)</a:t>
            </a:r>
          </a:p>
          <a:p>
            <a:pPr algn="ctr"/>
            <a:r>
              <a:rPr lang="ru-RU" dirty="0" smtClean="0"/>
              <a:t>1 тур – Открытый.</a:t>
            </a:r>
          </a:p>
          <a:p>
            <a:pPr algn="ctr"/>
            <a:r>
              <a:rPr lang="ru-RU" dirty="0" smtClean="0"/>
              <a:t>2 тур – Закрытый</a:t>
            </a:r>
          </a:p>
          <a:p>
            <a:pPr algn="ctr"/>
            <a:r>
              <a:rPr lang="ru-RU" dirty="0" smtClean="0"/>
              <a:t>3 тур - Полузакрытый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F37949-9F9C-4F4C-A2E3-4B1FC9E341D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 descr="&amp;Ncy;&amp;iecy;&amp;mcy;&amp;iecy;&amp;tscy;&amp;kcy;&amp;icy;&amp;jcy; &amp;mcy;&amp;ocy;&amp;shcy;&amp;iecy;&amp;ncy;&amp;ncy;&amp;icy;&amp;kcy; &amp;ocy;&amp;scy;&amp;ucy;&amp;zhcy;&amp;dcy;&amp;iecy;&amp;ncy; &amp;zcy;&amp;acy; &amp;fcy;&amp;icy;&amp;kcy;&amp;tcy;&amp;icy;&amp;vcy;&amp;ncy;&amp;ycy;&amp;jcy; &amp;rcy;&amp;ocy;&amp;zcy;&amp;ycy;&amp;gcy;&amp;rcy;&amp;ycy;&amp;shcy; &amp;dcy;&amp;ocy;&amp;mcy;&amp;acy; - Tranio.R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6" y="4530726"/>
            <a:ext cx="2778124" cy="219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760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4162425" cy="2476500"/>
          </a:xfrm>
          <a:solidFill>
            <a:srgbClr val="00B0F0"/>
          </a:solidFill>
        </p:spPr>
        <p:txBody>
          <a:bodyPr>
            <a:noAutofit/>
          </a:bodyPr>
          <a:lstStyle/>
          <a:p>
            <a:r>
              <a:rPr lang="ru-RU" sz="6000" b="1" dirty="0" smtClean="0"/>
              <a:t>Подведение итогов аукциона</a:t>
            </a:r>
            <a:endParaRPr lang="ru-RU" sz="6000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78000" y="3581400"/>
            <a:ext cx="2994025" cy="2287588"/>
          </a:xfrm>
        </p:spPr>
        <p:txBody>
          <a:bodyPr/>
          <a:lstStyle/>
          <a:p>
            <a:r>
              <a:rPr lang="ru-RU" sz="2800" dirty="0"/>
              <a:t>Ничто так не развивает память, как одалживание денег.</a:t>
            </a:r>
          </a:p>
          <a:p>
            <a:endParaRPr lang="ru-RU" dirty="0"/>
          </a:p>
        </p:txBody>
      </p:sp>
      <p:pic>
        <p:nvPicPr>
          <p:cNvPr id="4098" name="Picture 2" descr="&amp;Rcy;&amp;ocy;&amp;scy;&amp;scy;&amp;icy;&amp;yacy; &amp;ocy;&amp;tcy;&amp;kcy;&amp;acy;&amp;zcy;&amp;ycy;&amp;vcy;&amp;acy;&amp;iecy;&amp;tcy;&amp;scy;&amp;yacy; &amp;pcy;&amp;ocy;&amp;mcy;&amp;ocy;&amp;gcy;&amp;acy;&amp;tcy;&amp;softcy; &amp;fcy;&amp;ocy;&amp;ncy;&amp;dcy;&amp;ocy;&amp;vcy;&amp;ocy;&amp;mcy;&amp;ucy; &amp;rcy;&amp;ycy;&amp;ncy;&amp;kcy;&amp;ucy; &amp;Fcy;&amp;Icy;&amp;Ncy;&amp;Acy;&amp;Ncy;&amp;Scy;&amp;Ycy; Plusimi…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788" y="1409700"/>
            <a:ext cx="5715000" cy="402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7590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073400" y="160058"/>
            <a:ext cx="8864600" cy="6032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Прайс –лист.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Тема:   «Силы, которые управляют рынком»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Вопрос:                                                                                                                  Цена: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Что такое «спрос»?...............................................................................     100р.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Что такое «величина спроса»? ……………………………………………………….      300р.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«Закон  спроса» ………………………………………………………………………………..    200р.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Что такое «эластичность»? ……………………………………………………………….    200р. 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Что такое «предложение»? ……………………………………………………………….. 100р.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Что такое «величина предложения»?.................................................... 300р.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Что такое «эластичность  предложения по цене»?................................400р.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«Закон предложения»…………………………………………………………………………  200р.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Что такое «избыток (затоваривание)»?…………………………………………………300р.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Что такое «дефицит»?...............................................................................300р.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Что такое «равновесная цена»?............................................................... 200р. 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Что такое «взаимозаменяемые товары»?...............................................300р.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Что такое «</a:t>
            </a:r>
            <a:r>
              <a:rPr kumimoji="0" lang="ru-RU" alt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взаимодополняемые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товары»…………………………………………300р.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Куда сдвигается кривая спроса при увеличении цены?........................100р.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Куда сдвигается кривая предложения при уменьшении цены?..........100р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ru-RU" altLang="ru-RU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121" name="Рисунок 1" descr="&amp;Pcy;&amp;rcy;&amp;acy;&amp;jcy;&amp;scy; &amp;lcy;&amp;icy;&amp;scy;&amp;tcy; - &amp;Ecy;&amp;fcy;&amp;fcy;&amp;iecy;&amp;kcy;&amp;tcy;&amp;icy;&amp;vcy;&amp;ncy;&amp;ycy;&amp;iecy; &amp;mcy;&amp;iecy;&amp;tcy;&amp;ocy;&amp;dcy;&amp;icy;&amp;kcy;&amp;icy; &amp;ucy;&amp;vcy;&amp;iecy;&amp;lcy;&amp;icy;&amp;chcy;&amp;iecy;&amp;ncy;&amp;icy;&amp;yacy; &amp;gcy;&amp;rcy;&amp;ucy;&amp;dcy;&amp;icy; &amp;bcy;&amp;iecy;&amp;zcy; &amp;ocy;&amp;pcy;&amp;iecy;&amp;rcy;&amp;acy;…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38" y="457200"/>
            <a:ext cx="2798762" cy="231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5403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68700" y="609600"/>
            <a:ext cx="7988300" cy="2768600"/>
          </a:xfrm>
          <a:solidFill>
            <a:srgbClr val="00B0F0"/>
          </a:solidFill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6000" b="1" dirty="0" smtClean="0"/>
              <a:t>Урок закончен!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i="1" dirty="0" smtClean="0"/>
              <a:t>Спасибо за внимание.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44800" y="4419600"/>
            <a:ext cx="4521200" cy="20320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Домашнее задание:</a:t>
            </a:r>
          </a:p>
          <a:p>
            <a:pPr algn="ctr"/>
            <a:r>
              <a:rPr lang="ru-RU" sz="3200" dirty="0" smtClean="0"/>
              <a:t>П 10, 11, 12</a:t>
            </a:r>
          </a:p>
          <a:p>
            <a:pPr algn="ctr"/>
            <a:r>
              <a:rPr lang="ru-RU" sz="3200" dirty="0" smtClean="0"/>
              <a:t> </a:t>
            </a:r>
            <a:endParaRPr lang="ru-RU" sz="3200" dirty="0"/>
          </a:p>
        </p:txBody>
      </p:sp>
      <p:pic>
        <p:nvPicPr>
          <p:cNvPr id="6146" name="Picture 2" descr="&amp;Dcy;&amp;iecy;&amp;ncy;&amp;softcy;&amp;gcy;&amp;icy; &quot; omtatsat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7082" y="4681552"/>
            <a:ext cx="4191217" cy="2176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&amp;Ncy;&amp;softcy;&amp;yucy;-&amp;Jcy;&amp;ocy;&amp;rcy;&amp;kcy;&amp;scy;&amp;kcy;&amp;acy;&amp;yacy; &amp;bcy;&amp;icy;&amp;rcy;&amp;zhcy;&amp;acy; &amp;pcy;&amp;rcy;&amp;acy;&amp;zcy;&amp;dcy;&amp;ncy;&amp;ucy;&amp;iecy;&amp;tcy; &amp;rcy;&amp;iecy;&amp;kcy;&amp;ocy;&amp;rcy;&amp;dcy; Dow Jones : MyTrade Roo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341548"/>
            <a:ext cx="4489487" cy="3582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06409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310</Words>
  <Application>Microsoft Office PowerPoint</Application>
  <PresentationFormat>Широкоэкранный</PresentationFormat>
  <Paragraphs>136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«Силы, которые управляют рынком» </vt:lpstr>
      <vt:lpstr>                           Сберкнижка.</vt:lpstr>
      <vt:lpstr>Аукцион </vt:lpstr>
      <vt:lpstr>Аукцион экономических знаний.</vt:lpstr>
      <vt:lpstr>Подведение итогов аукциона</vt:lpstr>
      <vt:lpstr>Презентация PowerPoint</vt:lpstr>
      <vt:lpstr>Урок закончен! Спасибо за внимание.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«Силы, которые управляют рынком»</dc:title>
  <dc:creator>Win_8.1</dc:creator>
  <cp:lastModifiedBy>Win_8.1</cp:lastModifiedBy>
  <cp:revision>8</cp:revision>
  <dcterms:created xsi:type="dcterms:W3CDTF">2014-10-23T19:38:13Z</dcterms:created>
  <dcterms:modified xsi:type="dcterms:W3CDTF">2014-10-23T20:32:28Z</dcterms:modified>
</cp:coreProperties>
</file>