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D%D0%BA%D1%82-%D0%9F%D0%B5%D1%82%D0%B5%D1%80%D0%B1%D1%83%D1%80%D0%B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\Desktop\Без имени-1.pn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74999"/>
            <a:ext cx="7772400" cy="1470025"/>
          </a:xfrm>
        </p:spPr>
        <p:txBody>
          <a:bodyPr/>
          <a:lstStyle/>
          <a:p>
            <a:r>
              <a:rPr lang="ru-RU" b="1" dirty="0" smtClean="0"/>
              <a:t>Вместе со страной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544" y="4556720"/>
            <a:ext cx="632879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Ученые Ленинграда-Петербурга в отечественной и мировой науке и технике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DEN\Desktop\шестеренки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1732014" cy="1578248"/>
          </a:xfrm>
          <a:prstGeom prst="rect">
            <a:avLst/>
          </a:prstGeom>
          <a:noFill/>
        </p:spPr>
      </p:pic>
      <p:pic>
        <p:nvPicPr>
          <p:cNvPr id="4" name="Picture 2" descr="C:\Users\DEN\Desktop\597106f07a53c1d5cb7a9980c4c166ec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2748" y="-30932"/>
            <a:ext cx="1803748" cy="180374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530215"/>
            <a:ext cx="7358114" cy="1327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Посвящается 70-летию снятия блокады Ленинграда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79512" y="1916832"/>
            <a:ext cx="5976664" cy="175432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 20 марта 1932 года работает в Ленинградском физико-техническом институте, доцент. Был секретарем комсомольского коллектива образованного комбината институтов. Усовершенствовал камеру Вильсона для изучения космических лучей в стратосфере.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789040"/>
            <a:ext cx="3195038" cy="20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589875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Камера </a:t>
            </a:r>
            <a:r>
              <a:rPr lang="ru-RU" sz="1600" dirty="0"/>
              <a:t>В</a:t>
            </a:r>
            <a:r>
              <a:rPr lang="ru-RU" sz="1600" dirty="0" smtClean="0"/>
              <a:t>ильсона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0" y="1626520"/>
            <a:ext cx="6372200" cy="315980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/>
              <a:t>Академик А. Ф. Иоффе руководил научной программой предстоящего полёта, состоящей из 5 разделов: исследование космических лучей, магнитных явлений, состава атмосферы, проведение аэрофотосъемки, медико-физиологические исследования. Стратонавтам «Осоавиахима-1» предстояло получить новые сведения о физическом состоянии верхних слоев атмосферы, химическом составе воздуха, природе космических лучей, интенсивности космического излучения, величине напряженности магнитного поля Земли в стратосфере.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89" name="Picture 1" descr="C:\Users\DEN\Desktop\370px-Osoaviahim-1_aerostat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335102" cy="3787006"/>
          </a:xfrm>
          <a:prstGeom prst="rect">
            <a:avLst/>
          </a:prstGeom>
          <a:noFill/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6804248" y="5229200"/>
            <a:ext cx="2339752" cy="648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100" b="1" u="sng" dirty="0" smtClean="0"/>
              <a:t>«Осоавиахим-1»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556792"/>
            <a:ext cx="5076056" cy="180020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/>
              <a:t>Полёт стратостата «Осоавиахим-1» был совершён 30 января 1934 года. Стратостат достиг рекордной высоты — 22 км, однако завершился аварией. Все три члена экипажа погибли.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 descr="C:\Users\DEN\Desktop\0a03d6e2971eb95b631dc52d0e7221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789040"/>
            <a:ext cx="4817206" cy="2604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1428736"/>
            <a:ext cx="2232248" cy="4107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3472500" y="5643578"/>
            <a:ext cx="2385384" cy="8806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 smtClean="0"/>
              <a:t>Мемориальная доска в главном здании ФТИ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0"/>
            <a:ext cx="740891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/>
              <a:t>  </a:t>
            </a:r>
            <a:r>
              <a:rPr lang="ru-RU" sz="4400" b="1" i="1" dirty="0" smtClean="0"/>
              <a:t>Харитон, Юлий Борисович</a:t>
            </a:r>
          </a:p>
          <a:p>
            <a:r>
              <a:rPr lang="ru-RU" sz="2400" dirty="0" smtClean="0"/>
              <a:t>Выдающийся советский и российский физик-теоретик и </a:t>
            </a:r>
            <a:r>
              <a:rPr lang="ru-RU" sz="2400" dirty="0" err="1" smtClean="0"/>
              <a:t>физикохимик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Один из руководителей советского проекта атомной бомбы.</a:t>
            </a:r>
            <a:endParaRPr lang="ru-RU" sz="2400" dirty="0"/>
          </a:p>
        </p:txBody>
      </p:sp>
      <p:pic>
        <p:nvPicPr>
          <p:cNvPr id="9217" name="Picture 1" descr="C:\Users\DEN\Desktop\plot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2664296" cy="352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198024"/>
            <a:ext cx="5148064" cy="130241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Юлий Борисович Харитон родился в Петербурге 14 февраля (27 февраля по новому стилю) 1904 года в еврейской семье.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 descr="C:\Users\DEN\Desktop\180px-Yulii_Borisovich_Khariton_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808312" cy="4350448"/>
          </a:xfrm>
          <a:prstGeom prst="rect">
            <a:avLst/>
          </a:prstGeom>
          <a:noFill/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652120" y="5805264"/>
            <a:ext cx="295232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805264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Харитон Юлий Борисович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980728"/>
            <a:ext cx="5148064" cy="587727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/>
              <a:t>С 1921 года работал в Физико-техническом институте под руководством Николая Семёнова.</a:t>
            </a:r>
          </a:p>
          <a:p>
            <a:endParaRPr lang="ru-RU" dirty="0" smtClean="0"/>
          </a:p>
          <a:p>
            <a:r>
              <a:rPr lang="ru-RU" dirty="0" smtClean="0"/>
              <a:t>В 1926—1928 годах стажировка в </a:t>
            </a:r>
            <a:r>
              <a:rPr lang="ru-RU" dirty="0" err="1" smtClean="0"/>
              <a:t>Кавендишской</a:t>
            </a:r>
            <a:r>
              <a:rPr lang="ru-RU" dirty="0" smtClean="0"/>
              <a:t> лаборатории (</a:t>
            </a:r>
            <a:r>
              <a:rPr lang="ru-RU" dirty="0" err="1" smtClean="0"/>
              <a:t>Кэмбридж</a:t>
            </a:r>
            <a:r>
              <a:rPr lang="ru-RU" dirty="0" smtClean="0"/>
              <a:t>, Англия). Под руководством Эрнеста Резерфорда и Джеймса Чедвика получил степень доктора наук (</a:t>
            </a:r>
            <a:r>
              <a:rPr lang="ru-RU" dirty="0" err="1" smtClean="0"/>
              <a:t>D.Sc</a:t>
            </a:r>
            <a:r>
              <a:rPr lang="ru-RU" dirty="0" smtClean="0"/>
              <a:t>., </a:t>
            </a:r>
            <a:r>
              <a:rPr lang="ru-RU" dirty="0" err="1" smtClean="0"/>
              <a:t>Doctor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), тема диссертации «О счете сцинтилляций, производимых альфа-частицами».</a:t>
            </a:r>
          </a:p>
          <a:p>
            <a:endParaRPr lang="ru-RU" dirty="0" smtClean="0"/>
          </a:p>
          <a:p>
            <a:r>
              <a:rPr lang="ru-RU" dirty="0" smtClean="0"/>
              <a:t>С 1931 по 1946 год — руководитель лаборатории взрыва в Институте химической физики, научные работы по детонации, теории горения и динамике взрыва.</a:t>
            </a:r>
          </a:p>
          <a:p>
            <a:endParaRPr lang="ru-RU" dirty="0" smtClean="0"/>
          </a:p>
          <a:p>
            <a:r>
              <a:rPr lang="ru-RU" dirty="0" smtClean="0"/>
              <a:t>С 1935 года — доктор физико-математических наук (по совокупности работ).</a:t>
            </a:r>
          </a:p>
          <a:p>
            <a:endParaRPr lang="ru-RU" dirty="0" smtClean="0"/>
          </a:p>
          <a:p>
            <a:r>
              <a:rPr lang="ru-RU" dirty="0" smtClean="0"/>
              <a:t>В 1939—1941 годах Юлий Харитон и Яков Зельдович впервые осуществили расчет цепной реакции деления урана.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 descr="C:\Users\DE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62714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268760"/>
            <a:ext cx="5148064" cy="453650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Участвовал в атомном проекте с 1945 года.</a:t>
            </a:r>
          </a:p>
          <a:p>
            <a:pPr lvl="0">
              <a:spcBef>
                <a:spcPct val="20000"/>
              </a:spcBef>
              <a:defRPr/>
            </a:pPr>
            <a:endParaRPr lang="ru-RU" dirty="0" smtClean="0"/>
          </a:p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С 1946 года Харитон — главный конструктор и научный руководитель КБ-11 (Арзамас-16) в </a:t>
            </a:r>
            <a:r>
              <a:rPr lang="ru-RU" dirty="0" err="1" smtClean="0"/>
              <a:t>Сарове</a:t>
            </a:r>
            <a:r>
              <a:rPr lang="ru-RU" dirty="0" smtClean="0"/>
              <a:t> при Лаборатории № 2 АН СССР. К работе над реализацией ядерно-оружейной программы под его руководством были привлечены лучшие физики СССР. В обстановке строжайшей секретности в </a:t>
            </a:r>
            <a:r>
              <a:rPr lang="ru-RU" dirty="0" err="1" smtClean="0"/>
              <a:t>Сарове</a:t>
            </a:r>
            <a:r>
              <a:rPr lang="ru-RU" dirty="0" smtClean="0"/>
              <a:t> велись работы, завершившиеся испытанием советских атомной (29 августа 1949) и водородной (1953) бомб. В последующие годы работал над сокращением веса ядерных зарядов, увеличением их мощности и повышением надёжности.</a:t>
            </a:r>
          </a:p>
        </p:txBody>
      </p:sp>
      <p:pic>
        <p:nvPicPr>
          <p:cNvPr id="6145" name="Picture 1" descr="C:\Users\DEN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3750177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C:\Users\DEN\Desktop\164px-Hariton-mogila-novodevich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240360" cy="3555826"/>
          </a:xfrm>
          <a:prstGeom prst="rect">
            <a:avLst/>
          </a:prstGeom>
          <a:noFill/>
        </p:spPr>
      </p:pic>
      <p:pic>
        <p:nvPicPr>
          <p:cNvPr id="5122" name="Picture 2" descr="C:\Users\DEN\Desktop\135px-Yulii_Khariton_Plaque_on_House_9,_Tverskaya_st.,Moscow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132856"/>
            <a:ext cx="2664296" cy="35523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566124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Юлий Борисович жил в этом доме в 1950—1984. Москва, Тверская ул., 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66124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академика Харитона на Новодевичьем кладбище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83768" y="1124744"/>
            <a:ext cx="4032448" cy="64807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Дата смерти 18 декабря 1996 (92 года)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0"/>
            <a:ext cx="740891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/>
              <a:t> </a:t>
            </a:r>
            <a:r>
              <a:rPr lang="ru-RU" sz="4400" b="1" i="1" dirty="0" smtClean="0"/>
              <a:t>Зельдович, Яков Борисович</a:t>
            </a:r>
          </a:p>
          <a:p>
            <a:r>
              <a:rPr lang="ru-RU" sz="2400" dirty="0" smtClean="0"/>
              <a:t> Советский физик и </a:t>
            </a:r>
            <a:r>
              <a:rPr lang="ru-RU" sz="2400" dirty="0" err="1" smtClean="0"/>
              <a:t>физико-химик</a:t>
            </a:r>
            <a:r>
              <a:rPr lang="ru-RU" sz="2400" dirty="0" smtClean="0"/>
              <a:t>. Академик АН СССР</a:t>
            </a:r>
            <a:endParaRPr lang="ru-RU" sz="2400" b="1" i="1" dirty="0" smtClean="0"/>
          </a:p>
        </p:txBody>
      </p:sp>
      <p:pic>
        <p:nvPicPr>
          <p:cNvPr id="1026" name="Picture 2" descr="C:\Users\DEN\Desktop\Zeld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3024336" cy="42397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Эпиграф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  <a:alpha val="24000"/>
            </a:schemeClr>
          </a:solidFill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полного счастья человеку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необходимо славное отечество.</a:t>
            </a:r>
          </a:p>
          <a:p>
            <a:pPr algn="r">
              <a:buNone/>
            </a:pPr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Симеоний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Хиосский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 до н.э.)</a:t>
            </a:r>
            <a:endParaRPr lang="ru-RU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0" y="2060848"/>
            <a:ext cx="5148064" cy="324036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/>
              <a:t>Родился в семье адвоката Бориса Наумовича Зельдовича и Анны Петровны </a:t>
            </a:r>
            <a:r>
              <a:rPr lang="ru-RU" dirty="0" err="1" smtClean="0"/>
              <a:t>Кивелиович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Учился экстерном на физико-математическом факультете Ленинградского государственного университета и физико-механическом факультете Ленинградского политехнического института, в аспирантуре Института химической физики АН СССР в Ленинграде (1934), кандидат физико-математических наук (1936), доктор физико-математических наук (1939).</a:t>
            </a:r>
          </a:p>
          <a:p>
            <a:pPr lvl="0">
              <a:spcBef>
                <a:spcPct val="20000"/>
              </a:spcBef>
              <a:defRPr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DEN\Desktop\zeld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817813" cy="3773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5517232"/>
            <a:ext cx="2908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Зельдович Яков Борисович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324036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/>
              <a:t>С 1938 года заведовал лабораторией в Институте химической физики АН СССР. В конце августа 1941 года вместе с институтом был эвакуирован в Казань. В 1943 году вместе с лабораторией переведён в Москву. С 1946 по 194 годы заведовал теоретическим отделом Института химической физики АН СССР. Одновременно, по 1948 год, — профессор МИФИ.</a:t>
            </a:r>
          </a:p>
          <a:p>
            <a:r>
              <a:rPr lang="ru-RU" dirty="0" smtClean="0"/>
              <a:t>Один из создателей атомной бомбы (29 августа 1949 года) и водородной бомбы (1953) в СССР.</a:t>
            </a:r>
            <a:endParaRPr lang="ru-RU" dirty="0"/>
          </a:p>
        </p:txBody>
      </p:sp>
      <p:pic>
        <p:nvPicPr>
          <p:cNvPr id="3075" name="Picture 3" descr="C:\Users\DEN\Desktop\Zeldovich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486150" cy="285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120" y="4941168"/>
            <a:ext cx="2908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Зельдович Яков Борисович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84784"/>
            <a:ext cx="5148064" cy="479715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Наиболее известны труды Якова Борисовича по физике горения и взрыва, детонации, ядерной физике, астрофизике, гравитации.</a:t>
            </a:r>
          </a:p>
          <a:p>
            <a:r>
              <a:rPr lang="ru-RU" sz="1600" dirty="0" smtClean="0"/>
              <a:t>Зельдович внес крупнейший вклад в развитие теории горения. Едва ли не все его работы в этой области стали классическими: теория зажигания накалённой поверхностью; теория теплового распространения ламинарного пламени в газах; теория пределов распространения пламени; теория горения конденсированных веществ и др.</a:t>
            </a:r>
          </a:p>
          <a:p>
            <a:r>
              <a:rPr lang="ru-RU" sz="1600" dirty="0" smtClean="0"/>
              <a:t>Зельдовичем была предложена модель распространения плоской детонационной волны в газе: фронт ударной волны </a:t>
            </a:r>
            <a:r>
              <a:rPr lang="ru-RU" sz="1600" dirty="0" err="1" smtClean="0"/>
              <a:t>адиабатически</a:t>
            </a:r>
            <a:r>
              <a:rPr lang="ru-RU" sz="1600" dirty="0" smtClean="0"/>
              <a:t> сжимает газ до температуры, при которой начинаются химические реакции горения, поддерживающие, в свою очередь, устойчивое распространение ударной волны.</a:t>
            </a:r>
          </a:p>
          <a:p>
            <a:r>
              <a:rPr lang="ru-RU" sz="1600" dirty="0" smtClean="0"/>
              <a:t>В 1939—1941 годах Я. Б. Зельдович и Ю. Б. Харитон впервые осуществили расчёт цепной реакции деления урана.</a:t>
            </a:r>
            <a:endParaRPr lang="ru-RU" sz="1600" dirty="0"/>
          </a:p>
        </p:txBody>
      </p:sp>
      <p:pic>
        <p:nvPicPr>
          <p:cNvPr id="4098" name="Picture 2" descr="C:\Users\DE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528392" cy="26071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4305870"/>
            <a:ext cx="290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Зельдович Яков Борисович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и</a:t>
            </a:r>
          </a:p>
          <a:p>
            <a:r>
              <a:rPr lang="ru-RU" u="sng" dirty="0" smtClean="0"/>
              <a:t> Харитон Юлий Борисович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124744"/>
            <a:ext cx="5148064" cy="453650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В работах Зельдовича по космологии основное место занимала проблема образования крупномасштабной структуры Вселенной. Учёный исследовал начальные стадии расширения Вселенной. Вместе с сотрудниками построил теорию взаимодействия горячей плазмы расширяющейся Вселенной и излучения, создал теорию роста возмущений в «горячей» Вселенной в ходе космологического расширения, рассмотрел некоторые вопросы, связанные с возникновением галактик в результате гравитационной неустойчивости этих возмущений; показал, что возникающие образования высокой плотности, которые являются, вероятно, </a:t>
            </a:r>
            <a:r>
              <a:rPr lang="ru-RU" sz="1600" dirty="0" err="1" smtClean="0"/>
              <a:t>протоскоплениями</a:t>
            </a:r>
            <a:r>
              <a:rPr lang="ru-RU" sz="1600" dirty="0" smtClean="0"/>
              <a:t> галактик, имеют плоскую форму.</a:t>
            </a:r>
          </a:p>
          <a:p>
            <a:r>
              <a:rPr lang="ru-RU" sz="1600" dirty="0" smtClean="0"/>
              <a:t>В сотрудничестве с Р. А. </a:t>
            </a:r>
            <a:r>
              <a:rPr lang="ru-RU" sz="1600" dirty="0" err="1" smtClean="0"/>
              <a:t>Сюняевым</a:t>
            </a:r>
            <a:r>
              <a:rPr lang="ru-RU" sz="1600" dirty="0" smtClean="0"/>
              <a:t> создал теорию рассеяния реликтового излучения на электронах и предсказал физическое явление, известное под названием эффекта </a:t>
            </a:r>
            <a:r>
              <a:rPr lang="ru-RU" sz="1600" dirty="0" err="1" smtClean="0"/>
              <a:t>Сюняева</a:t>
            </a:r>
            <a:r>
              <a:rPr lang="ru-RU" sz="1600" dirty="0" smtClean="0"/>
              <a:t> — Зельдовича.</a:t>
            </a:r>
            <a:endParaRPr lang="ru-RU" sz="1600" dirty="0"/>
          </a:p>
        </p:txBody>
      </p:sp>
      <p:pic>
        <p:nvPicPr>
          <p:cNvPr id="5122" name="Picture 2" descr="C:\Users\DEN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197156" cy="2160240"/>
          </a:xfrm>
          <a:prstGeom prst="rect">
            <a:avLst/>
          </a:prstGeom>
          <a:noFill/>
        </p:spPr>
      </p:pic>
      <p:pic>
        <p:nvPicPr>
          <p:cNvPr id="5123" name="Picture 3" descr="C:\Users\DEN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9632" y="1124744"/>
            <a:ext cx="5148064" cy="86409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Умер 2 декабря 1987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В Москве</a:t>
            </a:r>
          </a:p>
        </p:txBody>
      </p:sp>
      <p:pic>
        <p:nvPicPr>
          <p:cNvPr id="6146" name="Picture 2" descr="C:\Users\DEN\Desktop\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348880"/>
            <a:ext cx="2736304" cy="3648405"/>
          </a:xfrm>
          <a:prstGeom prst="rect">
            <a:avLst/>
          </a:prstGeom>
          <a:noFill/>
        </p:spPr>
      </p:pic>
      <p:pic>
        <p:nvPicPr>
          <p:cNvPr id="6147" name="Picture 3" descr="C:\Users\DEN\Desktop\pamyatnik-yakovu-borisovichu-zeldovichu-minsk-belarus-0002763858-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348880"/>
            <a:ext cx="2832502" cy="38469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616530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/>
              <a:t>Памятник Якову Борисовичу Зельдовичу. </a:t>
            </a:r>
          </a:p>
          <a:p>
            <a:r>
              <a:rPr lang="ru-RU" sz="1400" u="sng" dirty="0" smtClean="0"/>
              <a:t>В Минске.</a:t>
            </a:r>
            <a:endParaRPr lang="ru-RU" sz="1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021288"/>
            <a:ext cx="302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бюст Якова Борисовича</a:t>
            </a:r>
          </a:p>
          <a:p>
            <a:r>
              <a:rPr lang="ru-RU" dirty="0" smtClean="0"/>
              <a:t>Напротив института физики.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260648"/>
            <a:ext cx="69768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i="1" dirty="0" smtClean="0"/>
              <a:t>Фридман, Александр Александрович</a:t>
            </a:r>
          </a:p>
          <a:p>
            <a:r>
              <a:rPr lang="ru-RU" sz="2200" dirty="0" smtClean="0"/>
              <a:t>Российский и советский математик, физик и геофизик, создатель теории нестационарной Вселенной.</a:t>
            </a:r>
            <a:endParaRPr lang="ru-RU" sz="2200" b="1" i="1" dirty="0"/>
          </a:p>
        </p:txBody>
      </p:sp>
      <p:pic>
        <p:nvPicPr>
          <p:cNvPr id="9218" name="Picture 2" descr="C:\Users\DEN\Desktop\Aleksandr_Frid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2654300" cy="444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204864"/>
            <a:ext cx="5148064" cy="129614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Родился 16 июня 1888 года в </a:t>
            </a:r>
            <a:r>
              <a:rPr lang="ru-RU" dirty="0" err="1" smtClean="0">
                <a:hlinkClick r:id="rId3" tooltip="Санкт-Петербург"/>
              </a:rPr>
              <a:t>Санкт-Петербурге</a:t>
            </a:r>
            <a:r>
              <a:rPr lang="ru-RU" dirty="0" err="1" smtClean="0"/>
              <a:t>в</a:t>
            </a:r>
            <a:r>
              <a:rPr lang="ru-RU" dirty="0" smtClean="0"/>
              <a:t> семье выпускника Санкт-Петербургской консерватории</a:t>
            </a:r>
          </a:p>
        </p:txBody>
      </p:sp>
      <p:pic>
        <p:nvPicPr>
          <p:cNvPr id="10242" name="Picture 2" descr="C:\Users\DEN\Desktop\63477-3_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988840"/>
            <a:ext cx="3283034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34083" y="5219908"/>
            <a:ext cx="378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Фридман Александр Александрович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324036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Учился во 2-й Санкт-Петербургской гимназии. В гимназические и студенческие годы увлекался астрономией. В 1906 году вместе с одноклассником Яковом Тамаркиным опубликовал свою первую математическую работу в одном из ведущих научных журналов Германии «Математические анналы» («</a:t>
            </a:r>
            <a:r>
              <a:rPr lang="ru-RU" dirty="0" err="1" smtClean="0"/>
              <a:t>Mathematische</a:t>
            </a:r>
            <a:r>
              <a:rPr lang="ru-RU" dirty="0" smtClean="0"/>
              <a:t> </a:t>
            </a:r>
            <a:r>
              <a:rPr lang="ru-RU" dirty="0" err="1" smtClean="0"/>
              <a:t>Annalen</a:t>
            </a:r>
            <a:r>
              <a:rPr lang="ru-RU" dirty="0" smtClean="0"/>
              <a:t>»). В 1906 поступил на математическое отделение физико-математического факультета Петербургского университета, который окончил в 1910.</a:t>
            </a:r>
          </a:p>
        </p:txBody>
      </p:sp>
      <p:pic>
        <p:nvPicPr>
          <p:cNvPr id="11266" name="Picture 2" descr="C:\Users\DEN\Desktop\300px-Вторая_гимназ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92" y="2420888"/>
            <a:ext cx="3348372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10395" y="4653136"/>
            <a:ext cx="403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Вторая Санкт-Петербургская гимназия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479715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/>
              <a:t>Основные работы Фридмана посвящены проблемам динамической метеорологии (теории атмосферных вихрей и порывистости ветра, теории разрывов непрерывности в атмосфере, атмосферной турбулентности), гидродинамике сжимаемой жидкости, физике атмосферы и релятивистской космологии. В июле 1925 года с научными целями совершил полёт на аэростате вместе с пилотом П. Ф. </a:t>
            </a:r>
            <a:r>
              <a:rPr lang="ru-RU" sz="1600" dirty="0" err="1" smtClean="0"/>
              <a:t>Федосеенко</a:t>
            </a:r>
            <a:r>
              <a:rPr lang="ru-RU" sz="1600" dirty="0" smtClean="0"/>
              <a:t>, достигнув рекордной по тому времени высоты 7400 м. Фридман одним из первых освоил математический аппарат теории гравитации Эйнштейна и начал читать в университете курс тензорного исчисления как вводную часть к курсу общей теории относительности. В 1923 году вышла в свет его книга «Мир как пространство и время» (переиздана в1965 году), познакомившая широкую публику с новой физикой.</a:t>
            </a:r>
          </a:p>
        </p:txBody>
      </p:sp>
      <p:pic>
        <p:nvPicPr>
          <p:cNvPr id="12290" name="Picture 2" descr="C:\Users\DEN\Desktop\134700516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988840"/>
            <a:ext cx="2516510" cy="39830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22083" y="5949280"/>
            <a:ext cx="378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Фридман Александр Александрович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266429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Мировую известность Фридман получил, создав модели нестационарной вселенной, где он предсказал в частности расширение Вселенной. Полученные им в 1922—1924 годах при исследовании релятивистских моделей Вселенной нестационарные решения уравнений Эйнштейна положили начало развитию теории нестационарной Вселенной.</a:t>
            </a:r>
          </a:p>
        </p:txBody>
      </p:sp>
      <p:pic>
        <p:nvPicPr>
          <p:cNvPr id="13314" name="Picture 2" descr="C:\Users\DEN\Desktop\Ilc_9yr_moll40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592288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60803" y="3491716"/>
            <a:ext cx="254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«Вселенная Фридмана»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полупроводников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340768"/>
            <a:ext cx="5724128" cy="4569371"/>
          </a:xfrm>
          <a:solidFill>
            <a:schemeClr val="accent1">
              <a:lumMod val="50000"/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и советский физик, организатор науки, обыкновенно именуемый «отцом советской физики», академик , вице-президент АН СССР , создатель научной школы, давшей многих выдающихся советских физиков, таких как:  А. Александров, М. Бронштейн, Я.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Дорфман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П. Капица, И.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Кикоин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Б. Константинов, И. Курчатов, Н. Семёнов, Я. Френкель и других.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68144" y="5381526"/>
            <a:ext cx="2952328" cy="783778"/>
          </a:xfrm>
        </p:spPr>
        <p:txBody>
          <a:bodyPr>
            <a:normAutofit/>
          </a:bodyPr>
          <a:lstStyle/>
          <a:p>
            <a:pPr algn="ctr"/>
            <a:r>
              <a:rPr lang="ru-RU" sz="1800" i="1" u="sng" dirty="0" smtClean="0"/>
              <a:t>Абрам Федорович Иоффе</a:t>
            </a:r>
            <a:br>
              <a:rPr lang="ru-RU" sz="1800" i="1" u="sng" dirty="0" smtClean="0"/>
            </a:br>
            <a:r>
              <a:rPr lang="ru-RU" sz="1800" i="1" dirty="0" smtClean="0"/>
              <a:t>(1880</a:t>
            </a:r>
            <a:r>
              <a:rPr lang="ru-RU" sz="1800" b="0" i="1" dirty="0" smtClean="0"/>
              <a:t> </a:t>
            </a:r>
            <a:r>
              <a:rPr lang="ru-RU" sz="1800" i="1" dirty="0" smtClean="0"/>
              <a:t>– 1960)</a:t>
            </a:r>
            <a:endParaRPr lang="ru-RU" sz="1800" i="1" u="sng" dirty="0"/>
          </a:p>
        </p:txBody>
      </p:sp>
      <p:pic>
        <p:nvPicPr>
          <p:cNvPr id="3075" name="Picture 3" descr="C:\Users\DEN\Desktop\p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1340768"/>
            <a:ext cx="3087113" cy="4121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15616" y="1052736"/>
            <a:ext cx="5148064" cy="122413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Умер 16 сентября 1925 (37 лет)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В Ленинграде, СССР.</a:t>
            </a:r>
          </a:p>
        </p:txBody>
      </p:sp>
      <p:pic>
        <p:nvPicPr>
          <p:cNvPr id="14338" name="Picture 2" descr="C:\Users\DEN\Desktop\fri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520280" cy="36139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sz="3200" b="1" i="1" dirty="0" smtClean="0"/>
              <a:t>Ферсман, Александр Евгеньевич</a:t>
            </a:r>
          </a:p>
          <a:p>
            <a:r>
              <a:rPr lang="ru-RU" sz="2200" dirty="0" smtClean="0"/>
              <a:t>Русский геохимик и минералог, один из основоположников геохимии, «поэт камня»</a:t>
            </a:r>
          </a:p>
          <a:p>
            <a:endParaRPr lang="ru-RU" sz="2000" dirty="0" smtClean="0"/>
          </a:p>
          <a:p>
            <a:r>
              <a:rPr lang="ru-RU" sz="2000" dirty="0" smtClean="0"/>
              <a:t>Действительный член, вице-президент (1926—1929) Академии наук, член Императорского Православного Палестинского Общества.</a:t>
            </a:r>
            <a:endParaRPr lang="ru-RU" sz="2000" b="1" i="1" dirty="0"/>
          </a:p>
        </p:txBody>
      </p:sp>
      <p:pic>
        <p:nvPicPr>
          <p:cNvPr id="15362" name="Picture 2" descr="C:\Users\DEN\Desktop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564904"/>
            <a:ext cx="2871986" cy="38081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636912"/>
            <a:ext cx="5148064" cy="165618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Александр Евгеньевич Ферсман родился в семье Е. А. Ферсмана в С.-Петербурге в 1883 году. Окончил гимназию в Одессе с золотой медалью в 1901 году.</a:t>
            </a:r>
          </a:p>
        </p:txBody>
      </p:sp>
      <p:pic>
        <p:nvPicPr>
          <p:cNvPr id="16386" name="Picture 2" descr="C:\Users\DE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2376264" cy="3427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5301208"/>
            <a:ext cx="331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Ферсман Александр Евгеньевич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84784"/>
            <a:ext cx="5148064" cy="537321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В Москве был учеником В. И. Вернадского и под его руководством пишет первые научные работы с описанием минералов Крыма. За этим следует серия статей о барите и </a:t>
            </a:r>
            <a:r>
              <a:rPr lang="ru-RU" sz="1600" dirty="0" err="1" smtClean="0"/>
              <a:t>палыгорските</a:t>
            </a:r>
            <a:r>
              <a:rPr lang="ru-RU" sz="1600" dirty="0" smtClean="0"/>
              <a:t>, </a:t>
            </a:r>
            <a:r>
              <a:rPr lang="ru-RU" sz="1600" dirty="0" err="1" smtClean="0"/>
              <a:t>леонгардите</a:t>
            </a:r>
            <a:r>
              <a:rPr lang="ru-RU" sz="1600" dirty="0" smtClean="0"/>
              <a:t> </a:t>
            </a:r>
            <a:r>
              <a:rPr lang="ru-RU" sz="1600" dirty="0" err="1" smtClean="0"/>
              <a:t>и</a:t>
            </a:r>
            <a:r>
              <a:rPr lang="ru-RU" sz="1600" dirty="0" smtClean="0"/>
              <a:t> </a:t>
            </a:r>
            <a:r>
              <a:rPr lang="ru-RU" sz="1600" dirty="0" err="1" smtClean="0"/>
              <a:t>ломонтите</a:t>
            </a:r>
            <a:r>
              <a:rPr lang="ru-RU" sz="1600" dirty="0" smtClean="0"/>
              <a:t> из окрестностей Симферополя, </a:t>
            </a:r>
            <a:r>
              <a:rPr lang="ru-RU" sz="1600" dirty="0" err="1" smtClean="0"/>
              <a:t>уэльсите</a:t>
            </a:r>
            <a:r>
              <a:rPr lang="ru-RU" sz="1600" dirty="0" smtClean="0"/>
              <a:t> и цеолитах.</a:t>
            </a:r>
          </a:p>
          <a:p>
            <a:r>
              <a:rPr lang="ru-RU" sz="1600" dirty="0" smtClean="0"/>
              <a:t>В 1907 году окончил университет и был оставлен на кафедре минералогии.</a:t>
            </a:r>
          </a:p>
          <a:p>
            <a:r>
              <a:rPr lang="ru-RU" sz="1600" dirty="0" smtClean="0"/>
              <a:t>Аспирантуру Ферсман проходил в Германии, под руководством </a:t>
            </a:r>
            <a:r>
              <a:rPr lang="ru-RU" sz="1600" dirty="0" err="1" smtClean="0"/>
              <a:t>Гольдшмита</a:t>
            </a:r>
            <a:r>
              <a:rPr lang="ru-RU" sz="1600" dirty="0" smtClean="0"/>
              <a:t>, где исследовал природные кристаллы алмаза. Результатом работы стала монография «Алмаз», содержащая огромное количество великолепных рисунков кристаллов алмаза различных морфологических типов. По окончании научной командировки, с 1909 года — ассистент при минералогическом кабинете университета.</a:t>
            </a:r>
          </a:p>
          <a:p>
            <a:r>
              <a:rPr lang="ru-RU" sz="1600" dirty="0" smtClean="0"/>
              <a:t>В результате экспериментальных и кристаллографических исследований он приходит к ныне общепризнанному выводу об образовании широко распространённых округлых алмазов в результате растворения </a:t>
            </a:r>
            <a:r>
              <a:rPr lang="ru-RU" sz="1600" dirty="0" err="1" smtClean="0"/>
              <a:t>плоскогранных</a:t>
            </a:r>
            <a:r>
              <a:rPr lang="ru-RU" sz="1600" dirty="0" smtClean="0"/>
              <a:t> кристаллов.</a:t>
            </a:r>
            <a:endParaRPr lang="ru-RU" sz="1600" dirty="0"/>
          </a:p>
        </p:txBody>
      </p:sp>
      <p:pic>
        <p:nvPicPr>
          <p:cNvPr id="17410" name="Picture 2" descr="C:\Users\DEN\Desktop\fersman~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628800"/>
            <a:ext cx="3080226" cy="41933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5877272"/>
            <a:ext cx="331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Ферсман Александр Евгеньевич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410445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В 1917—1945 годах — бессменный директор Минералогического музея РАН, носящего теперь его имя. Так же является бессмертным членом и председателем Кольского Научного Центра РАН.</a:t>
            </a:r>
          </a:p>
          <a:p>
            <a:r>
              <a:rPr lang="ru-RU" sz="1600" dirty="0" smtClean="0"/>
              <a:t>Был инициатором создания в 1920 году первого в СССР </a:t>
            </a:r>
            <a:r>
              <a:rPr lang="ru-RU" sz="1600" dirty="0" err="1" smtClean="0"/>
              <a:t>Ильменского</a:t>
            </a:r>
            <a:r>
              <a:rPr lang="ru-RU" sz="1600" dirty="0" smtClean="0"/>
              <a:t> государственного научного заповедника.</a:t>
            </a:r>
          </a:p>
          <a:p>
            <a:r>
              <a:rPr lang="ru-RU" sz="1600" dirty="0" smtClean="0"/>
              <a:t>Ферсману принадлежит честь открытия </a:t>
            </a:r>
            <a:r>
              <a:rPr lang="ru-RU" sz="1600" dirty="0" err="1" smtClean="0"/>
              <a:t>Мончегорского</a:t>
            </a:r>
            <a:r>
              <a:rPr lang="ru-RU" sz="1600" dirty="0" smtClean="0"/>
              <a:t> медно-никелевого месторождения, </a:t>
            </a:r>
            <a:r>
              <a:rPr lang="ru-RU" sz="1600" dirty="0" err="1" smtClean="0"/>
              <a:t>Хибинского</a:t>
            </a:r>
            <a:r>
              <a:rPr lang="ru-RU" sz="1600" dirty="0" smtClean="0"/>
              <a:t> месторождения апатита, месторождения серы </a:t>
            </a:r>
            <a:r>
              <a:rPr lang="ru-RU" sz="1600" dirty="0" err="1" smtClean="0"/>
              <a:t>вСредней</a:t>
            </a:r>
            <a:r>
              <a:rPr lang="ru-RU" sz="1600" dirty="0" smtClean="0"/>
              <a:t> Азии и других. Александр Евгеньевич внёс огромный вклад в создание </a:t>
            </a:r>
            <a:r>
              <a:rPr lang="ru-RU" sz="1600" dirty="0" err="1" smtClean="0"/>
              <a:t>минерально</a:t>
            </a:r>
            <a:r>
              <a:rPr lang="ru-RU" sz="1600" dirty="0" smtClean="0"/>
              <a:t> сырьевой базы СССР.</a:t>
            </a:r>
          </a:p>
          <a:p>
            <a:r>
              <a:rPr lang="ru-RU" sz="1600" dirty="0" smtClean="0"/>
              <a:t>Академик АН СССР (академик Российской Академии Наук с 1919). В 1926—1929 годах — вице-президент АН СССР. В 1929 году удостоен Государственной премии за работы по химизации народного хозяйства СССР.</a:t>
            </a:r>
            <a:endParaRPr lang="ru-RU" sz="1600" dirty="0"/>
          </a:p>
        </p:txBody>
      </p:sp>
      <p:pic>
        <p:nvPicPr>
          <p:cNvPr id="18434" name="Picture 2" descr="C:\Users\DEN\Desktop\kola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3175000" cy="408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6156012"/>
            <a:ext cx="331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Ферсман Александр Евгеньевич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4032448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Организатор ряда научных учреждений и многочисленных экспедиций (в том числе на Кольский полуостров, в Среднюю Азию, на Урал) по исследованию минеральных ресурсов.</a:t>
            </a:r>
          </a:p>
          <a:p>
            <a:r>
              <a:rPr lang="ru-RU" sz="1600" dirty="0" smtClean="0"/>
              <a:t>В 1939 году им были проведены геохимические исследования крымских месторождений минералов.</a:t>
            </a:r>
          </a:p>
          <a:p>
            <a:r>
              <a:rPr lang="ru-RU" sz="1600" dirty="0" smtClean="0"/>
              <a:t>В 1942 году удостоен Государственной премии 1-й степени за научную работу «Полезные ископаемые Кольского полуострова».</a:t>
            </a:r>
          </a:p>
          <a:p>
            <a:r>
              <a:rPr lang="ru-RU" sz="1600" dirty="0" smtClean="0"/>
              <a:t>В годы войны — председатель комиссии по геолого-географическому обслуживанию Советской Армии.</a:t>
            </a:r>
          </a:p>
          <a:p>
            <a:r>
              <a:rPr lang="ru-RU" sz="1600" dirty="0" smtClean="0"/>
              <a:t>Возглавлял Минералогический музей АН СССР, Институт аэросъёмки АН СССР, Минералогический и геохимический институт, Институт геохимии, минералогии, и кристаллографии им. М. В. Ломоносова, Институт геологических наук АН СССР</a:t>
            </a:r>
            <a:endParaRPr lang="ru-RU" sz="1600" dirty="0"/>
          </a:p>
        </p:txBody>
      </p:sp>
      <p:pic>
        <p:nvPicPr>
          <p:cNvPr id="19458" name="Picture 2" descr="C:\Users\DEN\Desktop\5103440af501297681873ee6cfa3f44b_6a40414c0acac49ca4ce67ebfb879fb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060848"/>
            <a:ext cx="3343275" cy="3743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5805264"/>
            <a:ext cx="331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Ферсман Александр Евгеньевич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87624" y="1268760"/>
            <a:ext cx="5148064" cy="72008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Умер 20 мая 1945 (61 год)</a:t>
            </a:r>
          </a:p>
          <a:p>
            <a:r>
              <a:rPr lang="ru-RU" sz="1600" dirty="0" smtClean="0"/>
              <a:t>В Сочи, РСФСР, СССР.</a:t>
            </a:r>
            <a:endParaRPr lang="ru-RU" sz="1600" dirty="0"/>
          </a:p>
        </p:txBody>
      </p:sp>
      <p:pic>
        <p:nvPicPr>
          <p:cNvPr id="20484" name="Picture 4" descr="C:\Users\DEN\Desktop\1388858171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276872"/>
            <a:ext cx="2286126" cy="37821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6064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Памятник академику Александру Евгеньевичу Ферсману.</a:t>
            </a:r>
            <a:endParaRPr lang="ru-RU" dirty="0"/>
          </a:p>
        </p:txBody>
      </p:sp>
      <p:pic>
        <p:nvPicPr>
          <p:cNvPr id="20485" name="Picture 5" descr="C:\Users\DEN\Desktop\3ed8bb517db4c0cc90f189f055074da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256490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lang="ru-RU" sz="4600" b="1" i="1" dirty="0" smtClean="0"/>
              <a:t>Ландау, Лев Давидович</a:t>
            </a:r>
          </a:p>
          <a:p>
            <a:r>
              <a:rPr lang="ru-RU" sz="2900" dirty="0" smtClean="0"/>
              <a:t>Выдающийся советский физик-теоретик, основатель научной школы, академик АН СССР (избран в 1946). Лауреат Нобелевской премии по физике 1962 года.</a:t>
            </a:r>
            <a:endParaRPr lang="ru-RU" sz="2900" b="1" i="1" dirty="0"/>
          </a:p>
        </p:txBody>
      </p:sp>
      <p:pic>
        <p:nvPicPr>
          <p:cNvPr id="21506" name="Picture 2" descr="C:\Users\DEN\Desktop\Land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664296" cy="37633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5661248"/>
            <a:ext cx="267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«Лев физики»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852936"/>
            <a:ext cx="5148064" cy="1656184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Лев Давидович Ландау родился 22 января 1908 года в Баку, в еврейской семье инженера-нефтяника Давида Львовича Ландау и его жены, врача Любови Вениаминовны </a:t>
            </a:r>
            <a:r>
              <a:rPr lang="ru-RU" sz="1600" dirty="0" err="1" smtClean="0"/>
              <a:t>Гаркави-Ландау</a:t>
            </a:r>
            <a:r>
              <a:rPr lang="ru-RU" sz="1600" dirty="0" smtClean="0"/>
              <a:t>. Любовь Вениаминовна </a:t>
            </a:r>
            <a:r>
              <a:rPr lang="ru-RU" sz="1600" dirty="0" err="1" smtClean="0"/>
              <a:t>Гаркави-Ландау</a:t>
            </a:r>
            <a:r>
              <a:rPr lang="ru-RU" sz="1600" dirty="0" smtClean="0"/>
              <a:t> (1876—1941) была выпускницей Могилёвской женской гимназии</a:t>
            </a:r>
            <a:endParaRPr lang="ru-RU" sz="1600" dirty="0"/>
          </a:p>
        </p:txBody>
      </p:sp>
      <p:pic>
        <p:nvPicPr>
          <p:cNvPr id="22530" name="Picture 2" descr="C:\Users\DEN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592288" cy="36340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2381" y="5805264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Ландау Лев Давидович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060848"/>
            <a:ext cx="5148064" cy="338437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С 1916 года Л. Д. Ландау учился в </a:t>
            </a:r>
            <a:r>
              <a:rPr lang="ru-RU" sz="1600" dirty="0" err="1" smtClean="0"/>
              <a:t>бакинской</a:t>
            </a:r>
            <a:r>
              <a:rPr lang="ru-RU" sz="1600" dirty="0" smtClean="0"/>
              <a:t> Еврейской гимназии, где его мать была преподавателем естествознания. Необыкновенно одарённый математически, Ландау, шутя, говорил о себе: «Интегрировать научился лет в 13, а дифференцировать умел всегда». В четырнадцать лет поступил в Бакинский университет, где обучался одновременно на двух факультетах: физико-математическом и химическом. За особые успехи был переведён в </a:t>
            </a:r>
            <a:r>
              <a:rPr lang="ru-RU" sz="1600" u="sng" dirty="0" smtClean="0"/>
              <a:t>Ленинградский университет</a:t>
            </a:r>
            <a:r>
              <a:rPr lang="ru-RU" sz="1600" dirty="0" smtClean="0"/>
              <a:t>, поселился у своей тёти по отцовской линии — стоматолога Марии Львовны Брауде (1873—1970).</a:t>
            </a:r>
            <a:endParaRPr lang="ru-RU" sz="1600" dirty="0"/>
          </a:p>
        </p:txBody>
      </p:sp>
      <p:pic>
        <p:nvPicPr>
          <p:cNvPr id="23554" name="Picture 2" descr="C:\Users\DEN\Desktop\200px-SPbG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1944216" cy="2401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72608" y="4510861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Эмблема  Санкт-Петербургского государственного университета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  <a:solidFill>
            <a:schemeClr val="accent1">
              <a:lumMod val="50000"/>
              <a:alpha val="24000"/>
            </a:schemeClr>
          </a:solidFill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Иоффе в 1880 году в семье купца второй гильдии Файвиша (Фёдора Васильевича) Иоффе и домохозяйки Рашели Абрамовны Вайнштейн.</a:t>
            </a:r>
          </a:p>
          <a:p>
            <a:endParaRPr lang="ru-RU" dirty="0"/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940152" y="5237510"/>
            <a:ext cx="2808312" cy="783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b="1" i="1" u="sng" dirty="0" smtClean="0"/>
              <a:t>Абрам Федорович Иоффе</a:t>
            </a:r>
            <a:endParaRPr lang="ru-RU" b="1" i="1" u="sng" dirty="0"/>
          </a:p>
        </p:txBody>
      </p:sp>
      <p:pic>
        <p:nvPicPr>
          <p:cNvPr id="4099" name="Picture 3" descr="C:\Users\DEN\Desktop\0002-001-Dom-semi-Ioffe-v-g.-Romn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484784"/>
            <a:ext cx="2880320" cy="36964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628800"/>
            <a:ext cx="5148064" cy="504056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Окончив в 1927 году физическое отделение физико-математического факультета Ленинградского университета, Ландау стал аспирантом, а в дальнейшем сотрудником Ленинградского физико-технического института (директором которого был А. Ф. Иоффе), в 1926—1927 годах опубликовал первые работы по теоретической физике. Почти сразу же в 1927 году 19-летний Ландау вносит фундаментальный вклад в квантовую теорию — вводит понятие матрицы плотности в качестве метода для полного квантово-механического описания систем, являющихся частью более крупной системы. Это понятие стало основным в квантовой статистике.</a:t>
            </a:r>
          </a:p>
          <a:p>
            <a:r>
              <a:rPr lang="ru-RU" sz="1600" dirty="0" smtClean="0"/>
              <a:t>С 1929 года по 1931 год находился в научной командировке для продолжения образования в Германии, в Дании у Нильса Бора, в Англии и Швейцарии. Там он встретился с А. Эйнштейном, работал вместе с ведущими физиками-теоретиками, в числе которых был Нильс Бор, которого с тех пор считал своим единственным учителем.</a:t>
            </a:r>
            <a:endParaRPr lang="ru-RU" sz="1600" dirty="0"/>
          </a:p>
        </p:txBody>
      </p:sp>
      <p:pic>
        <p:nvPicPr>
          <p:cNvPr id="24578" name="Picture 2" descr="C:\Users\DEN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2204864"/>
            <a:ext cx="3387257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37432" y="4869160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Ландау Лев Давидович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348880"/>
            <a:ext cx="5148064" cy="252028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В 1932 году Ландау возглавил теоретический отдел Украинского физико-технического института в Харькове. С 1937 г. работал в Институте физических проблем АН СССР.</a:t>
            </a:r>
          </a:p>
          <a:p>
            <a:endParaRPr lang="ru-RU" sz="1600" dirty="0" smtClean="0"/>
          </a:p>
          <a:p>
            <a:r>
              <a:rPr lang="ru-RU" sz="1600" dirty="0" smtClean="0"/>
              <a:t>В 1955 году подписал «Письмо трёхсот»</a:t>
            </a:r>
          </a:p>
          <a:p>
            <a:endParaRPr lang="ru-RU" sz="1600" dirty="0" smtClean="0"/>
          </a:p>
          <a:p>
            <a:r>
              <a:rPr lang="ru-RU" sz="1600" dirty="0" smtClean="0"/>
              <a:t>Академик Ландау считается легендарной фигурой в истории отечественной и мировой науки.</a:t>
            </a:r>
            <a:endParaRPr lang="ru-RU" sz="1600" dirty="0"/>
          </a:p>
        </p:txBody>
      </p:sp>
      <p:pic>
        <p:nvPicPr>
          <p:cNvPr id="25602" name="Picture 2" descr="C:\Users\DEN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088232" cy="2700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37432" y="4509120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Ландау Лев Давидович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196752"/>
            <a:ext cx="5148064" cy="5472608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Способность Ландау охватить все разделы физики и глубоко проникнуть в них ярко проявилась и в созданном им в сотрудничестве с Е. М. Лифшицем уникальном курсе теоретической физики, последние тома которого были завершены по плану Ландау уже его учениками.</a:t>
            </a:r>
          </a:p>
          <a:p>
            <a:r>
              <a:rPr lang="ru-RU" sz="1600" dirty="0" smtClean="0"/>
              <a:t>Е. М. Лифшиц писал о Ландау: «Он рассказывал, как был потрясен невероятной красотой общей теории относительности (иногда он говорил даже, что такое восхищение при первом знакомстве с этой теорией должно быть, по его мнению, вообще признаком всякого прирожденного физика-теоретика). Он рассказывал также о состоянии экстаза, в которое привело его изучение статей Гейзенберга и Шрёдингера, ознаменовавших рождение новой квантовой механики. Он говорил, что они дали ему не только наслаждение истинной научной красотой, но и острое ощущение силы человеческого гения, величайшим триумфом которого является то, что человек способен понять вещи, которые он уже не в силах вообразить. И, конечно же, именно таковы кривизна пространства-времени и принцип неопределенности».</a:t>
            </a:r>
            <a:endParaRPr lang="ru-RU" sz="1600" dirty="0"/>
          </a:p>
        </p:txBody>
      </p:sp>
      <p:pic>
        <p:nvPicPr>
          <p:cNvPr id="26626" name="Picture 2" descr="C:\Users\DEN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272044" cy="2304256"/>
          </a:xfrm>
          <a:prstGeom prst="rect">
            <a:avLst/>
          </a:prstGeom>
          <a:noFill/>
        </p:spPr>
      </p:pic>
      <p:pic>
        <p:nvPicPr>
          <p:cNvPr id="26627" name="Picture 3" descr="C:\Users\DEN\Desktop\300px-Landau_Boh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484784"/>
            <a:ext cx="5148064" cy="648072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Умер 1 апреля 1968 (60 лет)</a:t>
            </a:r>
          </a:p>
          <a:p>
            <a:r>
              <a:rPr lang="ru-RU" sz="1600" dirty="0" smtClean="0"/>
              <a:t>В Москва, СССР</a:t>
            </a:r>
            <a:endParaRPr lang="ru-RU" sz="1600" dirty="0"/>
          </a:p>
        </p:txBody>
      </p:sp>
      <p:pic>
        <p:nvPicPr>
          <p:cNvPr id="27650" name="Picture 2" descr="C:\Users\DEN\Desktop\21711_41758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420888"/>
            <a:ext cx="2419469" cy="32286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58052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 Льву Давидовичу Ландау на Новодевичьем кладбище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  <a:solidFill>
            <a:schemeClr val="accent1">
              <a:lumMod val="50000"/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образование получил в реальном училище города Ромны Полтавской губернии (1889—1897), где познакомился и завел дружеские отношения со Степаном Тимошенко, которые впоследствии поддерживал и в зрелом возрасте.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6012160" y="5157192"/>
            <a:ext cx="2808312" cy="4957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Абрам Федорович Иоффе </a:t>
            </a:r>
            <a:endParaRPr kumimoji="0" lang="ru-RU" b="1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DEN\Desktop\0003-004-Vypusknik-realnogo-uchilisch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560801"/>
            <a:ext cx="2952328" cy="35963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  <a:solidFill>
            <a:schemeClr val="accent1">
              <a:lumMod val="50000"/>
              <a:alpha val="24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 1918 создаёт и возглавляет физико-технический отдел при Государственном рентгенологическом и радиологическом институте, являясь также Президентом этого института (директором был профессор </a:t>
            </a:r>
            <a:r>
              <a:rPr lang="ru-RU" dirty="0" err="1" smtClean="0"/>
              <a:t>Неменов</a:t>
            </a:r>
            <a:r>
              <a:rPr lang="ru-RU" dirty="0" smtClean="0"/>
              <a:t> М. И.). В 1921 стал директором Физико-технического института АН СССР, созданного на основе отдела и названного теперь его именем. </a:t>
            </a:r>
            <a:endParaRPr lang="ru-RU" dirty="0"/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724128" y="4581128"/>
            <a:ext cx="2808312" cy="4957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C:\Users\DEN\Desktop\0018-021-Ioffe-s-sotrudnikam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628800"/>
            <a:ext cx="3816424" cy="2918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700808"/>
            <a:ext cx="4618856" cy="4525963"/>
          </a:xfrm>
          <a:prstGeom prst="rect">
            <a:avLst/>
          </a:prstGeom>
          <a:solidFill>
            <a:schemeClr val="accent1">
              <a:lumMod val="50000"/>
              <a:alpha val="2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 smtClean="0"/>
              <a:t>Умер 14 октября 1960 (79 лет)</a:t>
            </a:r>
          </a:p>
          <a:p>
            <a:pPr fontAlgn="ctr"/>
            <a:endParaRPr lang="ru-RU" sz="2400" dirty="0" smtClean="0"/>
          </a:p>
          <a:p>
            <a:pPr fontAlgn="ctr"/>
            <a:r>
              <a:rPr lang="ru-RU" sz="2400" dirty="0" smtClean="0"/>
              <a:t>Место смерти:</a:t>
            </a:r>
          </a:p>
          <a:p>
            <a:pPr fontAlgn="ctr"/>
            <a:r>
              <a:rPr lang="ru-RU" sz="2400" dirty="0" smtClean="0"/>
              <a:t>Ленинград, СССР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kumimoji="0" lang="ru-RU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5" name="Picture 1" descr="C:\Users\DEN\Desktop\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152775" cy="4076700"/>
          </a:xfrm>
          <a:prstGeom prst="rect">
            <a:avLst/>
          </a:prstGeom>
          <a:noFill/>
        </p:spPr>
      </p:pic>
      <p:sp>
        <p:nvSpPr>
          <p:cNvPr id="11" name="Текст 7"/>
          <p:cNvSpPr txBox="1">
            <a:spLocks/>
          </p:cNvSpPr>
          <p:nvPr/>
        </p:nvSpPr>
        <p:spPr>
          <a:xfrm>
            <a:off x="5652120" y="5805264"/>
            <a:ext cx="2808312" cy="4957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Абрам Федорович Иоффе </a:t>
            </a:r>
            <a:endParaRPr kumimoji="0" lang="ru-RU" b="1" i="1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</a:t>
            </a:r>
            <a:r>
              <a:rPr lang="ru-RU" sz="4000" b="1" i="1" dirty="0" err="1" smtClean="0"/>
              <a:t>Усыскин</a:t>
            </a:r>
            <a:r>
              <a:rPr lang="ru-RU" sz="4000" b="1" i="1" dirty="0" smtClean="0"/>
              <a:t> Илья Давыдович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физик, участник полёта стратостата «Осоавиахим-1»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348880"/>
            <a:ext cx="2808312" cy="347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\Pictures\Для фотошопа\текстуры\Blue Spakl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064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Биография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276872"/>
            <a:ext cx="6192688" cy="3600400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Родился в Ярославской губернии в многодетной семье кузнеца. Детство провёл в Пензе, где учился в школе имени В. Г. Белинского, которую окончил в 1926 году в 15 лет.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Поступал одновременно в три института, но ни в один из них не был принят по возрасту. В 1927 году поступил в Московское высшее техническое училище, затем в 1928 году перевелся в Ленинградский политехнический институт на физико-механический факультет, и в 1931 году закончил уже образованный Ленинградский физико-механический институт с присвоением квалификации инженера-физика. Ученик академика А. Ф. Иоффе. Аспирантуру закончил досрочно.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2816"/>
            <a:ext cx="1944216" cy="300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6335688" y="4941168"/>
            <a:ext cx="2808312" cy="4957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u="sng" dirty="0" err="1" smtClean="0"/>
              <a:t>Усыскин</a:t>
            </a:r>
            <a:r>
              <a:rPr lang="ru-RU" b="1" u="sng" dirty="0" smtClean="0"/>
              <a:t> Илья Давыдович</a:t>
            </a:r>
            <a:endParaRPr kumimoji="0" lang="ru-RU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PresentationFormat>Экран (4:3)</PresentationFormat>
  <Paragraphs>165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Вместе со страной</vt:lpstr>
      <vt:lpstr>Эпиграф</vt:lpstr>
      <vt:lpstr>Отец полупроводников</vt:lpstr>
      <vt:lpstr>Биография</vt:lpstr>
      <vt:lpstr>Биография</vt:lpstr>
      <vt:lpstr>Биография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со страной</dc:title>
  <cp:lastModifiedBy>UserXP</cp:lastModifiedBy>
  <cp:revision>1</cp:revision>
  <dcterms:modified xsi:type="dcterms:W3CDTF">2014-06-19T16:24:11Z</dcterms:modified>
</cp:coreProperties>
</file>