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773238"/>
            <a:ext cx="4464050" cy="504825"/>
          </a:xfrm>
        </p:spPr>
        <p:txBody>
          <a:bodyPr/>
          <a:lstStyle>
            <a:lvl1pPr marL="0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4663" y="2205038"/>
            <a:ext cx="4537075" cy="576262"/>
          </a:xfrm>
        </p:spPr>
        <p:txBody>
          <a:bodyPr/>
          <a:lstStyle>
            <a:lvl1pPr marL="1588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7150" y="333375"/>
            <a:ext cx="2135188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25475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835150"/>
            <a:ext cx="4608512" cy="1089025"/>
          </a:xfrm>
        </p:spPr>
        <p:txBody>
          <a:bodyPr/>
          <a:lstStyle>
            <a:lvl1pPr marL="93663">
              <a:lnSpc>
                <a:spcPct val="100000"/>
              </a:lnSpc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8725" y="3652838"/>
            <a:ext cx="584200" cy="503237"/>
          </a:xfrm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23794FDA-7207-49E6-A493-C2F034252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8CFDA579-54AA-4241-9160-35E16F150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9438" y="16081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6138" y="1608138"/>
            <a:ext cx="39258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6DD37D38-2A28-4F6B-B046-2FFCDCBC9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CCD22200-5187-464F-BDF8-EB364EA20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F24217AF-502E-42C7-8436-3A3B792EA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5FE677F0-E946-40BA-BC45-5DD44BBEC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2D732709-31F8-493B-A873-2BE879EEF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A763FB1E-5DBA-4391-9BA0-AF634A19C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F4893609-D761-44C9-A613-E1B7627A4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7313" y="333375"/>
            <a:ext cx="2144712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284913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FC055683-A3E6-46CD-8421-4373A2196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6081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6450" y="1608138"/>
            <a:ext cx="39258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60848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8138"/>
            <a:ext cx="80025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80163"/>
            <a:ext cx="1368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DD5D128-2C3F-4146-8A93-5786B961ED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9985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6pPr>
      <a:lvl7pPr marL="14557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7pPr>
      <a:lvl8pPr marL="19129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8pPr>
      <a:lvl9pPr marL="23701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rgbClr val="F39220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08025" indent="-363538" algn="l" rtl="0" eaLnBrk="1" fontAlgn="base" hangingPunct="1">
        <a:spcBef>
          <a:spcPct val="0"/>
        </a:spcBef>
        <a:spcAft>
          <a:spcPct val="40000"/>
        </a:spcAft>
        <a:buClr>
          <a:srgbClr val="0985D2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</a:defRPr>
      </a:lvl2pPr>
      <a:lvl3pPr marL="1065213" indent="-346075" algn="l" rtl="0" eaLnBrk="1" fontAlgn="base" hangingPunct="1">
        <a:spcBef>
          <a:spcPct val="0"/>
        </a:spcBef>
        <a:spcAft>
          <a:spcPct val="40000"/>
        </a:spcAft>
        <a:buClr>
          <a:srgbClr val="EA4037"/>
        </a:buClr>
        <a:buFont typeface="Wingdings" pitchFamily="2" charset="2"/>
        <a:buChar char="¨"/>
        <a:defRPr sz="2000">
          <a:solidFill>
            <a:srgbClr val="000066"/>
          </a:solidFill>
          <a:latin typeface="+mn-lt"/>
        </a:defRPr>
      </a:lvl3pPr>
      <a:lvl4pPr marL="163195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60848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слайда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438" y="1608138"/>
            <a:ext cx="80025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80163"/>
            <a:ext cx="1368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&gt;</a:t>
            </a:r>
            <a:r>
              <a:rPr lang="en-US" sz="1000"/>
              <a:t> </a:t>
            </a:r>
            <a:fld id="{30538D2A-5382-47B1-A56E-96DA91664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9985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6pPr>
      <a:lvl7pPr marL="14557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7pPr>
      <a:lvl8pPr marL="19129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8pPr>
      <a:lvl9pPr marL="23701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rgbClr val="F39220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08025" indent="-363538" algn="l" rtl="0" eaLnBrk="1" fontAlgn="base" hangingPunct="1">
        <a:spcBef>
          <a:spcPct val="0"/>
        </a:spcBef>
        <a:spcAft>
          <a:spcPct val="40000"/>
        </a:spcAft>
        <a:buClr>
          <a:srgbClr val="0985D2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</a:defRPr>
      </a:lvl2pPr>
      <a:lvl3pPr marL="1065213" indent="-346075" algn="l" rtl="0" eaLnBrk="1" fontAlgn="base" hangingPunct="1">
        <a:spcBef>
          <a:spcPct val="0"/>
        </a:spcBef>
        <a:spcAft>
          <a:spcPct val="40000"/>
        </a:spcAft>
        <a:buClr>
          <a:srgbClr val="EA4037"/>
        </a:buClr>
        <a:buFont typeface="Wingdings" pitchFamily="2" charset="2"/>
        <a:buChar char="¨"/>
        <a:defRPr sz="2000">
          <a:solidFill>
            <a:srgbClr val="000066"/>
          </a:solidFill>
          <a:latin typeface="+mn-lt"/>
        </a:defRPr>
      </a:lvl3pPr>
      <a:lvl4pPr marL="163195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экономика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1</a:t>
            </a:r>
            <a:endParaRPr lang="ru-RU" dirty="0"/>
          </a:p>
        </p:txBody>
      </p:sp>
      <p:pic>
        <p:nvPicPr>
          <p:cNvPr id="4" name="Рисунок 3" descr="pic_2666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861048"/>
            <a:ext cx="4152441" cy="2763688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3375"/>
            <a:ext cx="5473328" cy="935038"/>
          </a:xfrm>
        </p:spPr>
        <p:txBody>
          <a:bodyPr/>
          <a:lstStyle/>
          <a:p>
            <a:r>
              <a:rPr lang="ru-RU" dirty="0" smtClean="0"/>
              <a:t>Понятия: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экономика как хозяйственная система;</a:t>
            </a:r>
          </a:p>
          <a:p>
            <a:pPr lvl="0"/>
            <a:r>
              <a:rPr lang="ru-RU" dirty="0" smtClean="0"/>
              <a:t>экономика как наука</a:t>
            </a:r>
          </a:p>
          <a:p>
            <a:pPr lvl="0"/>
            <a:r>
              <a:rPr lang="ru-RU" dirty="0" smtClean="0"/>
              <a:t>микроэкономика</a:t>
            </a:r>
          </a:p>
          <a:p>
            <a:pPr lvl="0"/>
            <a:r>
              <a:rPr lang="ru-RU" dirty="0" smtClean="0"/>
              <a:t>макроэкономика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340768"/>
            <a:ext cx="8002588" cy="47933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</a:t>
            </a:r>
            <a:r>
              <a:rPr lang="ru-RU" dirty="0" smtClean="0"/>
              <a:t>лово </a:t>
            </a:r>
            <a:r>
              <a:rPr lang="ru-RU" dirty="0" smtClean="0"/>
              <a:t>"экономика" греческого происхождения, буквально означающее "искусство управления домашним хозяйством" ("</a:t>
            </a:r>
            <a:r>
              <a:rPr lang="ru-RU" dirty="0" err="1" smtClean="0"/>
              <a:t>ойкос</a:t>
            </a:r>
            <a:r>
              <a:rPr lang="ru-RU" dirty="0" smtClean="0"/>
              <a:t>" - дом, домашнее хозяйство, "</a:t>
            </a:r>
            <a:r>
              <a:rPr lang="ru-RU" dirty="0" err="1" smtClean="0"/>
              <a:t>номос</a:t>
            </a:r>
            <a:r>
              <a:rPr lang="ru-RU" dirty="0" smtClean="0"/>
              <a:t>" - правило, закон).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Экономика </a:t>
            </a:r>
            <a:r>
              <a:rPr lang="ru-RU" dirty="0" smtClean="0"/>
              <a:t>– это система хозяйствования, включающая отрасли материального производства (промышленность, с/</a:t>
            </a:r>
            <a:r>
              <a:rPr lang="ru-RU" dirty="0" err="1" smtClean="0"/>
              <a:t>х</a:t>
            </a:r>
            <a:r>
              <a:rPr lang="ru-RU" dirty="0" smtClean="0"/>
              <a:t>, транспорт и </a:t>
            </a:r>
            <a:r>
              <a:rPr lang="ru-RU" dirty="0" err="1" smtClean="0"/>
              <a:t>т.д</a:t>
            </a:r>
            <a:r>
              <a:rPr lang="ru-RU" dirty="0" smtClean="0"/>
              <a:t>) </a:t>
            </a:r>
            <a:r>
              <a:rPr lang="ru-RU" dirty="0" err="1" smtClean="0"/>
              <a:t>и</a:t>
            </a:r>
            <a:r>
              <a:rPr lang="ru-RU" dirty="0" smtClean="0"/>
              <a:t> нематериальной сферы (образование, культура, здравоохранение и </a:t>
            </a:r>
            <a:r>
              <a:rPr lang="ru-RU" dirty="0" err="1" smtClean="0"/>
              <a:t>т.д</a:t>
            </a:r>
            <a:r>
              <a:rPr lang="ru-RU" dirty="0" smtClean="0"/>
              <a:t>) обеспечивающая общество материальными и нематериальными благами.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52065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Экономическая теория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это исследование поведения людей в  процессе производства, распределения, обмена  и потребления материальных благ и услуг в мире ограниченных ресурсов.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06babb452978567b8fece5866cbe9f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1885410" cy="2763472"/>
          </a:xfrm>
          <a:prstGeom prst="rect">
            <a:avLst/>
          </a:prstGeom>
        </p:spPr>
      </p:pic>
      <p:pic>
        <p:nvPicPr>
          <p:cNvPr id="4" name="Рисунок 3" descr="645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717032"/>
            <a:ext cx="2027192" cy="2808312"/>
          </a:xfrm>
          <a:prstGeom prst="rect">
            <a:avLst/>
          </a:prstGeom>
        </p:spPr>
      </p:pic>
      <p:pic>
        <p:nvPicPr>
          <p:cNvPr id="5" name="Рисунок 4" descr="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17032"/>
            <a:ext cx="1892370" cy="2782898"/>
          </a:xfrm>
          <a:prstGeom prst="rect">
            <a:avLst/>
          </a:prstGeom>
        </p:spPr>
      </p:pic>
      <p:pic>
        <p:nvPicPr>
          <p:cNvPr id="6" name="Рисунок 5" descr="2252086.jpg"/>
          <p:cNvPicPr>
            <a:picLocks noChangeAspect="1"/>
          </p:cNvPicPr>
          <p:nvPr/>
        </p:nvPicPr>
        <p:blipFill>
          <a:blip r:embed="rId5" cstate="print"/>
          <a:srcRect l="10266" t="9624" r="10175" b="7609"/>
          <a:stretch>
            <a:fillRect/>
          </a:stretch>
        </p:blipFill>
        <p:spPr>
          <a:xfrm>
            <a:off x="6516216" y="3573016"/>
            <a:ext cx="2304256" cy="3196226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43841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процесс создания экономических благ и услуг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разделение произведенного продукта, дохода между участвующими в его производстве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процесс, в котором взамен произведенного продукта люди получают деньги или другой продукт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Потребление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заключительная стадия производства, в процессе которой произведенный продукт используется (потребление предметов длительного пользования) или уничтожается (потребление продовольствия).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image002.jpg"/>
          <p:cNvPicPr>
            <a:picLocks noChangeAspect="1"/>
          </p:cNvPicPr>
          <p:nvPr/>
        </p:nvPicPr>
        <p:blipFill>
          <a:blip r:embed="rId2" cstate="print"/>
          <a:srcRect b="13921"/>
          <a:stretch>
            <a:fillRect/>
          </a:stretch>
        </p:blipFill>
        <p:spPr>
          <a:xfrm>
            <a:off x="1403648" y="4581128"/>
            <a:ext cx="6198891" cy="202235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3375"/>
            <a:ext cx="5545336" cy="935038"/>
          </a:xfrm>
        </p:spPr>
        <p:txBody>
          <a:bodyPr/>
          <a:lstStyle/>
          <a:p>
            <a:r>
              <a:rPr lang="ru-RU" b="1" dirty="0" smtClean="0"/>
              <a:t>Микроэкономика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раздел экономической науки, исследующий экономику на уровне обособленных экономических единиц (отрасль, фирма, домохозяйство и </a:t>
            </a:r>
            <a:r>
              <a:rPr lang="ru-RU" dirty="0" err="1" smtClean="0"/>
              <a:t>т.п</a:t>
            </a:r>
            <a:r>
              <a:rPr lang="ru-RU" dirty="0" smtClean="0"/>
              <a:t>), а также конкретные рынки, цены, товары и услуги.</a:t>
            </a:r>
          </a:p>
          <a:p>
            <a:endParaRPr lang="ru-RU" dirty="0"/>
          </a:p>
        </p:txBody>
      </p:sp>
      <p:pic>
        <p:nvPicPr>
          <p:cNvPr id="4" name="Рисунок 3" descr="_________________4c986907d8f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416" y="3789040"/>
            <a:ext cx="1766147" cy="2597274"/>
          </a:xfrm>
          <a:prstGeom prst="rect">
            <a:avLst/>
          </a:prstGeom>
        </p:spPr>
      </p:pic>
      <p:pic>
        <p:nvPicPr>
          <p:cNvPr id="8" name="Рисунок 7" descr="17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781952"/>
            <a:ext cx="1800200" cy="2587222"/>
          </a:xfrm>
          <a:prstGeom prst="rect">
            <a:avLst/>
          </a:prstGeom>
        </p:spPr>
      </p:pic>
      <p:pic>
        <p:nvPicPr>
          <p:cNvPr id="9" name="Рисунок 8" descr="799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1010" y="3832860"/>
            <a:ext cx="1809222" cy="2517419"/>
          </a:xfrm>
          <a:prstGeom prst="rect">
            <a:avLst/>
          </a:prstGeom>
        </p:spPr>
      </p:pic>
      <p:pic>
        <p:nvPicPr>
          <p:cNvPr id="11" name="Рисунок 10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3070" y="3861048"/>
            <a:ext cx="1596177" cy="252028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3375"/>
            <a:ext cx="5545336" cy="935038"/>
          </a:xfrm>
        </p:spPr>
        <p:txBody>
          <a:bodyPr/>
          <a:lstStyle/>
          <a:p>
            <a:r>
              <a:rPr lang="ru-RU" b="1" dirty="0" smtClean="0"/>
              <a:t>Макроэкономика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608138"/>
            <a:ext cx="8280722" cy="4525962"/>
          </a:xfrm>
        </p:spPr>
        <p:txBody>
          <a:bodyPr/>
          <a:lstStyle/>
          <a:p>
            <a:r>
              <a:rPr lang="ru-RU" dirty="0" smtClean="0"/>
              <a:t>раздел экономической науки, исследующий экономику, как единое целое, а также её важнейшие составляющие (бизнес, </a:t>
            </a:r>
            <a:r>
              <a:rPr lang="ru-RU" dirty="0" err="1" smtClean="0"/>
              <a:t>гос.сектор</a:t>
            </a:r>
            <a:r>
              <a:rPr lang="ru-RU" dirty="0" smtClean="0"/>
              <a:t> и </a:t>
            </a:r>
            <a:r>
              <a:rPr lang="ru-RU" dirty="0" err="1" smtClean="0"/>
              <a:t>т.п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9" name="Рисунок 8" descr="1237284590_agapova_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053" y="3789040"/>
            <a:ext cx="1859357" cy="2762473"/>
          </a:xfrm>
          <a:prstGeom prst="rect">
            <a:avLst/>
          </a:prstGeom>
        </p:spPr>
      </p:pic>
      <p:pic>
        <p:nvPicPr>
          <p:cNvPr id="10" name="Рисунок 9" descr="575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861048"/>
            <a:ext cx="1853952" cy="2765478"/>
          </a:xfrm>
          <a:prstGeom prst="rect">
            <a:avLst/>
          </a:prstGeom>
        </p:spPr>
      </p:pic>
      <p:pic>
        <p:nvPicPr>
          <p:cNvPr id="11" name="Рисунок 10" descr="View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789040"/>
            <a:ext cx="1935575" cy="2880320"/>
          </a:xfrm>
          <a:prstGeom prst="rect">
            <a:avLst/>
          </a:prstGeom>
        </p:spPr>
      </p:pic>
      <p:pic>
        <p:nvPicPr>
          <p:cNvPr id="12" name="Рисунок 11" descr="makro2-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840578"/>
            <a:ext cx="2016224" cy="2828782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3375"/>
            <a:ext cx="5833368" cy="935038"/>
          </a:xfrm>
        </p:spPr>
        <p:txBody>
          <a:bodyPr/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8138"/>
            <a:ext cx="8640960" cy="4525962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sz="2000" dirty="0" smtClean="0"/>
              <a:t>)	</a:t>
            </a:r>
            <a:r>
              <a:rPr lang="ru-RU" sz="1800" dirty="0" smtClean="0"/>
              <a:t>уровень безработицы в России в 2011 году составил 8,2</a:t>
            </a:r>
            <a:r>
              <a:rPr lang="ru-RU" sz="1800" dirty="0" smtClean="0"/>
              <a:t>%;</a:t>
            </a:r>
            <a:endParaRPr lang="ru-RU" sz="1800" dirty="0" smtClean="0"/>
          </a:p>
          <a:p>
            <a:r>
              <a:rPr lang="ru-RU" sz="1800" dirty="0" smtClean="0"/>
              <a:t>б)	в декабре 2010 года было уволено 30 рабочих с обувной фабрики «Скороход</a:t>
            </a:r>
            <a:r>
              <a:rPr lang="ru-RU" sz="1800" dirty="0" smtClean="0"/>
              <a:t>»;</a:t>
            </a:r>
            <a:endParaRPr lang="ru-RU" sz="1800" dirty="0" smtClean="0"/>
          </a:p>
          <a:p>
            <a:r>
              <a:rPr lang="ru-RU" sz="1800" dirty="0" smtClean="0"/>
              <a:t>в)	за 1999 год цены на потребительские товары в нашей </a:t>
            </a:r>
            <a:r>
              <a:rPr lang="ru-RU" sz="1800" dirty="0" smtClean="0"/>
              <a:t>стране </a:t>
            </a:r>
            <a:r>
              <a:rPr lang="ru-RU" sz="1800" dirty="0" smtClean="0"/>
              <a:t>выросли в 2,31 раза </a:t>
            </a:r>
            <a:r>
              <a:rPr lang="ru-RU" sz="1800" dirty="0" smtClean="0"/>
              <a:t>;</a:t>
            </a:r>
            <a:endParaRPr lang="ru-RU" sz="1800" dirty="0" smtClean="0"/>
          </a:p>
          <a:p>
            <a:r>
              <a:rPr lang="ru-RU" sz="1800" dirty="0" smtClean="0"/>
              <a:t>г)	неурожай мандаринов в Абхазии привел к повышению цен на мандарины на московских </a:t>
            </a:r>
            <a:r>
              <a:rPr lang="ru-RU" sz="1800" dirty="0" smtClean="0"/>
              <a:t>рынках;</a:t>
            </a:r>
            <a:endParaRPr lang="ru-RU" sz="1800" dirty="0" smtClean="0"/>
          </a:p>
          <a:p>
            <a:r>
              <a:rPr lang="ru-RU" sz="1800" dirty="0" err="1" smtClean="0"/>
              <a:t>д</a:t>
            </a:r>
            <a:r>
              <a:rPr lang="ru-RU" sz="1800" dirty="0" smtClean="0"/>
              <a:t>)	Совет директоров корпорации «Крайслер» принял решение о базовой цене на новую марку </a:t>
            </a:r>
            <a:r>
              <a:rPr lang="ru-RU" sz="1800" dirty="0" smtClean="0"/>
              <a:t>автомобиля</a:t>
            </a:r>
            <a:endParaRPr lang="ru-RU" sz="1800" dirty="0" smtClean="0"/>
          </a:p>
          <a:p>
            <a:r>
              <a:rPr lang="ru-RU" sz="1800" dirty="0" smtClean="0"/>
              <a:t>е) на российском рынке сократилось количество </a:t>
            </a:r>
            <a:r>
              <a:rPr lang="ru-RU" sz="1800" dirty="0" smtClean="0"/>
              <a:t>продаваемых </a:t>
            </a:r>
            <a:r>
              <a:rPr lang="ru-RU" sz="1800" dirty="0" smtClean="0"/>
              <a:t>иностранных автомобилей в связи с тем, что были </a:t>
            </a:r>
            <a:r>
              <a:rPr lang="ru-RU" sz="1800" dirty="0" smtClean="0"/>
              <a:t>увеличены </a:t>
            </a:r>
            <a:r>
              <a:rPr lang="ru-RU" sz="1800" dirty="0" smtClean="0"/>
              <a:t>таможенные пошлины на их </a:t>
            </a:r>
            <a:r>
              <a:rPr lang="ru-RU" sz="1800" dirty="0" smtClean="0"/>
              <a:t>ввоз;</a:t>
            </a:r>
            <a:endParaRPr lang="ru-RU" sz="1800" dirty="0" smtClean="0"/>
          </a:p>
          <a:p>
            <a:r>
              <a:rPr lang="ru-RU" sz="1800" dirty="0" smtClean="0"/>
              <a:t>ж)	в течение 2011 года объем национального производства в России сократился,— в реальном выражении — на 4% по </a:t>
            </a:r>
            <a:r>
              <a:rPr lang="ru-RU" sz="1800" dirty="0" smtClean="0"/>
              <a:t>сравнению </a:t>
            </a:r>
            <a:r>
              <a:rPr lang="ru-RU" sz="1800" dirty="0" smtClean="0"/>
              <a:t>с декабрем 2010 </a:t>
            </a:r>
            <a:r>
              <a:rPr lang="ru-RU" sz="1800" dirty="0" smtClean="0"/>
              <a:t>года.</a:t>
            </a:r>
            <a:endParaRPr lang="ru-RU" sz="18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задание: </a:t>
            </a:r>
            <a:r>
              <a:rPr lang="ru-RU" i="1" dirty="0" smtClean="0"/>
              <a:t>«Придумываем ситуацию...»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Придумайте</a:t>
            </a:r>
            <a:r>
              <a:rPr lang="ru-RU" dirty="0" smtClean="0"/>
              <a:t> примеры, которые бы подтверждали </a:t>
            </a:r>
            <a:r>
              <a:rPr lang="ru-RU" dirty="0" smtClean="0"/>
              <a:t>необходимость </a:t>
            </a:r>
            <a:r>
              <a:rPr lang="ru-RU" dirty="0" smtClean="0"/>
              <a:t>для каждого человека (в том числе и простого </a:t>
            </a:r>
            <a:r>
              <a:rPr lang="ru-RU" dirty="0" smtClean="0"/>
              <a:t>обывателя</a:t>
            </a:r>
            <a:r>
              <a:rPr lang="ru-RU" dirty="0" smtClean="0"/>
              <a:t>) изучения основ экономической науки</a:t>
            </a:r>
            <a:r>
              <a:rPr lang="ru-RU" dirty="0" smtClean="0"/>
              <a:t>. </a:t>
            </a:r>
            <a:r>
              <a:rPr lang="ru-RU" dirty="0" smtClean="0"/>
              <a:t>Можно </a:t>
            </a:r>
            <a:r>
              <a:rPr lang="ru-RU" dirty="0" smtClean="0">
                <a:solidFill>
                  <a:srgbClr val="FF0000"/>
                </a:solidFill>
              </a:rPr>
              <a:t>написать </a:t>
            </a:r>
            <a:r>
              <a:rPr lang="ru-RU" dirty="0" smtClean="0"/>
              <a:t>эссе на </a:t>
            </a:r>
            <a:r>
              <a:rPr lang="ru-RU" dirty="0" smtClean="0"/>
              <a:t>данную тему.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 какой категории относится экономика России</Template>
  <TotalTime>42</TotalTime>
  <Words>274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Тема6</vt:lpstr>
      <vt:lpstr>1_Оформление по умолчанию</vt:lpstr>
      <vt:lpstr>Что такое экономика</vt:lpstr>
      <vt:lpstr>Понятия:</vt:lpstr>
      <vt:lpstr>Слайд 3</vt:lpstr>
      <vt:lpstr>Слайд 4</vt:lpstr>
      <vt:lpstr>Слайд 5</vt:lpstr>
      <vt:lpstr>Микроэкономика</vt:lpstr>
      <vt:lpstr>Макроэкономика</vt:lpstr>
      <vt:lpstr>Закрепление материала</vt:lpstr>
      <vt:lpstr>Домашнее задание: «Придумываем ситуацию...»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экономика</dc:title>
  <dc:creator>Admin</dc:creator>
  <cp:lastModifiedBy>Admin</cp:lastModifiedBy>
  <cp:revision>6</cp:revision>
  <dcterms:created xsi:type="dcterms:W3CDTF">2013-09-03T13:58:09Z</dcterms:created>
  <dcterms:modified xsi:type="dcterms:W3CDTF">2013-09-03T14:40:54Z</dcterms:modified>
</cp:coreProperties>
</file>