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66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3363FB"/>
    <a:srgbClr val="59DBF9"/>
    <a:srgbClr val="FFFFFF"/>
    <a:srgbClr val="062EF4"/>
    <a:srgbClr val="0DAF1C"/>
    <a:srgbClr val="FBFF43"/>
    <a:srgbClr val="11E926"/>
    <a:srgbClr val="558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C4805-0FD8-4A6A-996E-611A3176B64F}" type="datetimeFigureOut">
              <a:rPr lang="ru-RU" smtClean="0"/>
              <a:t>14.07.2014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5F5DD-2E92-4A73-A910-D039363A9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99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Ведущий поясняет правила игры. Гиперссылки на соответствующий этап и подведение итогов</a:t>
            </a:r>
            <a:r>
              <a:rPr lang="ru-RU" baseline="0" dirty="0" smtClean="0"/>
              <a:t> есть. Также можно добавить ссылки на музыкальные паузы – слайд со вставленной музыкой и заставкой или на отдельный муз. Файл.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F5DD-2E92-4A73-A910-D039363A9ED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1905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щелчку появляются </a:t>
            </a:r>
            <a:r>
              <a:rPr lang="ru-RU" dirty="0" err="1" smtClean="0"/>
              <a:t>по-очереди</a:t>
            </a:r>
            <a:r>
              <a:rPr lang="ru-RU" dirty="0" smtClean="0"/>
              <a:t> вопросы. Внизу – кнопка перехода на слайд №3.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F5DD-2E92-4A73-A910-D039363A9ED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650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щелчку появляются </a:t>
            </a:r>
            <a:r>
              <a:rPr lang="ru-RU" dirty="0" err="1" smtClean="0"/>
              <a:t>по-очереди</a:t>
            </a:r>
            <a:r>
              <a:rPr lang="ru-RU" dirty="0" smtClean="0"/>
              <a:t> вопросы. Внизу – кнопка перехода на слайд №3.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F5DD-2E92-4A73-A910-D039363A9ED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0736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F5DD-2E92-4A73-A910-D039363A9ED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205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Справа внизу – кнопка возврата на слайд №2. В каждой цветной звезде – ссылка на страничку с вопросами о соответствующем</a:t>
            </a:r>
            <a:r>
              <a:rPr lang="ru-RU" baseline="0" dirty="0" smtClean="0"/>
              <a:t> ученом-физике.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F5DD-2E92-4A73-A910-D039363A9ED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913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Слайд воспроизводится в течение всего этапа, пока участникам устно задаются вопросы. Внизу справа – кнопка возврата на слайд №2.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F5DD-2E92-4A73-A910-D039363A9ED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099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Пока участники этапа ищут</a:t>
            </a:r>
            <a:r>
              <a:rPr lang="ru-RU" baseline="0" dirty="0" smtClean="0"/>
              <a:t> объяснение, можно провести игру с болельщиками – кто круче? Чтобы зрители немного размялись, пошумели, показали свои плакаты поддержки. Справа внизу – кнопка возврата на слайд №2.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F5DD-2E92-4A73-A910-D039363A9ED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342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щелчку появляются </a:t>
            </a:r>
            <a:r>
              <a:rPr lang="ru-RU" dirty="0" err="1" smtClean="0"/>
              <a:t>по-очереди</a:t>
            </a:r>
            <a:r>
              <a:rPr lang="ru-RU" dirty="0" smtClean="0"/>
              <a:t> вопросы. Внизу – кнопка перехода на слайд №3.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F5DD-2E92-4A73-A910-D039363A9ED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06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щелчку появляются </a:t>
            </a:r>
            <a:r>
              <a:rPr lang="ru-RU" dirty="0" err="1" smtClean="0"/>
              <a:t>по-очереди</a:t>
            </a:r>
            <a:r>
              <a:rPr lang="ru-RU" dirty="0" smtClean="0"/>
              <a:t> вопросы. Внизу – кнопка перехода на слайд №3.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F5DD-2E92-4A73-A910-D039363A9ED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538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щелчку появляются </a:t>
            </a:r>
            <a:r>
              <a:rPr lang="ru-RU" dirty="0" err="1" smtClean="0"/>
              <a:t>по-очереди</a:t>
            </a:r>
            <a:r>
              <a:rPr lang="ru-RU" dirty="0" smtClean="0"/>
              <a:t> вопросы. Внизу – кнопка перехода на слайд №3.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F5DD-2E92-4A73-A910-D039363A9ED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847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щелчку появляются </a:t>
            </a:r>
            <a:r>
              <a:rPr lang="ru-RU" dirty="0" err="1" smtClean="0"/>
              <a:t>по-очереди</a:t>
            </a:r>
            <a:r>
              <a:rPr lang="ru-RU" dirty="0" smtClean="0"/>
              <a:t> вопросы. Внизу – кнопка перехода на слайд №3.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F5DD-2E92-4A73-A910-D039363A9ED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366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щелчку появляются </a:t>
            </a:r>
            <a:r>
              <a:rPr lang="ru-RU" dirty="0" err="1" smtClean="0"/>
              <a:t>по-очереди</a:t>
            </a:r>
            <a:r>
              <a:rPr lang="ru-RU" dirty="0" smtClean="0"/>
              <a:t> вопросы. Внизу – кнопка перехода на слайд №3.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F5DD-2E92-4A73-A910-D039363A9ED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668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2BAD-8ADF-4170-96A0-A005EF903534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76D0-5DCD-4CC7-9F0B-A8032CB28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2BAD-8ADF-4170-96A0-A005EF903534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76D0-5DCD-4CC7-9F0B-A8032CB28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2BAD-8ADF-4170-96A0-A005EF903534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76D0-5DCD-4CC7-9F0B-A8032CB28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2BAD-8ADF-4170-96A0-A005EF903534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76D0-5DCD-4CC7-9F0B-A8032CB28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2BAD-8ADF-4170-96A0-A005EF903534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76D0-5DCD-4CC7-9F0B-A8032CB28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2BAD-8ADF-4170-96A0-A005EF903534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76D0-5DCD-4CC7-9F0B-A8032CB28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2BAD-8ADF-4170-96A0-A005EF903534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76D0-5DCD-4CC7-9F0B-A8032CB28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2BAD-8ADF-4170-96A0-A005EF903534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76D0-5DCD-4CC7-9F0B-A8032CB28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2BAD-8ADF-4170-96A0-A005EF903534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76D0-5DCD-4CC7-9F0B-A8032CB28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2BAD-8ADF-4170-96A0-A005EF903534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76D0-5DCD-4CC7-9F0B-A8032CB28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2BAD-8ADF-4170-96A0-A005EF903534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76D0-5DCD-4CC7-9F0B-A8032CB28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D2BAD-8ADF-4170-96A0-A005EF903534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876D0-5DCD-4CC7-9F0B-A8032CB28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slide" Target="slide13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image" Target="../media/image1.emf"/><Relationship Id="rId7" Type="http://schemas.openxmlformats.org/officeDocument/2006/relationships/slide" Target="slide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slide" Target="slide2.xml"/><Relationship Id="rId5" Type="http://schemas.openxmlformats.org/officeDocument/2006/relationships/slide" Target="slide9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4228" y="424344"/>
            <a:ext cx="7895424" cy="1620000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 cmpd="dbl">
                  <a:solidFill>
                    <a:schemeClr val="accent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БЕГОМ ПО РАДУГЕ</a:t>
            </a:r>
            <a:endParaRPr lang="ru-RU" sz="5400" b="1" spc="50" dirty="0">
              <a:ln w="11430" cmpd="dbl">
                <a:solidFill>
                  <a:schemeClr val="accent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4000504"/>
            <a:ext cx="4929222" cy="2357454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7030A0"/>
                </a:solidFill>
                <a:latin typeface="Arial Black" pitchFamily="34" charset="0"/>
              </a:rPr>
              <a:t>Игра-состязание</a:t>
            </a:r>
          </a:p>
          <a:p>
            <a:r>
              <a:rPr lang="ru-RU" sz="3600" i="1" dirty="0" smtClean="0">
                <a:solidFill>
                  <a:srgbClr val="7030A0"/>
                </a:solidFill>
                <a:latin typeface="Arial Black" pitchFamily="34" charset="0"/>
              </a:rPr>
              <a:t>по ФИЗИКЕ</a:t>
            </a:r>
          </a:p>
          <a:p>
            <a:r>
              <a:rPr lang="ru-RU" sz="3600" i="1" dirty="0" smtClean="0">
                <a:solidFill>
                  <a:srgbClr val="7030A0"/>
                </a:solidFill>
                <a:latin typeface="Arial Black" pitchFamily="34" charset="0"/>
              </a:rPr>
              <a:t>среди 8 классов</a:t>
            </a:r>
            <a:endParaRPr lang="ru-RU" sz="3600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071810"/>
            <a:ext cx="3100390" cy="3100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256"/>
            <a:ext cx="1857388" cy="121444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Андре Ампер</a:t>
            </a:r>
            <a:endParaRPr lang="ru-RU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0430" y="142852"/>
            <a:ext cx="550072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Когда и где родился Андре Ампер?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Какие потрясения в семье выбили молодого ученого из колеи на два года?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После какого знаменательного события произошел взлет карьеры А. Ампера?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Что исследовал в своей лаборатории Ампер и что его прославило?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Единица измерения какой физической величины названа в честь Андре Ампера?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img1"/>
          <p:cNvPicPr>
            <a:picLocks noChangeAspect="1" noChangeArrowheads="1"/>
          </p:cNvPicPr>
          <p:nvPr/>
        </p:nvPicPr>
        <p:blipFill>
          <a:blip r:embed="rId3">
            <a:grayscl/>
            <a:lum bright="-10000" contrast="20000"/>
          </a:blip>
          <a:srcRect/>
          <a:stretch>
            <a:fillRect/>
          </a:stretch>
        </p:blipFill>
        <p:spPr bwMode="auto">
          <a:xfrm>
            <a:off x="500034" y="428604"/>
            <a:ext cx="2643206" cy="371987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9" name="Управляющая кнопка: домой 8">
            <a:hlinkClick r:id="rId4" action="ppaction://hlinksldjump" highlightClick="1"/>
          </p:cNvPr>
          <p:cNvSpPr/>
          <p:nvPr/>
        </p:nvSpPr>
        <p:spPr>
          <a:xfrm>
            <a:off x="8501090" y="6215082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2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714884"/>
            <a:ext cx="2571768" cy="64294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Архимед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0430" y="142852"/>
            <a:ext cx="550072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270510" algn="l"/>
              </a:tabLst>
            </a:pPr>
            <a:r>
              <a:rPr lang="ru-RU" sz="3200" b="1" i="1" dirty="0" smtClean="0">
                <a:solidFill>
                  <a:srgbClr val="FFFFFF"/>
                </a:solidFill>
                <a:ea typeface="Calibri"/>
                <a:cs typeface="Times New Roman"/>
              </a:rPr>
              <a:t>В какое время и где жил и трудился Архимед?</a:t>
            </a:r>
            <a:endParaRPr lang="ru-RU" sz="4000" b="1" i="1" dirty="0" smtClean="0">
              <a:solidFill>
                <a:srgbClr val="FFFFFF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270510" algn="l"/>
              </a:tabLst>
            </a:pPr>
            <a:r>
              <a:rPr lang="ru-RU" sz="3200" b="1" i="1" dirty="0" smtClean="0">
                <a:solidFill>
                  <a:srgbClr val="FFFFFF"/>
                </a:solidFill>
                <a:ea typeface="Calibri"/>
                <a:cs typeface="Times New Roman"/>
              </a:rPr>
              <a:t>Как звали царя-тирана, при котором жил Архимед?</a:t>
            </a:r>
            <a:endParaRPr lang="ru-RU" sz="4000" b="1" i="1" dirty="0" smtClean="0">
              <a:solidFill>
                <a:srgbClr val="FFFFFF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270510" algn="l"/>
              </a:tabLst>
            </a:pPr>
            <a:r>
              <a:rPr lang="ru-RU" sz="3200" b="1" i="1" dirty="0" smtClean="0">
                <a:solidFill>
                  <a:srgbClr val="FFFFFF"/>
                </a:solidFill>
                <a:ea typeface="Calibri"/>
                <a:cs typeface="Times New Roman"/>
              </a:rPr>
              <a:t>Кто был учителем Архимеда?</a:t>
            </a:r>
            <a:endParaRPr lang="ru-RU" sz="4000" b="1" i="1" dirty="0" smtClean="0">
              <a:solidFill>
                <a:srgbClr val="FFFFFF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270510" algn="l"/>
              </a:tabLst>
            </a:pPr>
            <a:r>
              <a:rPr lang="ru-RU" sz="3200" b="1" i="1" dirty="0" smtClean="0">
                <a:solidFill>
                  <a:srgbClr val="FFFFFF"/>
                </a:solidFill>
                <a:ea typeface="Calibri"/>
                <a:cs typeface="Times New Roman"/>
              </a:rPr>
              <a:t>Какие изобретения в области физики принадлежат Архимеду?</a:t>
            </a:r>
            <a:endParaRPr lang="ru-RU" sz="4000" b="1" i="1" dirty="0" smtClean="0">
              <a:solidFill>
                <a:srgbClr val="FFFFFF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270510" algn="l"/>
              </a:tabLst>
            </a:pPr>
            <a:r>
              <a:rPr lang="ru-RU" sz="3200" b="1" i="1" dirty="0" smtClean="0">
                <a:solidFill>
                  <a:srgbClr val="FFFFFF"/>
                </a:solidFill>
                <a:ea typeface="Calibri"/>
                <a:cs typeface="Times New Roman"/>
              </a:rPr>
              <a:t>При каких обстоятельствах  умер ученый?</a:t>
            </a:r>
            <a:endParaRPr lang="ru-RU" sz="3200" b="1" i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arhim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71480"/>
            <a:ext cx="2857519" cy="33684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9" name="Управляющая кнопка: домой 8">
            <a:hlinkClick r:id="rId4" action="ppaction://hlinksldjump" highlightClick="1"/>
          </p:cNvPr>
          <p:cNvSpPr/>
          <p:nvPr/>
        </p:nvSpPr>
        <p:spPr>
          <a:xfrm>
            <a:off x="8501090" y="6215082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714884"/>
            <a:ext cx="2786082" cy="928694"/>
          </a:xfrm>
        </p:spPr>
        <p:txBody>
          <a:bodyPr>
            <a:noAutofit/>
          </a:bodyPr>
          <a:lstStyle/>
          <a:p>
            <a:r>
              <a:rPr lang="ru-RU" sz="3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Алессандро</a:t>
            </a:r>
            <a:r>
              <a:rPr lang="ru-RU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Вольта</a:t>
            </a:r>
            <a:endParaRPr lang="ru-RU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3240" y="142852"/>
            <a:ext cx="585791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800" b="1" i="1" dirty="0" smtClean="0">
                <a:solidFill>
                  <a:schemeClr val="bg1"/>
                </a:solidFill>
              </a:rPr>
              <a:t>Назовите дату и место рождения А. Вольта.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b="1" i="1" dirty="0" smtClean="0">
                <a:solidFill>
                  <a:schemeClr val="bg1"/>
                </a:solidFill>
              </a:rPr>
              <a:t>Кто воспитывал маленького </a:t>
            </a:r>
            <a:r>
              <a:rPr lang="ru-RU" sz="2800" b="1" i="1" dirty="0" err="1" smtClean="0">
                <a:solidFill>
                  <a:schemeClr val="bg1"/>
                </a:solidFill>
              </a:rPr>
              <a:t>Алессандро</a:t>
            </a:r>
            <a:r>
              <a:rPr lang="ru-RU" sz="2800" b="1" i="1" dirty="0" smtClean="0">
                <a:solidFill>
                  <a:schemeClr val="bg1"/>
                </a:solidFill>
              </a:rPr>
              <a:t> после смерти отца?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b="1" i="1" dirty="0" smtClean="0">
                <a:solidFill>
                  <a:schemeClr val="bg1"/>
                </a:solidFill>
              </a:rPr>
              <a:t>Какое изобретение </a:t>
            </a:r>
            <a:r>
              <a:rPr lang="ru-RU" sz="2800" b="1" i="1" dirty="0" err="1" smtClean="0">
                <a:solidFill>
                  <a:schemeClr val="bg1"/>
                </a:solidFill>
              </a:rPr>
              <a:t>Бенжамина</a:t>
            </a:r>
            <a:r>
              <a:rPr lang="ru-RU" sz="2800" b="1" i="1" dirty="0" smtClean="0">
                <a:solidFill>
                  <a:schemeClr val="bg1"/>
                </a:solidFill>
              </a:rPr>
              <a:t> Франклина было установлено А. Вольта в родном городе </a:t>
            </a:r>
            <a:r>
              <a:rPr lang="ru-RU" sz="2800" b="1" i="1" dirty="0" err="1" smtClean="0">
                <a:solidFill>
                  <a:schemeClr val="bg1"/>
                </a:solidFill>
              </a:rPr>
              <a:t>Комо</a:t>
            </a:r>
            <a:r>
              <a:rPr lang="ru-RU" sz="2800" b="1" i="1" dirty="0" smtClean="0">
                <a:solidFill>
                  <a:schemeClr val="bg1"/>
                </a:solidFill>
              </a:rPr>
              <a:t>, поразившее жителей?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b="1" i="1" dirty="0" smtClean="0">
                <a:solidFill>
                  <a:schemeClr val="bg1"/>
                </a:solidFill>
              </a:rPr>
              <a:t>Что является важнейшим изобретением Вольта?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b="1" i="1" dirty="0" smtClean="0">
                <a:solidFill>
                  <a:schemeClr val="bg1"/>
                </a:solidFill>
              </a:rPr>
              <a:t>Назовите физическую величину, единица измерения которой названа в честь А.Вольта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img2"/>
          <p:cNvPicPr>
            <a:picLocks noChangeAspect="1" noChangeArrowheads="1"/>
          </p:cNvPicPr>
          <p:nvPr/>
        </p:nvPicPr>
        <p:blipFill>
          <a:blip r:embed="rId3">
            <a:grayscl/>
            <a:lum bright="-10000" contrast="30000"/>
          </a:blip>
          <a:srcRect l="2500" r="2499" b="5896"/>
          <a:stretch>
            <a:fillRect/>
          </a:stretch>
        </p:blipFill>
        <p:spPr bwMode="auto">
          <a:xfrm>
            <a:off x="357158" y="500042"/>
            <a:ext cx="2571768" cy="331622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9" name="Управляющая кнопка: домой 8">
            <a:hlinkClick r:id="rId4" action="ppaction://hlinksldjump" highlightClick="1"/>
          </p:cNvPr>
          <p:cNvSpPr/>
          <p:nvPr/>
        </p:nvSpPr>
        <p:spPr>
          <a:xfrm>
            <a:off x="8501090" y="6215082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9743644">
            <a:off x="285346" y="2061561"/>
            <a:ext cx="8544327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>
                  <a:noFill/>
                </a:ln>
                <a:gradFill>
                  <a:gsLst>
                    <a:gs pos="0">
                      <a:srgbClr val="A603AB"/>
                    </a:gs>
                    <a:gs pos="17000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127000" dist="114300" dir="2400000" algn="tl">
                    <a:schemeClr val="tx1">
                      <a:lumMod val="95000"/>
                      <a:lumOff val="5000"/>
                      <a:alpha val="77000"/>
                    </a:schemeClr>
                  </a:outerShdw>
                </a:effectLst>
                <a:latin typeface="Arial Black" pitchFamily="34" charset="0"/>
              </a:rPr>
              <a:t>ПОЗДРАВЛЯЕМ </a:t>
            </a:r>
          </a:p>
          <a:p>
            <a:pPr algn="ctr"/>
            <a:r>
              <a:rPr lang="ru-RU" sz="7200" b="1" dirty="0" smtClean="0">
                <a:ln w="11430">
                  <a:noFill/>
                </a:ln>
                <a:gradFill>
                  <a:gsLst>
                    <a:gs pos="0">
                      <a:srgbClr val="A603AB"/>
                    </a:gs>
                    <a:gs pos="17000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127000" dist="114300" dir="2400000" algn="tl">
                    <a:schemeClr val="tx1">
                      <a:lumMod val="95000"/>
                      <a:lumOff val="5000"/>
                      <a:alpha val="77000"/>
                    </a:schemeClr>
                  </a:outerShdw>
                </a:effectLst>
                <a:latin typeface="Arial Black" pitchFamily="34" charset="0"/>
              </a:rPr>
              <a:t>ПОБЕДИТЕЛЕЙ!</a:t>
            </a:r>
            <a:endParaRPr lang="ru-RU" sz="7200" b="1" dirty="0">
              <a:ln w="11430">
                <a:noFill/>
              </a:ln>
              <a:gradFill>
                <a:gsLst>
                  <a:gs pos="0">
                    <a:srgbClr val="A603AB"/>
                  </a:gs>
                  <a:gs pos="17000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127000" dist="114300" dir="2400000" algn="tl">
                  <a:schemeClr val="tx1">
                    <a:lumMod val="95000"/>
                    <a:lumOff val="5000"/>
                    <a:alpha val="77000"/>
                  </a:schemeClr>
                </a:outerShdw>
              </a:effectLst>
              <a:latin typeface="Arial Black" pitchFamily="34" charset="0"/>
            </a:endParaRPr>
          </a:p>
        </p:txBody>
      </p:sp>
      <p:pic>
        <p:nvPicPr>
          <p:cNvPr id="4" name="Рисунок 3" descr="цветы в горшочке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3636" y="3857628"/>
            <a:ext cx="2688666" cy="2835991"/>
          </a:xfrm>
          <a:prstGeom prst="rect">
            <a:avLst/>
          </a:prstGeom>
        </p:spPr>
      </p:pic>
      <p:pic>
        <p:nvPicPr>
          <p:cNvPr id="5" name="Рисунок 4" descr="цветы и бабочки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844" y="142852"/>
            <a:ext cx="2335509" cy="2928958"/>
          </a:xfrm>
          <a:prstGeom prst="rect">
            <a:avLst/>
          </a:prstGeom>
        </p:spPr>
      </p:pic>
      <p:pic>
        <p:nvPicPr>
          <p:cNvPr id="3" name="MS900069280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299831" y="5792507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616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42852"/>
            <a:ext cx="6400800" cy="785794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800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Порядок  игры:</a:t>
            </a:r>
            <a:endParaRPr lang="ru-RU" sz="4800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928670"/>
            <a:ext cx="8358246" cy="5715040"/>
          </a:xfrm>
          <a:solidFill>
            <a:srgbClr val="FFFFFF">
              <a:alpha val="41961"/>
            </a:srgbClr>
          </a:solidFill>
        </p:spPr>
        <p:txBody>
          <a:bodyPr>
            <a:noAutofit/>
          </a:bodyPr>
          <a:lstStyle/>
          <a:p>
            <a:pPr marL="475488" indent="-457200" algn="ctr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Представление команд.</a:t>
            </a:r>
          </a:p>
          <a:p>
            <a:pPr marL="475488" indent="-457200" algn="ctr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Представление жюри.</a:t>
            </a:r>
          </a:p>
          <a:p>
            <a:pPr marL="475488" indent="-457200" algn="ctr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  <a:hlinkClick r:id="rId3" action="ppaction://hlinksldjump"/>
              </a:rPr>
              <a:t>Первый этап</a:t>
            </a: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 – исторический.</a:t>
            </a:r>
          </a:p>
          <a:p>
            <a:pPr marL="475488" indent="-457200" algn="ctr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Музыкальная пауза.</a:t>
            </a:r>
          </a:p>
          <a:p>
            <a:pPr marL="475488" indent="-457200" algn="ctr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  <a:hlinkClick r:id="rId4" action="ppaction://hlinksldjump"/>
              </a:rPr>
              <a:t>Второй этап </a:t>
            </a: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– теоретический.</a:t>
            </a:r>
          </a:p>
          <a:p>
            <a:pPr marL="475488" indent="-457200" algn="ctr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Музыкальная пауза.</a:t>
            </a:r>
          </a:p>
          <a:p>
            <a:pPr marL="475488" indent="-457200" algn="ctr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  <a:hlinkClick r:id="rId5" action="ppaction://hlinksldjump"/>
              </a:rPr>
              <a:t>Третий этап </a:t>
            </a: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– экспериментальный.</a:t>
            </a:r>
          </a:p>
          <a:p>
            <a:pPr marL="475488" indent="-457200" algn="ctr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Музыкальная пауза. </a:t>
            </a:r>
          </a:p>
          <a:p>
            <a:pPr marL="475488" indent="-457200" algn="ctr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  <a:hlinkClick r:id="rId6" action="ppaction://hlinksldjump"/>
              </a:rPr>
              <a:t>Подведение итогов</a:t>
            </a: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214290"/>
            <a:ext cx="5715040" cy="1285884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3600" i="1" dirty="0" smtClean="0">
                <a:ln w="28575">
                  <a:solidFill>
                    <a:schemeClr val="bg1"/>
                  </a:solidFill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ПЕРВЫЙ ЭТАП </a:t>
            </a:r>
            <a:r>
              <a:rPr lang="ru-RU" sz="3600" i="1" dirty="0" smtClean="0">
                <a:ln w="28575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ИСТОРИЧЕСКИЙ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14290"/>
            <a:ext cx="207170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1" name="Группа 20"/>
          <p:cNvGrpSpPr/>
          <p:nvPr/>
        </p:nvGrpSpPr>
        <p:grpSpPr>
          <a:xfrm>
            <a:off x="0" y="2143116"/>
            <a:ext cx="3071802" cy="2214578"/>
            <a:chOff x="0" y="2143116"/>
            <a:chExt cx="3071802" cy="2214578"/>
          </a:xfrm>
        </p:grpSpPr>
        <p:sp>
          <p:nvSpPr>
            <p:cNvPr id="14" name="12-конечная звезда 13"/>
            <p:cNvSpPr/>
            <p:nvPr/>
          </p:nvSpPr>
          <p:spPr>
            <a:xfrm>
              <a:off x="0" y="2143116"/>
              <a:ext cx="3071802" cy="2214578"/>
            </a:xfrm>
            <a:prstGeom prst="star12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7119" y="2661565"/>
              <a:ext cx="2640369" cy="1077218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hlinkClick r:id="rId4" action="ppaction://hlinksldjump"/>
                </a:rPr>
                <a:t>Исаак Ньютон</a:t>
              </a:r>
              <a:endPara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0" y="4500570"/>
            <a:ext cx="3929058" cy="2214578"/>
            <a:chOff x="0" y="4500570"/>
            <a:chExt cx="3929058" cy="2214578"/>
          </a:xfrm>
        </p:grpSpPr>
        <p:sp>
          <p:nvSpPr>
            <p:cNvPr id="17" name="12-конечная звезда 16"/>
            <p:cNvSpPr/>
            <p:nvPr/>
          </p:nvSpPr>
          <p:spPr>
            <a:xfrm>
              <a:off x="0" y="4500570"/>
              <a:ext cx="3929058" cy="2214578"/>
            </a:xfrm>
            <a:prstGeom prst="star12">
              <a:avLst/>
            </a:prstGeom>
            <a:solidFill>
              <a:srgbClr val="11E92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7158" y="4929198"/>
              <a:ext cx="3302366" cy="1077218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hlinkClick r:id="rId5" action="ppaction://hlinksldjump"/>
                </a:rPr>
                <a:t>М.В. Ломоносов</a:t>
              </a:r>
              <a:endPara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2428860" y="1285860"/>
            <a:ext cx="3071802" cy="2214578"/>
            <a:chOff x="2428860" y="1285860"/>
            <a:chExt cx="3071802" cy="2214578"/>
          </a:xfrm>
        </p:grpSpPr>
        <p:sp>
          <p:nvSpPr>
            <p:cNvPr id="15" name="12-конечная звезда 14"/>
            <p:cNvSpPr/>
            <p:nvPr/>
          </p:nvSpPr>
          <p:spPr>
            <a:xfrm>
              <a:off x="2428860" y="1285860"/>
              <a:ext cx="3071802" cy="2214578"/>
            </a:xfrm>
            <a:prstGeom prst="star12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43174" y="1857364"/>
              <a:ext cx="2714644" cy="1077218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hlinkClick r:id="rId6" action="ppaction://hlinksldjump"/>
                </a:rPr>
                <a:t>Георг</a:t>
              </a:r>
            </a:p>
            <a:p>
              <a:pPr algn="ctr"/>
              <a:r>
                <a:rPr lang="ru-RU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hlinkClick r:id="rId6" action="ppaction://hlinksldjump"/>
                </a:rPr>
                <a:t>Ом</a:t>
              </a:r>
              <a:endPara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2643174" y="3143248"/>
            <a:ext cx="3428992" cy="2214578"/>
            <a:chOff x="2643174" y="3143248"/>
            <a:chExt cx="3428992" cy="2214578"/>
          </a:xfrm>
        </p:grpSpPr>
        <p:sp>
          <p:nvSpPr>
            <p:cNvPr id="18" name="12-конечная звезда 17"/>
            <p:cNvSpPr/>
            <p:nvPr/>
          </p:nvSpPr>
          <p:spPr>
            <a:xfrm>
              <a:off x="2643174" y="3143248"/>
              <a:ext cx="3428992" cy="2214578"/>
            </a:xfrm>
            <a:prstGeom prst="star12">
              <a:avLst/>
            </a:prstGeom>
            <a:solidFill>
              <a:srgbClr val="59DBF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14612" y="3714752"/>
              <a:ext cx="3143272" cy="1077218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hlinkClick r:id="rId7" action="ppaction://hlinksldjump"/>
                </a:rPr>
                <a:t>Андре Ампер</a:t>
              </a:r>
              <a:endPara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214942" y="1285860"/>
            <a:ext cx="3429024" cy="2071702"/>
            <a:chOff x="5214942" y="1142984"/>
            <a:chExt cx="3429024" cy="2214578"/>
          </a:xfrm>
        </p:grpSpPr>
        <p:sp>
          <p:nvSpPr>
            <p:cNvPr id="19" name="12-конечная звезда 18"/>
            <p:cNvSpPr/>
            <p:nvPr/>
          </p:nvSpPr>
          <p:spPr>
            <a:xfrm>
              <a:off x="5214942" y="1142984"/>
              <a:ext cx="3429024" cy="2214578"/>
            </a:xfrm>
            <a:prstGeom prst="star12">
              <a:avLst/>
            </a:prstGeom>
            <a:solidFill>
              <a:srgbClr val="3363FB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00694" y="1857364"/>
              <a:ext cx="2786114" cy="584775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solidFill>
                    <a:srgbClr val="59DBF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hlinkClick r:id="rId8" action="ppaction://hlinksldjump"/>
                </a:rPr>
                <a:t>Архимед</a:t>
              </a:r>
              <a:endParaRPr lang="ru-RU" sz="3200" b="1" dirty="0" smtClean="0">
                <a:solidFill>
                  <a:srgbClr val="59DB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6072198" y="2857496"/>
            <a:ext cx="3071802" cy="2214578"/>
            <a:chOff x="6072198" y="2857496"/>
            <a:chExt cx="3071802" cy="2214578"/>
          </a:xfrm>
        </p:grpSpPr>
        <p:sp>
          <p:nvSpPr>
            <p:cNvPr id="16" name="12-конечная звезда 15"/>
            <p:cNvSpPr/>
            <p:nvPr/>
          </p:nvSpPr>
          <p:spPr>
            <a:xfrm>
              <a:off x="6072198" y="2857496"/>
              <a:ext cx="3071802" cy="2214578"/>
            </a:xfrm>
            <a:prstGeom prst="star12">
              <a:avLst/>
            </a:prstGeom>
            <a:solidFill>
              <a:srgbClr val="FFFF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86512" y="3429000"/>
              <a:ext cx="2786082" cy="1077218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hlinkClick r:id="rId9" action="ppaction://hlinksldjump"/>
                </a:rPr>
                <a:t>Джеймс Джоуль</a:t>
              </a:r>
              <a:endPara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357686" y="4643422"/>
            <a:ext cx="3929058" cy="2214578"/>
            <a:chOff x="4357686" y="4643422"/>
            <a:chExt cx="3929058" cy="2214578"/>
          </a:xfrm>
        </p:grpSpPr>
        <p:sp>
          <p:nvSpPr>
            <p:cNvPr id="20" name="12-конечная звезда 19"/>
            <p:cNvSpPr/>
            <p:nvPr/>
          </p:nvSpPr>
          <p:spPr>
            <a:xfrm>
              <a:off x="4357686" y="4643422"/>
              <a:ext cx="3929058" cy="2214578"/>
            </a:xfrm>
            <a:prstGeom prst="star12">
              <a:avLst/>
            </a:prstGeom>
            <a:solidFill>
              <a:srgbClr val="7030A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86314" y="5286388"/>
              <a:ext cx="3143240" cy="1077218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hlinkClick r:id="rId10" action="ppaction://hlinksldjump"/>
                </a:rPr>
                <a:t>Алессандро</a:t>
              </a:r>
              <a:endPara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hlinkClick r:id="rId10" action="ppaction://hlinksldjump"/>
              </a:endParaRPr>
            </a:p>
            <a:p>
              <a:pPr algn="ctr"/>
              <a:r>
                <a:rPr lang="ru-RU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hlinkClick r:id="rId10" action="ppaction://hlinksldjump"/>
                </a:rPr>
                <a:t>Вольта</a:t>
              </a:r>
              <a:endPara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endParaRPr>
            </a:p>
          </p:txBody>
        </p:sp>
      </p:grpSp>
      <p:sp>
        <p:nvSpPr>
          <p:cNvPr id="28" name="Управляющая кнопка: в начало 27">
            <a:hlinkClick r:id="rId11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357166"/>
            <a:ext cx="5715040" cy="1285884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4000" i="1" dirty="0" smtClean="0">
                <a:ln w="28575">
                  <a:solidFill>
                    <a:schemeClr val="bg1"/>
                  </a:solidFill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ВТОРОЙ ЭТАП </a:t>
            </a:r>
            <a:r>
              <a:rPr lang="ru-RU" sz="4000" i="1" dirty="0" smtClean="0">
                <a:ln w="28575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ТЕОРЕТИЧЕСКИЙ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14290"/>
            <a:ext cx="207170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TextBox 24"/>
          <p:cNvSpPr txBox="1"/>
          <p:nvPr/>
        </p:nvSpPr>
        <p:spPr>
          <a:xfrm>
            <a:off x="500034" y="2204864"/>
            <a:ext cx="8286808" cy="4031873"/>
          </a:xfrm>
          <a:prstGeom prst="rect">
            <a:avLst/>
          </a:prstGeom>
          <a:solidFill>
            <a:srgbClr val="CCFFFF">
              <a:alpha val="4902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Команды выходят все вместе вперед. Ведущий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вращает цветок и наугад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вытягивает вопрос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соответственного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цвета.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Игрок из каждой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команды делает шаг вперед и отвечает на вопрос.</a:t>
            </a:r>
          </a:p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Если он отвечает без помощи команды – зарабатывает 2 балла, если посоветовавшись с командой – 1 балл.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6" name="Управляющая кнопка: в начало 25">
            <a:hlinkClick r:id="rId4" action="ppaction://hlinksldjump" highlightClick="1"/>
          </p:cNvPr>
          <p:cNvSpPr/>
          <p:nvPr/>
        </p:nvSpPr>
        <p:spPr>
          <a:xfrm>
            <a:off x="8572528" y="6429396"/>
            <a:ext cx="357190" cy="28575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357166"/>
            <a:ext cx="6429420" cy="114300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i="1" dirty="0" smtClean="0">
                <a:ln w="28575">
                  <a:solidFill>
                    <a:schemeClr val="bg1"/>
                  </a:solidFill>
                </a:ln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ТРЕТИЙ ЭТАП </a:t>
            </a:r>
            <a:r>
              <a:rPr lang="ru-RU" i="1" dirty="0" smtClean="0">
                <a:ln w="28575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ЭКСПЕРИМЕНТАЛЬНЫЙ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14290"/>
            <a:ext cx="207170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TextBox 24"/>
          <p:cNvSpPr txBox="1"/>
          <p:nvPr/>
        </p:nvSpPr>
        <p:spPr>
          <a:xfrm>
            <a:off x="500034" y="2357430"/>
            <a:ext cx="8286808" cy="4031873"/>
          </a:xfrm>
          <a:prstGeom prst="rect">
            <a:avLst/>
          </a:prstGeom>
          <a:solidFill>
            <a:srgbClr val="CCFFFF">
              <a:alpha val="4902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Капитаны команд выбирают тему, по которой производится опыт.</a:t>
            </a:r>
          </a:p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Команде дается задание – объяснить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наблюдаемый физический опыт.</a:t>
            </a:r>
            <a:endParaRPr lang="ru-RU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Правильность, логику и обстоятельность объяснения жюри оценивает по 5-бальной системе.</a:t>
            </a:r>
          </a:p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На обсуждение дается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3 минуты.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" name="Управляющая кнопка: в начало 4">
            <a:hlinkClick r:id="rId4" action="ppaction://hlinksldjump" highlightClick="1"/>
          </p:cNvPr>
          <p:cNvSpPr/>
          <p:nvPr/>
        </p:nvSpPr>
        <p:spPr>
          <a:xfrm>
            <a:off x="8643966" y="6357958"/>
            <a:ext cx="285752" cy="28575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256"/>
            <a:ext cx="3143272" cy="50006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Исаак Ньютон</a:t>
            </a: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6182" y="357166"/>
            <a:ext cx="50006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каком году родился Исаак Ньютон?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Назовите  место рождения И. Ньютона.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Хорошо или плохо учился в школе великий ученый?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Какой знаменитый закон открыл Ньютон, наблюдая за падением яблок в саду?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 называлось общество, в члены которого был принят Ньютон, не смотря на бедность?</a:t>
            </a:r>
            <a:endParaRPr lang="ru-RU" sz="28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портрет Ньютона 1.bmp"/>
          <p:cNvPicPr>
            <a:picLocks noChangeAspect="1"/>
          </p:cNvPicPr>
          <p:nvPr/>
        </p:nvPicPr>
        <p:blipFill>
          <a:blip r:embed="rId3">
            <a:grayscl/>
            <a:lum contrast="20000"/>
          </a:blip>
          <a:stretch>
            <a:fillRect/>
          </a:stretch>
        </p:blipFill>
        <p:spPr>
          <a:xfrm>
            <a:off x="714347" y="357166"/>
            <a:ext cx="2631817" cy="29289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0" name="Управляющая кнопка: домой 9">
            <a:hlinkClick r:id="rId4" action="ppaction://hlinksldjump" highlightClick="1"/>
          </p:cNvPr>
          <p:cNvSpPr/>
          <p:nvPr/>
        </p:nvSpPr>
        <p:spPr>
          <a:xfrm>
            <a:off x="8501090" y="6215082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4572008"/>
            <a:ext cx="1857388" cy="135732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Георг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Симон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Ом</a:t>
            </a:r>
            <a:endParaRPr lang="ru-RU" sz="28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868" y="357166"/>
            <a:ext cx="521497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Где и в каком году родился Георг Ом?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Уделял ли отец Георга много внимания образованию сыновей?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 увлекался Г.Ом, будучи студентом </a:t>
            </a:r>
            <a:r>
              <a:rPr lang="ru-RU" sz="2800" b="1" i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Эрлангенского</a:t>
            </a: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университета?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какой области физики Ом проявлял особый интерес, какой закон открыл?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Какое почётное звание получил Ом в 1842 году?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 descr="Ом"/>
          <p:cNvPicPr>
            <a:picLocks noChangeAspect="1" noChangeArrowheads="1"/>
          </p:cNvPicPr>
          <p:nvPr/>
        </p:nvPicPr>
        <p:blipFill>
          <a:blip r:embed="rId3"/>
          <a:srcRect b="611"/>
          <a:stretch>
            <a:fillRect/>
          </a:stretch>
        </p:blipFill>
        <p:spPr bwMode="auto">
          <a:xfrm>
            <a:off x="714348" y="714356"/>
            <a:ext cx="2500330" cy="32147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0" name="Управляющая кнопка: домой 9">
            <a:hlinkClick r:id="rId4" action="ppaction://hlinksldjump" highlightClick="1"/>
          </p:cNvPr>
          <p:cNvSpPr/>
          <p:nvPr/>
        </p:nvSpPr>
        <p:spPr>
          <a:xfrm>
            <a:off x="8501090" y="6215082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000100" y="4572008"/>
            <a:ext cx="1857388" cy="92869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Джеймс Джоуль</a:t>
            </a:r>
            <a:endParaRPr lang="ru-RU" sz="28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0430" y="500042"/>
            <a:ext cx="535785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800" dirty="0" smtClean="0"/>
              <a:t>Когда и где родился Дж. Джоуль?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smtClean="0"/>
              <a:t>К кому обратился за помощью Джоуль, когда у него появились материальные трудности?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smtClean="0"/>
              <a:t>В какой области Джоуль проявил себя больше всего?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smtClean="0"/>
              <a:t>Какие два знаменательных события произошли с Джоулем в 1850 году?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smtClean="0"/>
              <a:t>Какой фундаментальный закон сформулировал он в 1847 году?</a:t>
            </a:r>
          </a:p>
          <a:p>
            <a:pPr marL="342900" indent="-342900">
              <a:buFont typeface="+mj-lt"/>
              <a:buAutoNum type="arabicPeriod"/>
            </a:pPr>
            <a:endParaRPr lang="ru-RU" sz="2800" dirty="0"/>
          </a:p>
        </p:txBody>
      </p:sp>
      <p:pic>
        <p:nvPicPr>
          <p:cNvPr id="11" name="Рисунок 10" descr="jou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3" y="642918"/>
            <a:ext cx="2396031" cy="30718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3" name="Управляющая кнопка: домой 12">
            <a:hlinkClick r:id="rId4" action="ppaction://hlinksldjump" highlightClick="1"/>
          </p:cNvPr>
          <p:cNvSpPr/>
          <p:nvPr/>
        </p:nvSpPr>
        <p:spPr>
          <a:xfrm>
            <a:off x="8501090" y="6215082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AF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071942"/>
            <a:ext cx="2643206" cy="135732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Михаил</a:t>
            </a:r>
            <a:b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Васильевич</a:t>
            </a:r>
            <a:b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Ломоносов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868" y="357166"/>
            <a:ext cx="521497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solidFill>
                  <a:srgbClr val="FBFF43"/>
                </a:solidFill>
                <a:latin typeface="Times New Roman" pitchFamily="18" charset="0"/>
                <a:cs typeface="Times New Roman" pitchFamily="18" charset="0"/>
              </a:rPr>
              <a:t>Где и когда родился Михайло Ломоносов?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solidFill>
                  <a:srgbClr val="FBFF43"/>
                </a:solidFill>
                <a:latin typeface="Times New Roman" pitchFamily="18" charset="0"/>
                <a:cs typeface="Times New Roman" pitchFamily="18" charset="0"/>
              </a:rPr>
              <a:t>В каком возрасте он отправился учиться в Москву?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solidFill>
                  <a:srgbClr val="FBFF43"/>
                </a:solidFill>
                <a:latin typeface="Times New Roman" pitchFamily="18" charset="0"/>
                <a:cs typeface="Times New Roman" pitchFamily="18" charset="0"/>
              </a:rPr>
              <a:t>Какие области наук были охвачены Ломоносовым?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solidFill>
                  <a:srgbClr val="FBFF43"/>
                </a:solidFill>
                <a:latin typeface="Times New Roman" pitchFamily="18" charset="0"/>
                <a:cs typeface="Times New Roman" pitchFamily="18" charset="0"/>
              </a:rPr>
              <a:t>Какое учебное заведение  носит имя Ломоносова в нашей стране?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solidFill>
                  <a:srgbClr val="FBFF43"/>
                </a:solidFill>
                <a:latin typeface="Times New Roman" pitchFamily="18" charset="0"/>
                <a:cs typeface="Times New Roman" pitchFamily="18" charset="0"/>
              </a:rPr>
              <a:t>Назовите несколько открытий и достижений М.В. Ломоносова.</a:t>
            </a:r>
            <a:endParaRPr lang="ru-RU" sz="2800" b="1" i="1" dirty="0">
              <a:solidFill>
                <a:srgbClr val="FBFF4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326_lomonoso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571480"/>
            <a:ext cx="2586548" cy="30003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1" name="Управляющая кнопка: домой 10">
            <a:hlinkClick r:id="rId4" action="ppaction://hlinksldjump" highlightClick="1"/>
          </p:cNvPr>
          <p:cNvSpPr/>
          <p:nvPr/>
        </p:nvSpPr>
        <p:spPr>
          <a:xfrm>
            <a:off x="8501090" y="6215082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</TotalTime>
  <Words>739</Words>
  <Application>Microsoft Office PowerPoint</Application>
  <PresentationFormat>Экран (4:3)</PresentationFormat>
  <Paragraphs>99</Paragraphs>
  <Slides>13</Slides>
  <Notes>12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БЕГОМ ПО РАДУГЕ</vt:lpstr>
      <vt:lpstr>Порядок  игры:</vt:lpstr>
      <vt:lpstr>Презентация PowerPoint</vt:lpstr>
      <vt:lpstr>Презентация PowerPoint</vt:lpstr>
      <vt:lpstr>Презентация PowerPoint</vt:lpstr>
      <vt:lpstr>Исаак Ньютон</vt:lpstr>
      <vt:lpstr>Георг Симон  Ом</vt:lpstr>
      <vt:lpstr>Джеймс Джоуль</vt:lpstr>
      <vt:lpstr>Михаил Васильевич Ломоносов</vt:lpstr>
      <vt:lpstr>Андре Ампер</vt:lpstr>
      <vt:lpstr>Архимед</vt:lpstr>
      <vt:lpstr>Алессандро Вольта</vt:lpstr>
      <vt:lpstr>Презентация PowerPoint</vt:lpstr>
    </vt:vector>
  </TitlesOfParts>
  <Company>Егорлыкский район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БЕГОМ ПО РАДУГЕ</dc:title>
  <dc:creator>МОУ Егорлыкская СОШ №1</dc:creator>
  <cp:lastModifiedBy>Вика</cp:lastModifiedBy>
  <cp:revision>59</cp:revision>
  <dcterms:created xsi:type="dcterms:W3CDTF">2010-04-07T08:17:33Z</dcterms:created>
  <dcterms:modified xsi:type="dcterms:W3CDTF">2014-07-14T13:22:43Z</dcterms:modified>
</cp:coreProperties>
</file>