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016B92-A41F-4FBB-AEA3-D11A113FF775}"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41"/>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2"/>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016B92-A41F-4FBB-AEA3-D11A113FF775}"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016B92-A41F-4FBB-AEA3-D11A113FF775}"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2"/>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016B92-A41F-4FBB-AEA3-D11A113FF77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EA9A3A2-0411-4464-B487-A4A06EFDD457}" type="datetimeFigureOut">
              <a:rPr lang="ru-RU" smtClean="0"/>
              <a:pPr/>
              <a:t>08.10.2014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016B92-A41F-4FBB-AEA3-D11A113FF775}"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5"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9" y="21104"/>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3" y="1055079"/>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5"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EA9A3A2-0411-4464-B487-A4A06EFDD457}" type="datetimeFigureOut">
              <a:rPr lang="ru-RU" smtClean="0"/>
              <a:pPr/>
              <a:t>08.10.2014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016B92-A41F-4FBB-AEA3-D11A113FF775}"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3344" y="692697"/>
            <a:ext cx="7990656" cy="3816424"/>
          </a:xfrm>
        </p:spPr>
        <p:txBody>
          <a:bodyPr>
            <a:noAutofit/>
          </a:bodyPr>
          <a:lstStyle/>
          <a:p>
            <a:pPr algn="ctr"/>
            <a:r>
              <a:rPr lang="ru-RU" sz="4000" dirty="0" smtClean="0">
                <a:latin typeface="Monotype Corsiva" pitchFamily="66" charset="0"/>
              </a:rPr>
              <a:t>Раздел 1. Бюджетное устройство и бюджетная система РФ.</a:t>
            </a:r>
            <a:br>
              <a:rPr lang="ru-RU" sz="4000" dirty="0" smtClean="0">
                <a:latin typeface="Monotype Corsiva" pitchFamily="66" charset="0"/>
              </a:rPr>
            </a:br>
            <a:r>
              <a:rPr lang="ru-RU" sz="4000" dirty="0" smtClean="0">
                <a:latin typeface="Monotype Corsiva" pitchFamily="66" charset="0"/>
              </a:rPr>
              <a:t>Тема : «Участники бюджетного процесса. Принципы бюджетной системы РФ».</a:t>
            </a:r>
            <a:endParaRPr lang="ru-RU" sz="4000" dirty="0">
              <a:latin typeface="Monotype Corsiva" pitchFamily="66" charset="0"/>
            </a:endParaRPr>
          </a:p>
        </p:txBody>
      </p:sp>
      <p:sp>
        <p:nvSpPr>
          <p:cNvPr id="3" name="Подзаголовок 2"/>
          <p:cNvSpPr>
            <a:spLocks noGrp="1"/>
          </p:cNvSpPr>
          <p:nvPr>
            <p:ph type="subTitle" idx="1"/>
          </p:nvPr>
        </p:nvSpPr>
        <p:spPr>
          <a:xfrm>
            <a:off x="3635896" y="5301208"/>
            <a:ext cx="5508104" cy="1556792"/>
          </a:xfrm>
        </p:spPr>
        <p:txBody>
          <a:bodyPr>
            <a:normAutofit/>
          </a:bodyPr>
          <a:lstStyle/>
          <a:p>
            <a:pPr algn="r"/>
            <a:endParaRPr lang="ru-RU" sz="2400" dirty="0">
              <a:latin typeface="Monotype Corsiva" pitchFamily="66" charset="0"/>
            </a:endParaRP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Monotype Corsiva" pitchFamily="66" charset="0"/>
              </a:rPr>
              <a:t>Принцип сбалансированности бюджета</a:t>
            </a:r>
            <a:endParaRPr lang="ru-RU" sz="4000" dirty="0">
              <a:latin typeface="Monotype Corsiva" pitchFamily="66" charset="0"/>
            </a:endParaRPr>
          </a:p>
        </p:txBody>
      </p:sp>
      <p:sp>
        <p:nvSpPr>
          <p:cNvPr id="3" name="Содержимое 2"/>
          <p:cNvSpPr>
            <a:spLocks noGrp="1"/>
          </p:cNvSpPr>
          <p:nvPr>
            <p:ph idx="1"/>
          </p:nvPr>
        </p:nvSpPr>
        <p:spPr>
          <a:xfrm>
            <a:off x="1043608" y="1447800"/>
            <a:ext cx="7890080" cy="5149552"/>
          </a:xfrm>
        </p:spPr>
        <p:txBody>
          <a:bodyPr>
            <a:normAutofit fontScale="92500" lnSpcReduction="20000"/>
          </a:bodyPr>
          <a:lstStyle/>
          <a:p>
            <a:pPr marL="0" indent="0" algn="just">
              <a:buNone/>
            </a:pPr>
            <a:r>
              <a:rPr lang="ru-RU" dirty="0" smtClean="0">
                <a:latin typeface="Monotype Corsiva" pitchFamily="66" charset="0"/>
              </a:rPr>
              <a:t>Принцип сбалансированности бюджета означает, что объем предусмотренных бюджетом расходов должен соответствовать суммарному объему доходов бюджета и поступлений источников финансирования его дефицита, уменьшенных на суммы выплат из бюджета, связанных с источниками финансирования дефицита бюджета и изменением остатков на счетах по учету средств бюджетов.</a:t>
            </a:r>
          </a:p>
          <a:p>
            <a:pPr marL="0" indent="0" algn="just">
              <a:buNone/>
            </a:pPr>
            <a:r>
              <a:rPr lang="ru-RU" dirty="0" smtClean="0">
                <a:latin typeface="Monotype Corsiva" pitchFamily="66" charset="0"/>
              </a:rPr>
              <a:t>При составлении, утверждении и исполнении бюджета уполномоченные органы должны исходить из необходимости минимизации размера дефицита бюджета.</a:t>
            </a:r>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dirty="0" smtClean="0">
                <a:latin typeface="Monotype Corsiva" pitchFamily="66" charset="0"/>
              </a:rPr>
              <a:t>Принцип эффективности использования бюджетных средств;</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1484784"/>
            <a:ext cx="7890080" cy="5112568"/>
          </a:xfrm>
        </p:spPr>
        <p:txBody>
          <a:bodyPr>
            <a:normAutofit lnSpcReduction="10000"/>
          </a:bodyPr>
          <a:lstStyle/>
          <a:p>
            <a:pPr marL="0" indent="0" algn="just">
              <a:buNone/>
            </a:pPr>
            <a:r>
              <a:rPr lang="ru-RU" dirty="0" smtClean="0">
                <a:latin typeface="Monotype Corsiva" pitchFamily="66" charset="0"/>
              </a:rPr>
              <a:t>Принцип эффективности использования бюджетных средств означает, что при составлении и исполнении бюджетов участники бюджетного процесса в рамках установленных им бюджетных полномочий должны исходить из необходимости достижения заданных результатов с использованием наименьшего объема средств (экономности) и (или) достижения наилучшего результата с использованием определенного бюджетом объема средств (результативности).</a:t>
            </a:r>
            <a:endParaRPr lang="ru-RU" dirty="0">
              <a:latin typeface="Monotype Corsiva" pitchFamily="66" charset="0"/>
            </a:endParaRPr>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332656"/>
            <a:ext cx="7498080" cy="1152128"/>
          </a:xfrm>
        </p:spPr>
        <p:txBody>
          <a:bodyPr>
            <a:normAutofit fontScale="90000"/>
          </a:bodyPr>
          <a:lstStyle/>
          <a:p>
            <a:pPr algn="ctr"/>
            <a:r>
              <a:rPr lang="ru-RU" sz="4400" dirty="0" smtClean="0">
                <a:latin typeface="Monotype Corsiva" pitchFamily="66" charset="0"/>
              </a:rPr>
              <a:t>Принцип общего (совокупного) покрытия расходов бюджетов;</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1196752"/>
            <a:ext cx="8100392" cy="5051648"/>
          </a:xfrm>
        </p:spPr>
        <p:txBody>
          <a:bodyPr>
            <a:noAutofit/>
          </a:bodyPr>
          <a:lstStyle/>
          <a:p>
            <a:pPr marL="0" indent="0">
              <a:buNone/>
            </a:pPr>
            <a:r>
              <a:rPr lang="ru-RU" sz="2400" dirty="0" smtClean="0">
                <a:latin typeface="Monotype Corsiva" pitchFamily="66" charset="0"/>
              </a:rPr>
              <a:t>Принцип общего (совокупного) покрытия расходов бюджетов означает, что расходы бюджета не могут быть увязаны с определенными доходами бюджета и источниками финансирования дефицита бюджета, если иное не предусмотрено законом (решением) о бюджете в части, касающейся:</a:t>
            </a:r>
          </a:p>
          <a:p>
            <a:pPr marL="0" indent="0">
              <a:buNone/>
            </a:pPr>
            <a:r>
              <a:rPr lang="ru-RU" sz="2400" dirty="0" smtClean="0">
                <a:latin typeface="Monotype Corsiva" pitchFamily="66" charset="0"/>
              </a:rPr>
              <a:t>субвенций и субсидий, полученных из других бюджетов бюджетной системы Российской Федерации;</a:t>
            </a:r>
          </a:p>
          <a:p>
            <a:pPr marL="0" indent="0">
              <a:buNone/>
            </a:pPr>
            <a:r>
              <a:rPr lang="ru-RU" sz="2400" dirty="0" smtClean="0">
                <a:latin typeface="Monotype Corsiva" pitchFamily="66" charset="0"/>
              </a:rPr>
              <a:t>средств целевых иностранных кредитов (заимствований);</a:t>
            </a:r>
          </a:p>
          <a:p>
            <a:pPr marL="0" indent="0">
              <a:buNone/>
            </a:pPr>
            <a:r>
              <a:rPr lang="ru-RU" sz="2400" dirty="0" smtClean="0">
                <a:latin typeface="Monotype Corsiva" pitchFamily="66" charset="0"/>
              </a:rPr>
              <a:t>добровольных взносов, пожертвований граждан;</a:t>
            </a:r>
          </a:p>
          <a:p>
            <a:pPr marL="0" indent="0">
              <a:buNone/>
            </a:pPr>
            <a:r>
              <a:rPr lang="ru-RU" sz="2400" dirty="0" smtClean="0">
                <a:latin typeface="Monotype Corsiva" pitchFamily="66" charset="0"/>
              </a:rPr>
              <a:t>расходов бюджета, осуществляемых в соответствии с международными договорами (соглашениями) с участием РФ;</a:t>
            </a:r>
          </a:p>
          <a:p>
            <a:pPr marL="0" indent="0">
              <a:buNone/>
            </a:pPr>
            <a:r>
              <a:rPr lang="ru-RU" sz="2400" dirty="0" smtClean="0">
                <a:latin typeface="Monotype Corsiva" pitchFamily="66" charset="0"/>
              </a:rPr>
              <a:t>расходов бюджета, осуществляемых за пределами территории РФ;</a:t>
            </a:r>
          </a:p>
          <a:p>
            <a:pPr marL="0" indent="0" algn="just">
              <a:buNone/>
            </a:pPr>
            <a:r>
              <a:rPr lang="ru-RU" sz="2400" dirty="0" smtClean="0">
                <a:latin typeface="Monotype Corsiva" pitchFamily="66" charset="0"/>
              </a:rPr>
              <a:t>отдельных видов неналоговых доходов, предлагаемых к введению (отражению в бюджете) начиная с очередного финансового года;</a:t>
            </a:r>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dirty="0" smtClean="0">
                <a:latin typeface="Monotype Corsiva" pitchFamily="66" charset="0"/>
              </a:rPr>
              <a:t>Принцип прозрачности (открытости)</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1124745"/>
            <a:ext cx="8100392" cy="5733256"/>
          </a:xfrm>
        </p:spPr>
        <p:txBody>
          <a:bodyPr>
            <a:normAutofit fontScale="70000" lnSpcReduction="20000"/>
          </a:bodyPr>
          <a:lstStyle/>
          <a:p>
            <a:pPr algn="just">
              <a:buNone/>
            </a:pPr>
            <a:r>
              <a:rPr lang="ru-RU" dirty="0" smtClean="0">
                <a:latin typeface="Monotype Corsiva" pitchFamily="66" charset="0"/>
              </a:rPr>
              <a:t>Принцип прозрачности (открытости) означает:</a:t>
            </a:r>
          </a:p>
          <a:p>
            <a:pPr algn="just"/>
            <a:r>
              <a:rPr lang="ru-RU" dirty="0" smtClean="0">
                <a:latin typeface="Monotype Corsiva" pitchFamily="66" charset="0"/>
              </a:rPr>
              <a:t>обязательное опубликование в СМИ утвержденных бюджетов и отчетов об их исполнении, полноту представления информации о ходе исполнения бюджетов, а также доступность иных сведений о бюджетах</a:t>
            </a:r>
          </a:p>
          <a:p>
            <a:pPr algn="just"/>
            <a:r>
              <a:rPr lang="ru-RU" dirty="0" smtClean="0">
                <a:latin typeface="Monotype Corsiva" pitchFamily="66" charset="0"/>
              </a:rPr>
              <a:t>обязательную открытость для общества и СМИ проектов бюджетов, внесенных в законодательные органы государственной власти, процедур рассмотрения и принятия решений по проектам бюджетов, в том числе по вопросам, вызывающим разногласия либо внутри законодательного органа государственной власти и др.</a:t>
            </a:r>
          </a:p>
          <a:p>
            <a:pPr algn="just"/>
            <a:r>
              <a:rPr lang="ru-RU" dirty="0" smtClean="0">
                <a:latin typeface="Monotype Corsiva" pitchFamily="66" charset="0"/>
              </a:rPr>
              <a:t>обеспечение доступа к информации, размещенной в информационно-телекоммуникационной сети "Интернет" на едином портале бюджетной системы Российской Федерации;</a:t>
            </a:r>
          </a:p>
          <a:p>
            <a:pPr algn="just"/>
            <a:r>
              <a:rPr lang="ru-RU" dirty="0" smtClean="0">
                <a:latin typeface="Monotype Corsiva" pitchFamily="66" charset="0"/>
              </a:rPr>
              <a:t>стабильность и (или) преемственность бюджетной классификации Российской Федерации, а также обеспечение сопоставимости показателей бюджета отчетного, текущего и очередного финансового года (очередного финансового года и планового периода).</a:t>
            </a:r>
          </a:p>
          <a:p>
            <a:pPr algn="just"/>
            <a:r>
              <a:rPr lang="ru-RU" dirty="0" smtClean="0">
                <a:latin typeface="Monotype Corsiva" pitchFamily="66" charset="0"/>
              </a:rPr>
              <a:t>Секретные статьи могут утверждаться только в составе федерального бюджета.</a:t>
            </a:r>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5"/>
            <a:ext cx="7498080" cy="504056"/>
          </a:xfrm>
        </p:spPr>
        <p:txBody>
          <a:bodyPr>
            <a:normAutofit fontScale="90000"/>
          </a:bodyPr>
          <a:lstStyle/>
          <a:p>
            <a:pPr algn="ctr"/>
            <a:r>
              <a:rPr lang="ru-RU" sz="4400" dirty="0" smtClean="0">
                <a:latin typeface="Monotype Corsiva" pitchFamily="66" charset="0"/>
              </a:rPr>
              <a:t>Принцип достоверности бюджета;</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836713"/>
            <a:ext cx="8100392" cy="5688632"/>
          </a:xfrm>
        </p:spPr>
        <p:txBody>
          <a:bodyPr>
            <a:normAutofit/>
          </a:bodyPr>
          <a:lstStyle/>
          <a:p>
            <a:pPr marL="0" indent="360363">
              <a:buNone/>
            </a:pPr>
            <a:r>
              <a:rPr lang="ru-RU" dirty="0" smtClean="0">
                <a:latin typeface="Monotype Corsiva" pitchFamily="66" charset="0"/>
              </a:rPr>
              <a:t>Принцип достоверности бюджета означает надежность показателей прогноза социально-экономического развития соответствующей территории и реалистичность расчета доходов и расходов бюджета.</a:t>
            </a:r>
            <a:r>
              <a:rPr lang="ru-RU" dirty="0" smtClean="0"/>
              <a:t/>
            </a:r>
            <a:br>
              <a:rPr lang="ru-RU" dirty="0" smtClean="0"/>
            </a:br>
            <a:endParaRPr lang="ru-RU" dirty="0"/>
          </a:p>
        </p:txBody>
      </p:sp>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404664"/>
            <a:ext cx="7498080" cy="1296144"/>
          </a:xfrm>
        </p:spPr>
        <p:txBody>
          <a:bodyPr>
            <a:normAutofit fontScale="90000"/>
          </a:bodyPr>
          <a:lstStyle/>
          <a:p>
            <a:pPr algn="ctr"/>
            <a:r>
              <a:rPr lang="ru-RU" sz="4400" dirty="0" smtClean="0">
                <a:latin typeface="Monotype Corsiva" pitchFamily="66" charset="0"/>
              </a:rPr>
              <a:t>Принцип адресности и целевого характера бюджетных средств;</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1700808"/>
            <a:ext cx="8100392" cy="4547592"/>
          </a:xfrm>
        </p:spPr>
        <p:txBody>
          <a:bodyPr>
            <a:normAutofit/>
          </a:bodyPr>
          <a:lstStyle/>
          <a:p>
            <a:pPr marL="0" indent="360363">
              <a:buNone/>
            </a:pPr>
            <a:r>
              <a:rPr lang="ru-RU" dirty="0" smtClean="0">
                <a:latin typeface="Monotype Corsiva" pitchFamily="66" charset="0"/>
              </a:rPr>
              <a:t>Принцип адресности и целевого характера бюджетных средств означает, что бюджетные ассигнования и лимиты бюджетных обязательств доводятся до конкретных получателей бюджетных средств с указанием цели их использования.</a:t>
            </a:r>
            <a:r>
              <a:rPr lang="ru-RU" dirty="0" smtClean="0"/>
              <a:t/>
            </a:r>
            <a:br>
              <a:rPr lang="ru-RU" dirty="0" smtClean="0"/>
            </a:br>
            <a:endParaRPr lang="ru-RU" dirty="0"/>
          </a:p>
        </p:txBody>
      </p:sp>
    </p:spTree>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548680"/>
            <a:ext cx="7498080" cy="868958"/>
          </a:xfrm>
        </p:spPr>
        <p:txBody>
          <a:bodyPr>
            <a:normAutofit fontScale="90000"/>
          </a:bodyPr>
          <a:lstStyle/>
          <a:p>
            <a:pPr algn="ctr"/>
            <a:r>
              <a:rPr lang="ru-RU" sz="4400" dirty="0" smtClean="0">
                <a:latin typeface="Monotype Corsiva" pitchFamily="66" charset="0"/>
              </a:rPr>
              <a:t>Принцип подведомственности расходов бюджетов</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1268760"/>
            <a:ext cx="8100392" cy="4979640"/>
          </a:xfrm>
        </p:spPr>
        <p:txBody>
          <a:bodyPr>
            <a:noAutofit/>
          </a:bodyPr>
          <a:lstStyle/>
          <a:p>
            <a:pPr marL="0" indent="0">
              <a:buNone/>
            </a:pPr>
            <a:r>
              <a:rPr lang="ru-RU" sz="2000" dirty="0" smtClean="0">
                <a:latin typeface="Monotype Corsiva" pitchFamily="66" charset="0"/>
              </a:rPr>
              <a:t>Принцип подведомственности расходов бюджетов означает, что получатели бюджетных средств вправе получать бюджетные ассигнования и лимиты бюджетных обязательств только от главного распорядителя (распорядителя) бюджетных средств, в ведении которого они находятся.</a:t>
            </a:r>
          </a:p>
          <a:p>
            <a:pPr marL="0" indent="0">
              <a:buNone/>
            </a:pPr>
            <a:r>
              <a:rPr lang="ru-RU" sz="2000" dirty="0" smtClean="0">
                <a:latin typeface="Monotype Corsiva" pitchFamily="66" charset="0"/>
              </a:rPr>
              <a:t>Главные распорядители (распорядители) бюджетных средств не вправе распределять бюджетные ассигнования и лимиты бюджетных обязательств распорядителям и получателям бюджетных средств, не включенным в перечень подведомственных им распорядителей и получателей бюджетных средств.</a:t>
            </a:r>
          </a:p>
          <a:p>
            <a:pPr marL="0" indent="0">
              <a:buNone/>
            </a:pPr>
            <a:r>
              <a:rPr lang="ru-RU" sz="2000" dirty="0" smtClean="0">
                <a:latin typeface="Monotype Corsiva" pitchFamily="66" charset="0"/>
              </a:rPr>
              <a:t>Распорядитель и получатель бюджетных средств могут быть включены в перечень подведомственных распорядителей и получателей бюджетных средств только одного главного распорядителя бюджетных средств.</a:t>
            </a:r>
          </a:p>
          <a:p>
            <a:pPr marL="0" indent="0">
              <a:buNone/>
            </a:pPr>
            <a:r>
              <a:rPr lang="ru-RU" sz="2000" dirty="0" smtClean="0">
                <a:latin typeface="Monotype Corsiva" pitchFamily="66" charset="0"/>
              </a:rPr>
              <a:t>Подведомственность получателя бюджетных средств главному распорядителю (распорядителю) бюджетных средств возникает в силу закона, нормативного правового акта Президента Российской Федерации, Правительства Российской Федерации, высшего исполнительного органа государственной власти субъекта Российской Федерации, местной администрации.</a:t>
            </a:r>
          </a:p>
        </p:txBody>
      </p:sp>
    </p:spTree>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548680"/>
            <a:ext cx="7498080" cy="868958"/>
          </a:xfrm>
        </p:spPr>
        <p:txBody>
          <a:bodyPr>
            <a:normAutofit fontScale="90000"/>
          </a:bodyPr>
          <a:lstStyle/>
          <a:p>
            <a:pPr algn="ctr"/>
            <a:r>
              <a:rPr lang="ru-RU" sz="4400" dirty="0" smtClean="0">
                <a:latin typeface="Monotype Corsiva" pitchFamily="66" charset="0"/>
              </a:rPr>
              <a:t>Принцип единства кассы.</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403648" y="1268760"/>
            <a:ext cx="7498080" cy="4800600"/>
          </a:xfrm>
        </p:spPr>
        <p:txBody>
          <a:bodyPr>
            <a:normAutofit fontScale="77500" lnSpcReduction="20000"/>
          </a:bodyPr>
          <a:lstStyle/>
          <a:p>
            <a:pPr marL="0" indent="360363" algn="just">
              <a:buNone/>
            </a:pPr>
            <a:r>
              <a:rPr lang="ru-RU" dirty="0" smtClean="0">
                <a:latin typeface="Monotype Corsiva" pitchFamily="66" charset="0"/>
              </a:rPr>
              <a:t>Принцип единства кассы означает зачисление всех кассовых поступлений и осуществление всех кассовых выплат с единого счета бюджета, за исключением операций по исполнению бюджетов, осуществляемых в соответствии с нормативными правовыми актами органов государственной власти Российской Федерации, органов государственной власти субъектов Российской Федерации, муниципальными правовыми актами органов местного самоуправления за пределами территории соответственно Российской Федерации, субъекта Российской Федерации, муниципального образования, а также операций, осуществляемых в соответствии с валютным законодательством Российской Федерации.</a:t>
            </a:r>
            <a:r>
              <a:rPr lang="ru-RU" dirty="0" smtClean="0"/>
              <a:t/>
            </a:r>
            <a:br>
              <a:rPr lang="ru-RU" dirty="0" smtClean="0"/>
            </a:br>
            <a:endParaRPr lang="ru-RU" dirty="0"/>
          </a:p>
        </p:txBody>
      </p:sp>
    </p:spTree>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476674"/>
            <a:ext cx="8100392" cy="5818976"/>
          </a:xfrm>
        </p:spPr>
        <p:txBody>
          <a:bodyPr>
            <a:normAutofit/>
          </a:bodyPr>
          <a:lstStyle/>
          <a:p>
            <a:pPr algn="ctr"/>
            <a:r>
              <a:rPr lang="ru-RU" sz="6600" dirty="0" smtClean="0">
                <a:latin typeface="Monotype Corsiva" pitchFamily="66" charset="0"/>
              </a:rPr>
              <a:t>Спасибо за внимание! </a:t>
            </a:r>
            <a:r>
              <a:rPr lang="ru-RU" sz="6600" dirty="0" smtClean="0">
                <a:latin typeface="Monotype Corsiva" pitchFamily="66" charset="0"/>
                <a:sym typeface="Wingdings" pitchFamily="2" charset="2"/>
              </a:rPr>
              <a:t></a:t>
            </a:r>
            <a:endParaRPr lang="ru-RU" sz="6600" dirty="0">
              <a:latin typeface="Monotype Corsiva" pitchFamily="66" charset="0"/>
            </a:endParaRPr>
          </a:p>
        </p:txBody>
      </p:sp>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8172400" cy="1417638"/>
          </a:xfrm>
        </p:spPr>
        <p:txBody>
          <a:bodyPr>
            <a:noAutofit/>
          </a:bodyPr>
          <a:lstStyle/>
          <a:p>
            <a:pPr algn="ctr"/>
            <a:r>
              <a:rPr lang="ru-RU" sz="4000" dirty="0" smtClean="0">
                <a:latin typeface="Monotype Corsiva" pitchFamily="66" charset="0"/>
              </a:rPr>
              <a:t>Участниками бюджетного процесса являются..</a:t>
            </a:r>
            <a:endParaRPr lang="ru-RU" sz="4000" dirty="0">
              <a:latin typeface="Monotype Corsiva" pitchFamily="66" charset="0"/>
            </a:endParaRPr>
          </a:p>
        </p:txBody>
      </p:sp>
      <p:sp>
        <p:nvSpPr>
          <p:cNvPr id="5" name="Содержимое 4"/>
          <p:cNvSpPr>
            <a:spLocks noGrp="1"/>
          </p:cNvSpPr>
          <p:nvPr>
            <p:ph idx="1"/>
          </p:nvPr>
        </p:nvSpPr>
        <p:spPr/>
        <p:txBody>
          <a:bodyPr>
            <a:normAutofit/>
          </a:bodyPr>
          <a:lstStyle/>
          <a:p>
            <a:pPr>
              <a:buNone/>
            </a:pPr>
            <a:endParaRPr lang="ru-RU" dirty="0"/>
          </a:p>
        </p:txBody>
      </p:sp>
      <p:sp>
        <p:nvSpPr>
          <p:cNvPr id="6" name="Скругленный прямоугольник 5"/>
          <p:cNvSpPr/>
          <p:nvPr/>
        </p:nvSpPr>
        <p:spPr>
          <a:xfrm>
            <a:off x="1187624" y="1268761"/>
            <a:ext cx="4392488" cy="720080"/>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a:scene3d>
            <a:camera prst="orthographicFront"/>
            <a:lightRig rig="fla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200" dirty="0" smtClean="0">
                <a:solidFill>
                  <a:schemeClr val="accent3">
                    <a:lumMod val="50000"/>
                  </a:schemeClr>
                </a:solidFill>
                <a:latin typeface="Monotype Corsiva" pitchFamily="66" charset="0"/>
              </a:rPr>
              <a:t>Президент РФ</a:t>
            </a:r>
          </a:p>
        </p:txBody>
      </p:sp>
      <p:sp>
        <p:nvSpPr>
          <p:cNvPr id="7" name="Скругленный прямоугольник 6"/>
          <p:cNvSpPr/>
          <p:nvPr/>
        </p:nvSpPr>
        <p:spPr>
          <a:xfrm>
            <a:off x="1187624" y="2060848"/>
            <a:ext cx="6552728" cy="914400"/>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a:scene3d>
            <a:camera prst="orthographicFront"/>
            <a:lightRig rig="fla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200" dirty="0" smtClean="0">
                <a:solidFill>
                  <a:schemeClr val="accent3">
                    <a:lumMod val="50000"/>
                  </a:schemeClr>
                </a:solidFill>
                <a:latin typeface="Monotype Corsiva" pitchFamily="66" charset="0"/>
              </a:rPr>
              <a:t>Высшее должностное лицо субъекта РФ, глава муниципального образования</a:t>
            </a:r>
          </a:p>
        </p:txBody>
      </p:sp>
      <p:sp>
        <p:nvSpPr>
          <p:cNvPr id="8" name="Скругленный прямоугольник 7"/>
          <p:cNvSpPr/>
          <p:nvPr/>
        </p:nvSpPr>
        <p:spPr>
          <a:xfrm>
            <a:off x="1187624" y="3068961"/>
            <a:ext cx="7344816" cy="1202432"/>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a:scene3d>
            <a:camera prst="orthographicFront"/>
            <a:lightRig rig="fla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200" dirty="0" smtClean="0">
                <a:solidFill>
                  <a:schemeClr val="accent3">
                    <a:lumMod val="50000"/>
                  </a:schemeClr>
                </a:solidFill>
                <a:latin typeface="Monotype Corsiva" pitchFamily="66" charset="0"/>
              </a:rPr>
              <a:t>Законодательные (представительные) органы государственной власти и представительные органы местного самоуправления</a:t>
            </a:r>
          </a:p>
        </p:txBody>
      </p:sp>
      <p:sp>
        <p:nvSpPr>
          <p:cNvPr id="9" name="Скругленный прямоугольник 8"/>
          <p:cNvSpPr/>
          <p:nvPr/>
        </p:nvSpPr>
        <p:spPr>
          <a:xfrm>
            <a:off x="1115616" y="4941168"/>
            <a:ext cx="7272808" cy="1296144"/>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a:scene3d>
            <a:camera prst="orthographicFront"/>
            <a:lightRig rig="fla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200" dirty="0" smtClean="0">
                <a:solidFill>
                  <a:schemeClr val="accent3">
                    <a:lumMod val="50000"/>
                  </a:schemeClr>
                </a:solidFill>
                <a:latin typeface="Monotype Corsiva" pitchFamily="66" charset="0"/>
              </a:rPr>
              <a:t>Главные администраторы доходов бюджета и источников финансирования дефицита бюджета </a:t>
            </a:r>
          </a:p>
        </p:txBody>
      </p:sp>
      <p:sp>
        <p:nvSpPr>
          <p:cNvPr id="10" name="Скругленный прямоугольник 9"/>
          <p:cNvSpPr/>
          <p:nvPr/>
        </p:nvSpPr>
        <p:spPr>
          <a:xfrm>
            <a:off x="1187624" y="4365105"/>
            <a:ext cx="5976664" cy="576064"/>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a:scene3d>
            <a:camera prst="orthographicFront"/>
            <a:lightRig rig="fla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200" dirty="0" smtClean="0">
                <a:solidFill>
                  <a:schemeClr val="accent3">
                    <a:lumMod val="50000"/>
                  </a:schemeClr>
                </a:solidFill>
                <a:latin typeface="Monotype Corsiva" pitchFamily="66" charset="0"/>
              </a:rPr>
              <a:t>Центральный банк РФ</a:t>
            </a:r>
          </a:p>
        </p:txBody>
      </p:sp>
      <p:sp>
        <p:nvSpPr>
          <p:cNvPr id="11" name="Скругленный прямоугольник 10"/>
          <p:cNvSpPr/>
          <p:nvPr/>
        </p:nvSpPr>
        <p:spPr>
          <a:xfrm>
            <a:off x="1115616" y="6309321"/>
            <a:ext cx="2592288" cy="548680"/>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a:scene3d>
            <a:camera prst="orthographicFront"/>
            <a:lightRig rig="flat" dir="t"/>
          </a:scene3d>
          <a:sp3d prstMaterial="dkEdg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ru-RU" sz="3200" dirty="0" smtClean="0">
                <a:solidFill>
                  <a:schemeClr val="accent3">
                    <a:lumMod val="50000"/>
                  </a:schemeClr>
                </a:solidFill>
                <a:latin typeface="Monotype Corsiva" pitchFamily="66" charset="0"/>
              </a:rPr>
              <a:t>И другие…</a:t>
            </a:r>
            <a:r>
              <a:rPr lang="ru-RU" dirty="0" smtClean="0"/>
              <a:t>.</a:t>
            </a:r>
          </a:p>
        </p:txBody>
      </p:sp>
    </p:spTree>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Monotype Corsiva" pitchFamily="66" charset="0"/>
              </a:rPr>
              <a:t>Особенности бюджетных полномочий участников бюджетного процесса</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a:buNone/>
            </a:pPr>
            <a:endParaRPr lang="ru-RU" dirty="0"/>
          </a:p>
        </p:txBody>
      </p:sp>
      <p:sp>
        <p:nvSpPr>
          <p:cNvPr id="4" name="Скругленный прямоугольник 3"/>
          <p:cNvSpPr/>
          <p:nvPr/>
        </p:nvSpPr>
        <p:spPr>
          <a:xfrm>
            <a:off x="467544" y="1196752"/>
            <a:ext cx="4248472" cy="3456384"/>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400" dirty="0" smtClean="0">
                <a:solidFill>
                  <a:schemeClr val="accent3">
                    <a:lumMod val="50000"/>
                  </a:schemeClr>
                </a:solidFill>
                <a:latin typeface="Monotype Corsiva" pitchFamily="66" charset="0"/>
              </a:rPr>
              <a:t>Для участников, являющихся федеральными органами государственной власти, устанавливаются настоящим Кодексом и принятыми в соответствии с ним нормативными правовыми актами Президента РФ и Правительства РФ</a:t>
            </a:r>
          </a:p>
        </p:txBody>
      </p:sp>
      <p:sp>
        <p:nvSpPr>
          <p:cNvPr id="5" name="Скругленный прямоугольник 4"/>
          <p:cNvSpPr/>
          <p:nvPr/>
        </p:nvSpPr>
        <p:spPr>
          <a:xfrm>
            <a:off x="4788024" y="1268760"/>
            <a:ext cx="4355976" cy="3456384"/>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dirty="0" smtClean="0">
                <a:solidFill>
                  <a:schemeClr val="accent3">
                    <a:lumMod val="50000"/>
                  </a:schemeClr>
                </a:solidFill>
                <a:latin typeface="Monotype Corsiva" pitchFamily="66" charset="0"/>
              </a:rPr>
              <a:t>Для участников, являющихся органами государственной власти субъектов РФ, устанавливаются настоящим Кодексом и принятыми в соответствии с ним законами субъектов РФ, а так же в установленных ими случаях иными нормативными правовыми актами высших исполнительных органов государственной власти субъектов РФ</a:t>
            </a:r>
          </a:p>
        </p:txBody>
      </p:sp>
      <p:sp>
        <p:nvSpPr>
          <p:cNvPr id="6" name="Скругленный прямоугольник 5"/>
          <p:cNvSpPr/>
          <p:nvPr/>
        </p:nvSpPr>
        <p:spPr>
          <a:xfrm>
            <a:off x="2483768" y="4797154"/>
            <a:ext cx="4752528" cy="1800200"/>
          </a:xfrm>
          <a:prstGeom prst="roundRect">
            <a:avLst/>
          </a:prstGeom>
          <a:gradFill>
            <a:gsLst>
              <a:gs pos="0">
                <a:srgbClr val="FFEFD1"/>
              </a:gs>
              <a:gs pos="64999">
                <a:srgbClr val="F0EBD5"/>
              </a:gs>
              <a:gs pos="100000">
                <a:srgbClr val="D1C39F"/>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ru-RU" sz="2000" dirty="0" smtClean="0">
                <a:solidFill>
                  <a:schemeClr val="accent3">
                    <a:lumMod val="50000"/>
                  </a:schemeClr>
                </a:solidFill>
                <a:latin typeface="Monotype Corsiva" pitchFamily="66" charset="0"/>
              </a:rPr>
              <a:t>Для участников, являющихся органами местного самоуправления, устанавливаются настоящим  Кодексом и принятыми муниципальными правовыми актами.</a:t>
            </a:r>
            <a:endParaRPr lang="ru-RU" sz="2000" dirty="0">
              <a:solidFill>
                <a:schemeClr val="accent3">
                  <a:lumMod val="50000"/>
                </a:schemeClr>
              </a:solidFill>
              <a:latin typeface="Monotype Corsiva" pitchFamily="66" charset="0"/>
            </a:endParaRPr>
          </a:p>
        </p:txBody>
      </p:sp>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476673"/>
            <a:ext cx="7884368" cy="576064"/>
          </a:xfrm>
        </p:spPr>
        <p:txBody>
          <a:bodyPr>
            <a:normAutofit fontScale="90000"/>
          </a:bodyPr>
          <a:lstStyle/>
          <a:p>
            <a:pPr algn="just"/>
            <a:r>
              <a:rPr lang="ru-RU" dirty="0" smtClean="0">
                <a:latin typeface="Monotype Corsiva" pitchFamily="66" charset="0"/>
              </a:rPr>
              <a:t>Бюджетная система РФ основана на принципах:</a:t>
            </a:r>
            <a:r>
              <a:rPr lang="ru-RU" dirty="0" smtClean="0"/>
              <a:t/>
            </a:r>
            <a:br>
              <a:rPr lang="ru-RU" dirty="0" smtClean="0"/>
            </a:br>
            <a:endParaRPr lang="ru-RU" dirty="0"/>
          </a:p>
        </p:txBody>
      </p:sp>
      <p:sp>
        <p:nvSpPr>
          <p:cNvPr id="3" name="Содержимое 2"/>
          <p:cNvSpPr>
            <a:spLocks noGrp="1"/>
          </p:cNvSpPr>
          <p:nvPr>
            <p:ph idx="1"/>
          </p:nvPr>
        </p:nvSpPr>
        <p:spPr>
          <a:xfrm>
            <a:off x="971600" y="1196752"/>
            <a:ext cx="8172400" cy="5661248"/>
          </a:xfrm>
        </p:spPr>
        <p:txBody>
          <a:bodyPr>
            <a:normAutofit/>
          </a:bodyPr>
          <a:lstStyle/>
          <a:p>
            <a:pPr>
              <a:buNone/>
            </a:pPr>
            <a:endParaRPr lang="ru-RU" dirty="0"/>
          </a:p>
        </p:txBody>
      </p:sp>
      <p:sp>
        <p:nvSpPr>
          <p:cNvPr id="4" name="Скругленный прямоугольник 3"/>
          <p:cNvSpPr/>
          <p:nvPr/>
        </p:nvSpPr>
        <p:spPr>
          <a:xfrm>
            <a:off x="971600" y="1052736"/>
            <a:ext cx="8172400" cy="432048"/>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Е</a:t>
            </a:r>
            <a:r>
              <a:rPr lang="ru-RU" sz="2400" dirty="0" smtClean="0">
                <a:solidFill>
                  <a:schemeClr val="accent3">
                    <a:lumMod val="50000"/>
                  </a:schemeClr>
                </a:solidFill>
                <a:latin typeface="Monotype Corsiva" pitchFamily="66" charset="0"/>
              </a:rPr>
              <a:t>динства бюджетной системы Российской Федерации;</a:t>
            </a:r>
          </a:p>
        </p:txBody>
      </p:sp>
      <p:sp>
        <p:nvSpPr>
          <p:cNvPr id="9" name="Скругленный прямоугольник 8"/>
          <p:cNvSpPr/>
          <p:nvPr/>
        </p:nvSpPr>
        <p:spPr>
          <a:xfrm>
            <a:off x="971600" y="1484784"/>
            <a:ext cx="8172400" cy="1008112"/>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Р</a:t>
            </a:r>
            <a:r>
              <a:rPr lang="ru-RU" sz="2400" dirty="0" smtClean="0">
                <a:solidFill>
                  <a:schemeClr val="accent3">
                    <a:lumMod val="50000"/>
                  </a:schemeClr>
                </a:solidFill>
                <a:latin typeface="Monotype Corsiva" pitchFamily="66" charset="0"/>
              </a:rPr>
              <a:t>азграничения доходов, расходов и источников финансирования дефицитов бюджетов между бюджетами бюджетной системы Российской Федерации;</a:t>
            </a:r>
          </a:p>
        </p:txBody>
      </p:sp>
      <p:sp>
        <p:nvSpPr>
          <p:cNvPr id="10" name="Скругленный прямоугольник 9"/>
          <p:cNvSpPr/>
          <p:nvPr/>
        </p:nvSpPr>
        <p:spPr>
          <a:xfrm>
            <a:off x="971600" y="2564904"/>
            <a:ext cx="8172400" cy="432048"/>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С</a:t>
            </a:r>
            <a:r>
              <a:rPr lang="ru-RU" sz="2400" dirty="0" smtClean="0">
                <a:solidFill>
                  <a:schemeClr val="accent3">
                    <a:lumMod val="50000"/>
                  </a:schemeClr>
                </a:solidFill>
                <a:latin typeface="Monotype Corsiva" pitchFamily="66" charset="0"/>
              </a:rPr>
              <a:t>амостоятельности бюджетов;</a:t>
            </a:r>
          </a:p>
        </p:txBody>
      </p:sp>
      <p:sp>
        <p:nvSpPr>
          <p:cNvPr id="11" name="Скругленный прямоугольник 10"/>
          <p:cNvSpPr/>
          <p:nvPr/>
        </p:nvSpPr>
        <p:spPr>
          <a:xfrm>
            <a:off x="971600" y="3068961"/>
            <a:ext cx="8172400" cy="576064"/>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П</a:t>
            </a:r>
            <a:r>
              <a:rPr lang="ru-RU" sz="2400" dirty="0" smtClean="0">
                <a:solidFill>
                  <a:schemeClr val="accent3">
                    <a:lumMod val="50000"/>
                  </a:schemeClr>
                </a:solidFill>
                <a:latin typeface="Monotype Corsiva" pitchFamily="66" charset="0"/>
              </a:rPr>
              <a:t>олноты отражения доходов, расходов и источников финансирования дефицитов бюджетов;</a:t>
            </a:r>
          </a:p>
        </p:txBody>
      </p:sp>
      <p:sp>
        <p:nvSpPr>
          <p:cNvPr id="12" name="Скругленный прямоугольник 11"/>
          <p:cNvSpPr/>
          <p:nvPr/>
        </p:nvSpPr>
        <p:spPr>
          <a:xfrm>
            <a:off x="971600" y="4077072"/>
            <a:ext cx="8172400" cy="432048"/>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smtClean="0">
                <a:solidFill>
                  <a:schemeClr val="accent3">
                    <a:lumMod val="50000"/>
                  </a:schemeClr>
                </a:solidFill>
                <a:latin typeface="Monotype Corsiva" pitchFamily="66" charset="0"/>
              </a:rPr>
              <a:t>Сбалансированности бюджета;</a:t>
            </a:r>
          </a:p>
        </p:txBody>
      </p:sp>
      <p:sp>
        <p:nvSpPr>
          <p:cNvPr id="13" name="Скругленный прямоугольник 12"/>
          <p:cNvSpPr/>
          <p:nvPr/>
        </p:nvSpPr>
        <p:spPr>
          <a:xfrm>
            <a:off x="971600" y="3717034"/>
            <a:ext cx="8172400" cy="288032"/>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smtClean="0">
                <a:solidFill>
                  <a:schemeClr val="accent3">
                    <a:lumMod val="50000"/>
                  </a:schemeClr>
                </a:solidFill>
                <a:latin typeface="Monotype Corsiva" pitchFamily="66" charset="0"/>
              </a:rPr>
              <a:t>Эффективности использования бюджетных средств;</a:t>
            </a:r>
          </a:p>
        </p:txBody>
      </p:sp>
      <p:sp>
        <p:nvSpPr>
          <p:cNvPr id="14" name="Скругленный прямоугольник 13"/>
          <p:cNvSpPr/>
          <p:nvPr/>
        </p:nvSpPr>
        <p:spPr>
          <a:xfrm>
            <a:off x="971600" y="4581129"/>
            <a:ext cx="8172400" cy="360040"/>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smtClean="0">
                <a:solidFill>
                  <a:schemeClr val="accent3">
                    <a:lumMod val="50000"/>
                  </a:schemeClr>
                </a:solidFill>
                <a:latin typeface="Monotype Corsiva" pitchFamily="66" charset="0"/>
              </a:rPr>
              <a:t>Общего (совокупного) покрытия расходов бюджетов</a:t>
            </a:r>
            <a:r>
              <a:rPr lang="ru-RU" sz="2400" dirty="0" smtClean="0">
                <a:latin typeface="Monotype Corsiva" pitchFamily="66" charset="0"/>
              </a:rPr>
              <a:t>;</a:t>
            </a:r>
          </a:p>
        </p:txBody>
      </p:sp>
      <p:sp>
        <p:nvSpPr>
          <p:cNvPr id="15" name="Скругленный прямоугольник 14"/>
          <p:cNvSpPr/>
          <p:nvPr/>
        </p:nvSpPr>
        <p:spPr>
          <a:xfrm>
            <a:off x="971600" y="5013177"/>
            <a:ext cx="8172400" cy="360040"/>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П</a:t>
            </a:r>
            <a:r>
              <a:rPr lang="ru-RU" sz="2400" dirty="0" smtClean="0">
                <a:solidFill>
                  <a:schemeClr val="accent3">
                    <a:lumMod val="50000"/>
                  </a:schemeClr>
                </a:solidFill>
                <a:latin typeface="Monotype Corsiva" pitchFamily="66" charset="0"/>
              </a:rPr>
              <a:t>розрачности (открытости);</a:t>
            </a:r>
          </a:p>
        </p:txBody>
      </p:sp>
      <p:sp>
        <p:nvSpPr>
          <p:cNvPr id="16" name="Скругленный прямоугольник 15"/>
          <p:cNvSpPr/>
          <p:nvPr/>
        </p:nvSpPr>
        <p:spPr>
          <a:xfrm>
            <a:off x="971600" y="5445226"/>
            <a:ext cx="8172400" cy="288032"/>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smtClean="0">
                <a:solidFill>
                  <a:schemeClr val="accent3">
                    <a:lumMod val="50000"/>
                  </a:schemeClr>
                </a:solidFill>
                <a:latin typeface="Monotype Corsiva" pitchFamily="66" charset="0"/>
              </a:rPr>
              <a:t>Достоверности бюджета;</a:t>
            </a:r>
          </a:p>
        </p:txBody>
      </p:sp>
      <p:sp>
        <p:nvSpPr>
          <p:cNvPr id="17" name="Скругленный прямоугольник 16"/>
          <p:cNvSpPr/>
          <p:nvPr/>
        </p:nvSpPr>
        <p:spPr>
          <a:xfrm>
            <a:off x="971600" y="5733258"/>
            <a:ext cx="8172400" cy="360040"/>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А</a:t>
            </a:r>
            <a:r>
              <a:rPr lang="ru-RU" sz="2400" dirty="0" smtClean="0">
                <a:solidFill>
                  <a:schemeClr val="accent3">
                    <a:lumMod val="50000"/>
                  </a:schemeClr>
                </a:solidFill>
                <a:latin typeface="Monotype Corsiva" pitchFamily="66" charset="0"/>
              </a:rPr>
              <a:t>дресности и целевого характера бюджетных средств;</a:t>
            </a:r>
          </a:p>
        </p:txBody>
      </p:sp>
      <p:sp>
        <p:nvSpPr>
          <p:cNvPr id="18" name="Скругленный прямоугольник 17"/>
          <p:cNvSpPr/>
          <p:nvPr/>
        </p:nvSpPr>
        <p:spPr>
          <a:xfrm>
            <a:off x="971600" y="6165304"/>
            <a:ext cx="8172400" cy="288032"/>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П</a:t>
            </a:r>
            <a:r>
              <a:rPr lang="ru-RU" sz="2400" dirty="0" smtClean="0">
                <a:solidFill>
                  <a:schemeClr val="accent3">
                    <a:lumMod val="50000"/>
                  </a:schemeClr>
                </a:solidFill>
                <a:latin typeface="Monotype Corsiva" pitchFamily="66" charset="0"/>
              </a:rPr>
              <a:t>одведомственности расходов бюджетов;</a:t>
            </a:r>
          </a:p>
        </p:txBody>
      </p:sp>
      <p:sp>
        <p:nvSpPr>
          <p:cNvPr id="19" name="Скругленный прямоугольник 18"/>
          <p:cNvSpPr/>
          <p:nvPr/>
        </p:nvSpPr>
        <p:spPr>
          <a:xfrm>
            <a:off x="971600" y="6453336"/>
            <a:ext cx="8172400" cy="404664"/>
          </a:xfrm>
          <a:prstGeom prst="roundRect">
            <a:avLst/>
          </a:prstGeom>
          <a:gradFill>
            <a:gsLst>
              <a:gs pos="0">
                <a:srgbClr val="FBEAC7"/>
              </a:gs>
              <a:gs pos="17999">
                <a:srgbClr val="FEE7F2"/>
              </a:gs>
              <a:gs pos="36000">
                <a:srgbClr val="FAC77D"/>
              </a:gs>
              <a:gs pos="61000">
                <a:srgbClr val="FBA97D"/>
              </a:gs>
              <a:gs pos="82001">
                <a:srgbClr val="FBD49C"/>
              </a:gs>
              <a:gs pos="100000">
                <a:srgbClr val="FEE7F2"/>
              </a:gs>
            </a:gsLst>
            <a:lin ang="5400000" scaled="0"/>
          </a:gradFill>
          <a:ln>
            <a:gradFill>
              <a:gsLst>
                <a:gs pos="0">
                  <a:srgbClr val="FBEAC7"/>
                </a:gs>
                <a:gs pos="17999">
                  <a:srgbClr val="FEE7F2"/>
                </a:gs>
                <a:gs pos="36000">
                  <a:srgbClr val="FAC77D"/>
                </a:gs>
                <a:gs pos="61000">
                  <a:srgbClr val="FBA97D"/>
                </a:gs>
                <a:gs pos="82001">
                  <a:srgbClr val="FBD49C"/>
                </a:gs>
                <a:gs pos="100000">
                  <a:srgbClr val="FEE7F2"/>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Wingdings" pitchFamily="2" charset="2"/>
              <a:buChar char="Ø"/>
            </a:pPr>
            <a:r>
              <a:rPr lang="ru-RU" sz="2400" dirty="0">
                <a:solidFill>
                  <a:schemeClr val="accent3">
                    <a:lumMod val="50000"/>
                  </a:schemeClr>
                </a:solidFill>
                <a:latin typeface="Monotype Corsiva" pitchFamily="66" charset="0"/>
              </a:rPr>
              <a:t>Е</a:t>
            </a:r>
            <a:r>
              <a:rPr lang="ru-RU" sz="2400" dirty="0" smtClean="0">
                <a:solidFill>
                  <a:schemeClr val="accent3">
                    <a:lumMod val="50000"/>
                  </a:schemeClr>
                </a:solidFill>
                <a:latin typeface="Monotype Corsiva" pitchFamily="66" charset="0"/>
              </a:rPr>
              <a:t>динства кассы.</a:t>
            </a:r>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4000" dirty="0" smtClean="0">
                <a:latin typeface="Monotype Corsiva" pitchFamily="66" charset="0"/>
              </a:rPr>
              <a:t>Принцип единства бюджетной системы РФ</a:t>
            </a:r>
            <a:endParaRPr lang="ru-RU" sz="4000" dirty="0">
              <a:latin typeface="Monotype Corsiva" pitchFamily="66" charset="0"/>
            </a:endParaRPr>
          </a:p>
        </p:txBody>
      </p:sp>
      <p:sp>
        <p:nvSpPr>
          <p:cNvPr id="3" name="Содержимое 2"/>
          <p:cNvSpPr>
            <a:spLocks noGrp="1"/>
          </p:cNvSpPr>
          <p:nvPr>
            <p:ph idx="1"/>
          </p:nvPr>
        </p:nvSpPr>
        <p:spPr>
          <a:xfrm>
            <a:off x="1043608" y="1844824"/>
            <a:ext cx="8100392" cy="5013176"/>
          </a:xfrm>
        </p:spPr>
        <p:txBody>
          <a:bodyPr>
            <a:normAutofit fontScale="40000" lnSpcReduction="20000"/>
          </a:bodyPr>
          <a:lstStyle/>
          <a:p>
            <a:pPr marL="0" indent="0" algn="just">
              <a:buNone/>
            </a:pPr>
            <a:r>
              <a:rPr lang="ru-RU" sz="6000" dirty="0" smtClean="0">
                <a:latin typeface="Monotype Corsiva" pitchFamily="66" charset="0"/>
              </a:rPr>
              <a:t>Принцип единства бюджетной системы Российской Федерации означает единство бюджетного законодательства Российской Федерации, принципов организации и функционирования бюджетной системы Российской Федерации, форм бюджетной документации и бюджетной отчетности, бюджетной классификации бюджетной системы Российской Федерации, бюджетных мер принуждения за нарушение бюджетного законодательства Российской Федерации, единый порядок установления и исполнения расходных обязательств, формирования доходов и осуществления расходов бюджетов бюджетной системы Российской Федерации, ведения бюджетного учета и составления бюджетной отчетности бюджетов бюджетной системы Российской Федерации и казенных учреждений, единство порядка исполнения судебных актов по обращению взыскания на средства бюджетов бюджетной системы Российской Федерации.</a:t>
            </a:r>
            <a:r>
              <a:rPr lang="ru-RU" dirty="0" smtClean="0"/>
              <a:t/>
            </a:r>
            <a:br>
              <a:rPr lang="ru-RU" dirty="0" smtClean="0"/>
            </a:br>
            <a:endParaRPr lang="ru-RU" dirty="0"/>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620688"/>
            <a:ext cx="7498080" cy="1080120"/>
          </a:xfrm>
        </p:spPr>
        <p:txBody>
          <a:bodyPr>
            <a:noAutofit/>
          </a:bodyPr>
          <a:lstStyle/>
          <a:p>
            <a:pPr algn="ctr"/>
            <a:r>
              <a:rPr lang="ru-RU" sz="3200" dirty="0" smtClean="0">
                <a:latin typeface="Monotype Corsiva" pitchFamily="66" charset="0"/>
              </a:rPr>
              <a:t>Принцип разграничения доходов, расходов и источников финансирования дефицитов бюджетов между бюджетами бюджетной системы Российской Федерации;</a:t>
            </a:r>
            <a:r>
              <a:rPr lang="ru-RU" sz="2400" dirty="0" smtClean="0">
                <a:latin typeface="Monotype Corsiva" pitchFamily="66" charset="0"/>
              </a:rPr>
              <a:t/>
            </a:r>
            <a:br>
              <a:rPr lang="ru-RU" sz="2400" dirty="0" smtClean="0">
                <a:latin typeface="Monotype Corsiva" pitchFamily="66" charset="0"/>
              </a:rPr>
            </a:br>
            <a:endParaRPr lang="ru-RU" sz="2400" dirty="0"/>
          </a:p>
        </p:txBody>
      </p:sp>
      <p:sp>
        <p:nvSpPr>
          <p:cNvPr id="3" name="Содержимое 2"/>
          <p:cNvSpPr>
            <a:spLocks noGrp="1"/>
          </p:cNvSpPr>
          <p:nvPr>
            <p:ph idx="1"/>
          </p:nvPr>
        </p:nvSpPr>
        <p:spPr>
          <a:xfrm>
            <a:off x="971600" y="1916832"/>
            <a:ext cx="8172400" cy="4941168"/>
          </a:xfrm>
        </p:spPr>
        <p:txBody>
          <a:bodyPr>
            <a:noAutofit/>
          </a:bodyPr>
          <a:lstStyle/>
          <a:p>
            <a:pPr marL="0" indent="360363" algn="just">
              <a:buNone/>
            </a:pPr>
            <a:r>
              <a:rPr lang="ru-RU" sz="2000" dirty="0" smtClean="0">
                <a:latin typeface="Monotype Corsiva" pitchFamily="66" charset="0"/>
              </a:rPr>
              <a:t>Принцип разграничения доходов, расходов и источников финансирования дефицитов бюджетов между бюджетами бюджетной системы Российской Федерации означает закрепление в соответствии с законодательством Российской Федерации доходов, расходов и источников финансирования дефицитов бюджетов за бюджетами бюджетной системы Российской Федерации, а также определение полномочий органов государственной власти (органов местного самоуправления) и органов управления государственными внебюджетными фондами по формированию доходов бюджетов, источников финансирования дефицитов бюджетов и установлению и исполнению расходных обязательств публично-правовых образований.</a:t>
            </a:r>
          </a:p>
          <a:p>
            <a:pPr marL="0" indent="0" algn="just"/>
            <a:r>
              <a:rPr lang="ru-RU" sz="2000" dirty="0" smtClean="0">
                <a:latin typeface="Monotype Corsiva" pitchFamily="66" charset="0"/>
              </a:rPr>
              <a:t>Органы государственной власти (органы местного самоуправления) и органы управления государственными внебюджетными фондами не вправе налагать на юридические и физические лица не предусмотренные законодательством Российской Федерации финансовые и иные обязательства по обеспечению выполнения своих полномочий.</a:t>
            </a:r>
          </a:p>
        </p:txBody>
      </p:sp>
    </p:spTree>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1052736"/>
          </a:xfrm>
        </p:spPr>
        <p:txBody>
          <a:bodyPr>
            <a:normAutofit fontScale="90000"/>
          </a:bodyPr>
          <a:lstStyle/>
          <a:p>
            <a:pPr algn="ctr"/>
            <a:r>
              <a:rPr lang="ru-RU" sz="4400" dirty="0" smtClean="0">
                <a:latin typeface="Monotype Corsiva" pitchFamily="66" charset="0"/>
              </a:rPr>
              <a:t>Принцип самостоятельности бюджетов</a:t>
            </a:r>
            <a:endParaRPr lang="ru-RU" dirty="0"/>
          </a:p>
        </p:txBody>
      </p:sp>
      <p:sp>
        <p:nvSpPr>
          <p:cNvPr id="3" name="Содержимое 2"/>
          <p:cNvSpPr>
            <a:spLocks noGrp="1"/>
          </p:cNvSpPr>
          <p:nvPr>
            <p:ph idx="1"/>
          </p:nvPr>
        </p:nvSpPr>
        <p:spPr>
          <a:xfrm>
            <a:off x="971600" y="980728"/>
            <a:ext cx="8172400" cy="5877272"/>
          </a:xfrm>
        </p:spPr>
        <p:txBody>
          <a:bodyPr>
            <a:normAutofit fontScale="32500" lnSpcReduction="20000"/>
          </a:bodyPr>
          <a:lstStyle/>
          <a:p>
            <a:pPr>
              <a:buFont typeface="Courier New" pitchFamily="49" charset="0"/>
              <a:buChar char="o"/>
            </a:pPr>
            <a:r>
              <a:rPr lang="ru-RU" sz="5600" dirty="0" smtClean="0">
                <a:latin typeface="Monotype Corsiva" pitchFamily="66" charset="0"/>
              </a:rPr>
              <a:t>право и обязанность органов государственной власти и органов местного самоуправления самостоятельно обеспечивать сбалансированность соответствующих бюджетов и эффективность использования бюджетных средств;</a:t>
            </a:r>
          </a:p>
          <a:p>
            <a:pPr>
              <a:buFont typeface="Courier New" pitchFamily="49" charset="0"/>
              <a:buChar char="o"/>
            </a:pPr>
            <a:r>
              <a:rPr lang="ru-RU" sz="5600" dirty="0" smtClean="0">
                <a:latin typeface="Monotype Corsiva" pitchFamily="66" charset="0"/>
              </a:rPr>
              <a:t>право и обязанность органов государственной власти и органов местного самоуправления самостоятельно осуществлять бюджетный процесс, за исключением случаев, предусмотренных настоящим Кодексом;</a:t>
            </a:r>
          </a:p>
          <a:p>
            <a:pPr>
              <a:buFont typeface="Courier New" pitchFamily="49" charset="0"/>
              <a:buChar char="o"/>
            </a:pPr>
            <a:r>
              <a:rPr lang="ru-RU" sz="5600" dirty="0" smtClean="0">
                <a:latin typeface="Monotype Corsiva" pitchFamily="66" charset="0"/>
              </a:rPr>
              <a:t>право органов государственной власти и органов местного самоуправления устанавливать налоги и сборы, доходы от которых подлежат зачислению в соответствующие бюджеты бюджетной системы Российской Федерации;</a:t>
            </a:r>
          </a:p>
          <a:p>
            <a:pPr>
              <a:buFont typeface="Courier New" pitchFamily="49" charset="0"/>
              <a:buChar char="o"/>
            </a:pPr>
            <a:r>
              <a:rPr lang="ru-RU" sz="5600" dirty="0" smtClean="0">
                <a:latin typeface="Monotype Corsiva" pitchFamily="66" charset="0"/>
              </a:rPr>
              <a:t>право органов государственной власти и органов местного самоуправления самостоятельно определять формы и направления расходования средств бюджетов </a:t>
            </a:r>
          </a:p>
          <a:p>
            <a:pPr>
              <a:buFont typeface="Courier New" pitchFamily="49" charset="0"/>
              <a:buChar char="o"/>
            </a:pPr>
            <a:r>
              <a:rPr lang="ru-RU" sz="5600" dirty="0" smtClean="0">
                <a:latin typeface="Monotype Corsiva" pitchFamily="66" charset="0"/>
              </a:rPr>
              <a:t>недопустимость установления расходных обязательств, подлежащих исполнению за счет доходов и источников финансирования дефицитов других бюджетов бюджетной системы Российской Федерации,</a:t>
            </a:r>
          </a:p>
          <a:p>
            <a:pPr>
              <a:buFont typeface="Courier New" pitchFamily="49" charset="0"/>
              <a:buChar char="o"/>
            </a:pPr>
            <a:r>
              <a:rPr lang="ru-RU" sz="5600" dirty="0" smtClean="0">
                <a:latin typeface="Monotype Corsiva" pitchFamily="66" charset="0"/>
              </a:rPr>
              <a:t>право органов государственной власти и органов местного самоуправления предоставлять средства из бюджета на исполнение расходных обязательств</a:t>
            </a:r>
          </a:p>
          <a:p>
            <a:pPr>
              <a:buFont typeface="Courier New" pitchFamily="49" charset="0"/>
              <a:buChar char="o"/>
            </a:pPr>
            <a:r>
              <a:rPr lang="ru-RU" sz="5600" dirty="0" smtClean="0">
                <a:latin typeface="Monotype Corsiva" pitchFamily="66" charset="0"/>
              </a:rPr>
              <a:t>недопустимость введения в действие в течение текущего финансового года органами государственной власти и органами местного самоуправления изменений бюджетного законодательства Российской Федерации и (или) законодательства о налогах и сборах</a:t>
            </a:r>
          </a:p>
          <a:p>
            <a:pPr>
              <a:buFont typeface="Courier New" pitchFamily="49" charset="0"/>
              <a:buChar char="o"/>
            </a:pPr>
            <a:r>
              <a:rPr lang="ru-RU" sz="5600" dirty="0" smtClean="0">
                <a:latin typeface="Monotype Corsiva" pitchFamily="66" charset="0"/>
              </a:rPr>
              <a:t>недопустимость изъятия дополнительных доходов, экономии по расходам бюджетов, полученных в результате эффективного исполнения бюджетов.</a:t>
            </a: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4400" dirty="0" smtClean="0">
                <a:latin typeface="Monotype Corsiva" pitchFamily="66" charset="0"/>
              </a:rPr>
              <a:t>Принцип равенства бюджетных прав </a:t>
            </a:r>
            <a:br>
              <a:rPr lang="ru-RU" sz="4400" dirty="0" smtClean="0">
                <a:latin typeface="Monotype Corsiva" pitchFamily="66" charset="0"/>
              </a:rPr>
            </a:br>
            <a:endParaRPr lang="ru-RU" dirty="0"/>
          </a:p>
        </p:txBody>
      </p:sp>
      <p:sp>
        <p:nvSpPr>
          <p:cNvPr id="3" name="Содержимое 2"/>
          <p:cNvSpPr>
            <a:spLocks noGrp="1"/>
          </p:cNvSpPr>
          <p:nvPr>
            <p:ph idx="1"/>
          </p:nvPr>
        </p:nvSpPr>
        <p:spPr>
          <a:xfrm>
            <a:off x="1043608" y="764704"/>
            <a:ext cx="8100392" cy="5483696"/>
          </a:xfrm>
        </p:spPr>
        <p:txBody>
          <a:bodyPr>
            <a:noAutofit/>
          </a:bodyPr>
          <a:lstStyle/>
          <a:p>
            <a:pPr marL="0" indent="0" algn="just">
              <a:buNone/>
            </a:pPr>
            <a:r>
              <a:rPr lang="ru-RU" sz="2800" dirty="0" smtClean="0">
                <a:latin typeface="Monotype Corsiva" pitchFamily="66" charset="0"/>
              </a:rPr>
              <a:t>     Принцип равенства бюджетных прав субъектов Российской Федерации, муниципальных образований означает определение бюджетных полномочий органов государственной власти субъектов Российской Федерации и органов местного самоуправления, установление и исполнение расходных обязательств, формирование налоговых и неналоговых доходов бюджетов субъектов Российской Федерации и местных бюджетов, определение объема, форм и порядка предоставления межбюджетных трансфертов в соответствии с едиными принципами и требованиями, установленными настоящим Кодексом.</a:t>
            </a:r>
            <a:endParaRPr lang="ru-RU" dirty="0" smtClean="0">
              <a:latin typeface="Monotype Corsiva" pitchFamily="66" charset="0"/>
            </a:endParaRPr>
          </a:p>
        </p:txBody>
      </p:sp>
    </p:spTree>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2506290"/>
          </a:xfrm>
        </p:spPr>
        <p:txBody>
          <a:bodyPr>
            <a:noAutofit/>
          </a:bodyPr>
          <a:lstStyle/>
          <a:p>
            <a:pPr algn="ctr"/>
            <a:r>
              <a:rPr lang="ru-RU" sz="4000" dirty="0" smtClean="0">
                <a:latin typeface="Monotype Corsiva" pitchFamily="66" charset="0"/>
              </a:rPr>
              <a:t>Принцип полноты отражения доходов, расходов и источников финансирования дефицитов бюджетов;</a:t>
            </a:r>
            <a:endParaRPr lang="ru-RU" sz="4000" dirty="0"/>
          </a:p>
        </p:txBody>
      </p:sp>
      <p:sp>
        <p:nvSpPr>
          <p:cNvPr id="3" name="Содержимое 2"/>
          <p:cNvSpPr>
            <a:spLocks noGrp="1"/>
          </p:cNvSpPr>
          <p:nvPr>
            <p:ph idx="1"/>
          </p:nvPr>
        </p:nvSpPr>
        <p:spPr>
          <a:xfrm>
            <a:off x="1043608" y="2996952"/>
            <a:ext cx="7890080" cy="3251448"/>
          </a:xfrm>
        </p:spPr>
        <p:txBody>
          <a:bodyPr>
            <a:normAutofit fontScale="92500" lnSpcReduction="20000"/>
          </a:bodyPr>
          <a:lstStyle/>
          <a:p>
            <a:pPr marL="0" indent="360363" algn="just">
              <a:buNone/>
            </a:pPr>
            <a:r>
              <a:rPr lang="ru-RU" dirty="0" smtClean="0">
                <a:latin typeface="Monotype Corsiva" pitchFamily="66" charset="0"/>
              </a:rPr>
              <a:t>Принцип полноты отражения доходов, расходов и источников финансирования дефицитов бюджетов означает, что все доходы, расходы и источники финансирования дефицитов бюджетов в обязательном порядке и в полном объеме отражаются в соответствующих бюджетах.</a:t>
            </a:r>
            <a:r>
              <a:rPr lang="ru-RU" dirty="0" smtClean="0"/>
              <a:t/>
            </a:r>
            <a:br>
              <a:rPr lang="ru-RU" dirty="0" smtClean="0"/>
            </a:br>
            <a:r>
              <a:rPr lang="ru-RU" dirty="0" smtClean="0"/>
              <a:t/>
            </a:r>
            <a:br>
              <a:rPr lang="ru-RU" dirty="0" smtClean="0"/>
            </a:br>
            <a:endParaRPr lang="ru-RU" dirty="0"/>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182</TotalTime>
  <Words>1381</Words>
  <Application>Microsoft Office PowerPoint</Application>
  <PresentationFormat>Экран (4:3)</PresentationFormat>
  <Paragraphs>75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Солнцестояние</vt:lpstr>
      <vt:lpstr>Раздел 1. Бюджетное устройство и бюджетная система РФ. Тема : «Участники бюджетного процесса. Принципы бюджетной системы РФ».</vt:lpstr>
      <vt:lpstr>Участниками бюджетного процесса являются..</vt:lpstr>
      <vt:lpstr>Особенности бюджетных полномочий участников бюджетного процесса </vt:lpstr>
      <vt:lpstr>Бюджетная система РФ основана на принципах: </vt:lpstr>
      <vt:lpstr>Принцип единства бюджетной системы РФ</vt:lpstr>
      <vt:lpstr>Принцип разграничения доходов, расходов и источников финансирования дефицитов бюджетов между бюджетами бюджетной системы Российской Федерации; </vt:lpstr>
      <vt:lpstr>Принцип самостоятельности бюджетов</vt:lpstr>
      <vt:lpstr>Принцип равенства бюджетных прав  </vt:lpstr>
      <vt:lpstr>Принцип полноты отражения доходов, расходов и источников финансирования дефицитов бюджетов;</vt:lpstr>
      <vt:lpstr>Принцип сбалансированности бюджета</vt:lpstr>
      <vt:lpstr>Принцип эффективности использования бюджетных средств; </vt:lpstr>
      <vt:lpstr>Принцип общего (совокупного) покрытия расходов бюджетов; </vt:lpstr>
      <vt:lpstr>Принцип прозрачности (открытости) </vt:lpstr>
      <vt:lpstr>Принцип достоверности бюджета; </vt:lpstr>
      <vt:lpstr>Принцип адресности и целевого характера бюджетных средств; </vt:lpstr>
      <vt:lpstr>Принцип подведомственности расходов бюджетов </vt:lpstr>
      <vt:lpstr>Принцип единства кассы. </vt:lpstr>
      <vt:lpstr>Спасибо за внимание!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Раздел 1. Бюджетное устройство и бюджетная система РФ. Тема : «Участники бюджетного процесса. Принципы бюджетной системы РФ»</dc:title>
  <dc:creator>student</dc:creator>
  <cp:lastModifiedBy>student</cp:lastModifiedBy>
  <cp:revision>22</cp:revision>
  <dcterms:created xsi:type="dcterms:W3CDTF">2014-10-08T06:18:55Z</dcterms:created>
  <dcterms:modified xsi:type="dcterms:W3CDTF">2014-10-08T10:37:00Z</dcterms:modified>
</cp:coreProperties>
</file>