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75" r:id="rId4"/>
    <p:sldId id="276" r:id="rId5"/>
    <p:sldId id="261" r:id="rId6"/>
    <p:sldId id="262" r:id="rId7"/>
    <p:sldId id="264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683169-1A16-47E3-95C9-B80430F80349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A09BC6-00E4-464E-884E-C63D2ADED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2000240"/>
            <a:ext cx="6500826" cy="450059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 </a:t>
            </a:r>
          </a:p>
          <a:p>
            <a:pPr algn="ctr"/>
            <a:r>
              <a:rPr lang="ru-RU" sz="1800" b="1" dirty="0" smtClean="0"/>
              <a:t>ПУТИ ПРИВЛЕЧЕНИЯ ДОПОЛНИТЕЛЬНЫХ </a:t>
            </a:r>
          </a:p>
          <a:p>
            <a:pPr algn="ctr"/>
            <a:r>
              <a:rPr lang="ru-RU" sz="1800" b="1" dirty="0" smtClean="0"/>
              <a:t>ФИНАНСОВЫХ РЕСУРСОВ В БЮДЖЕТЕ</a:t>
            </a:r>
          </a:p>
          <a:p>
            <a:pPr algn="ctr"/>
            <a:endParaRPr lang="ru-RU" sz="1800" b="1" dirty="0" smtClean="0"/>
          </a:p>
          <a:p>
            <a:pPr algn="ctr"/>
            <a:endParaRPr lang="ru-RU" sz="1800" baseline="30000" dirty="0" smtClean="0"/>
          </a:p>
          <a:p>
            <a:endParaRPr lang="ru-RU" sz="1400" dirty="0" smtClean="0"/>
          </a:p>
          <a:p>
            <a:r>
              <a:rPr lang="ru-RU" sz="1400" dirty="0" smtClean="0"/>
              <a:t>Методические рекомендации преподавателя</a:t>
            </a:r>
          </a:p>
          <a:p>
            <a:r>
              <a:rPr lang="ru-RU" sz="1400" dirty="0" smtClean="0"/>
              <a:t>общеобразовательной дисциплины «Обществознание»</a:t>
            </a:r>
          </a:p>
          <a:p>
            <a:r>
              <a:rPr lang="ru-RU" sz="1400" dirty="0" err="1" smtClean="0"/>
              <a:t>Смолъяниновой</a:t>
            </a:r>
            <a:r>
              <a:rPr lang="ru-RU" sz="1400" dirty="0" smtClean="0"/>
              <a:t> Александры Николаевны</a:t>
            </a:r>
          </a:p>
          <a:p>
            <a:pPr algn="ctr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МЕТОДОЛОГИЯ ПРОЕКТИРОВАНИЯ социально-экономической системы 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90" y="1285860"/>
            <a:ext cx="4429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СТРУКТУРНО-ФУНКЦИОНАЛЬНОГО  МОДЕЛИРОВАНИЯ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1285860"/>
            <a:ext cx="321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ОРГАНИЗАЦИОННОГО ПРОЕКТИРОВАНИЯ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2143108" y="928670"/>
            <a:ext cx="785818" cy="357190"/>
          </a:xfrm>
          <a:prstGeom prst="flowChartMerg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6429388" y="928670"/>
            <a:ext cx="785818" cy="357190"/>
          </a:xfrm>
          <a:prstGeom prst="flowChartMerg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357422" y="1857364"/>
            <a:ext cx="500066" cy="35719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714876" y="2143116"/>
            <a:ext cx="414340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целей работы муниципального образования, содержания финансово-хозяйственной и социально-экономической деятельнос-ти, методов управленческого решения, кадровой политики, образование центров инвест. деятельности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643702" y="1857364"/>
            <a:ext cx="500066" cy="35719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14876" y="4357694"/>
            <a:ext cx="421484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 внешней и внутренней среды, определение показателей;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моделирование инвестиционной сферы и инвестиционного процесса;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разработка сценариев реализации инвестиционных проектов;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инвестиционный маркетинг;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планов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643702" y="4071942"/>
            <a:ext cx="500066" cy="35719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7190" y="2143116"/>
            <a:ext cx="421481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системы инвестиционного процесса в пространстве муниципального образования путем формирования требований к технологии: разработка методических рекомендаций, определение функций, принципов, стержней, ожидаемых результатов: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285984" y="4071942"/>
            <a:ext cx="500066" cy="35719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7158" y="4357694"/>
            <a:ext cx="421484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разработка методик и инструментов;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 социально-правовой информации и разработка моделей финансовых отношений субъектов и объектов инвестиционной деятельности;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методы выбора инвестиционных проектов, адаптация алгоритма реализации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4"/>
          <p:cNvSpPr txBox="1"/>
          <p:nvPr/>
        </p:nvSpPr>
        <p:spPr>
          <a:xfrm>
            <a:off x="0" y="71426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СТРУКТУРНО-ЛОГИЧЕСКАЯ КАРТА МЕТОДИКИ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«Формирование инвестиционного портфеля на уровне муниципального образования»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1000096"/>
            <a:ext cx="20002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УЧЕТНАЯ ПОЛИТИКА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357554" y="1000096"/>
            <a:ext cx="20002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ОЦЕНКА РЕСУРСОВ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429388" y="1000096"/>
            <a:ext cx="27146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УПРАВЛЕНЧЕСКИЕ РЕШЕНИЯ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0" y="1428736"/>
            <a:ext cx="24288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Налоговый кодекс: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 «внутренний»:</a:t>
            </a:r>
          </a:p>
          <a:p>
            <a:pPr marL="228600" indent="-2286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2.Налог на прибыль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3.Налог на землю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4.Налог на имущество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357554" y="1643038"/>
            <a:ext cx="2000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Формирование инвестиционного портфеля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143240" y="2714608"/>
            <a:ext cx="2357454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1.Платные образовательные услуги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2.Фонд благотворительных средств 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3.Сотрудничесто с благотворительными фондами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4.Аренда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5.Фандрайзинг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6.Платные услуги населению в  принципиальном направлении с образовательными  программами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7.Платные услуги по организации культурно-массовых и спортивных мероприятий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8.Маркетинг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И др.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6" idx="3"/>
            <a:endCxn id="7" idx="1"/>
          </p:cNvCxnSpPr>
          <p:nvPr/>
        </p:nvCxnSpPr>
        <p:spPr>
          <a:xfrm flipV="1">
            <a:off x="5357786" y="1138596"/>
            <a:ext cx="1071602" cy="4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858148" y="1500162"/>
            <a:ext cx="128585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6215074" y="1500162"/>
            <a:ext cx="14287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выбор стратегии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6143636" y="2071666"/>
            <a:ext cx="15001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документационное обеспечение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6215074" y="2857485"/>
            <a:ext cx="142872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диагностика показателей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6215074" y="3571864"/>
            <a:ext cx="14287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коррекция механизмов управления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13" idx="2"/>
            <a:endCxn id="14" idx="0"/>
          </p:cNvCxnSpPr>
          <p:nvPr/>
        </p:nvCxnSpPr>
        <p:spPr>
          <a:xfrm rot="5400000">
            <a:off x="6764327" y="1906554"/>
            <a:ext cx="294505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782995" y="2646753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782995" y="3432571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7643834" y="3929054"/>
            <a:ext cx="857256" cy="4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572396" y="3714740"/>
            <a:ext cx="2000264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7715272" y="4714872"/>
            <a:ext cx="14287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6782995" y="1432307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8426069" y="1432307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211227" y="1432307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211227" y="2503877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500694" y="4857748"/>
            <a:ext cx="2214578" cy="8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1"/>
          <p:cNvSpPr txBox="1"/>
          <p:nvPr/>
        </p:nvSpPr>
        <p:spPr>
          <a:xfrm>
            <a:off x="142844" y="4643434"/>
            <a:ext cx="164304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2"/>
          <p:cNvSpPr txBox="1"/>
          <p:nvPr/>
        </p:nvSpPr>
        <p:spPr>
          <a:xfrm>
            <a:off x="0" y="5214938"/>
            <a:ext cx="20002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Резервный фонд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3"/>
          <p:cNvSpPr txBox="1"/>
          <p:nvPr/>
        </p:nvSpPr>
        <p:spPr>
          <a:xfrm>
            <a:off x="0" y="5786442"/>
            <a:ext cx="20002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Амортизационная политика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4"/>
          <p:cNvSpPr txBox="1"/>
          <p:nvPr/>
        </p:nvSpPr>
        <p:spPr>
          <a:xfrm>
            <a:off x="0" y="6500822"/>
            <a:ext cx="20002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Кадровая политика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853641" y="6361529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853641" y="5647149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853641" y="5075644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8" idx="3"/>
          </p:cNvCxnSpPr>
          <p:nvPr/>
        </p:nvCxnSpPr>
        <p:spPr>
          <a:xfrm>
            <a:off x="1785886" y="4786310"/>
            <a:ext cx="1357354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31311" y="3683397"/>
            <a:ext cx="1937579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52"/>
          <p:cNvSpPr txBox="1"/>
          <p:nvPr/>
        </p:nvSpPr>
        <p:spPr>
          <a:xfrm>
            <a:off x="7858148" y="2214542"/>
            <a:ext cx="12858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методы управления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8426069" y="2003811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56"/>
          <p:cNvSpPr txBox="1"/>
          <p:nvPr/>
        </p:nvSpPr>
        <p:spPr>
          <a:xfrm>
            <a:off x="6429388" y="5429252"/>
            <a:ext cx="27146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Методы инвестиционной деятельности: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самофинансирование;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лизинг,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бюджетное финансирование;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проектное финансирование.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8426069" y="5218521"/>
            <a:ext cx="294505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1" idx="3"/>
          </p:cNvCxnSpPr>
          <p:nvPr/>
        </p:nvCxnSpPr>
        <p:spPr>
          <a:xfrm>
            <a:off x="2000232" y="6643698"/>
            <a:ext cx="357190" cy="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1606529" y="5893611"/>
            <a:ext cx="150099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357422" y="514351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357422" y="628652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V="1">
            <a:off x="3321041" y="3679827"/>
            <a:ext cx="5144330" cy="70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5" idx="2"/>
          </p:cNvCxnSpPr>
          <p:nvPr/>
        </p:nvCxnSpPr>
        <p:spPr>
          <a:xfrm rot="5400000">
            <a:off x="928664" y="1357284"/>
            <a:ext cx="142888" cy="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000100" y="857232"/>
            <a:ext cx="6715172" cy="1588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928664" y="928668"/>
            <a:ext cx="142888" cy="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643836" y="928668"/>
            <a:ext cx="142888" cy="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СТРУКТУРНО-ЛОГИЧЕСКАЯ КАРТА МЕТОДИКИ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«Разработка управленческого решения на основании выделенной компетенции социально-экономических стержней»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2844" y="1000108"/>
            <a:ext cx="328614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МЕТОДЫ УПРАВЛЕНЧЕСКОГО РЕШЕНИЯ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643570" y="1000108"/>
            <a:ext cx="328614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ЛОГИЧЕСКИЕ ПРОЦЕДУРЫ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643570" y="2000240"/>
            <a:ext cx="32861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-анализа внутренней и внешней среды муниципального образования, финансово-хозяйственной и управленческого процесса за отчетный период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(см. приложения 7,8)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5072066" y="2000240"/>
            <a:ext cx="500066" cy="500066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8"/>
          <p:cNvSpPr txBox="1"/>
          <p:nvPr/>
        </p:nvSpPr>
        <p:spPr>
          <a:xfrm>
            <a:off x="5643570" y="3071810"/>
            <a:ext cx="32861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Определение актуальных зон инвестиционной деятельности:  экстенсивные и интенсивные факторы  развития  инвестиционного проекта и  муниципального образования в целом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5072066" y="3000372"/>
            <a:ext cx="500066" cy="500066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TextBox 10"/>
          <p:cNvSpPr txBox="1"/>
          <p:nvPr/>
        </p:nvSpPr>
        <p:spPr>
          <a:xfrm>
            <a:off x="5643570" y="4000504"/>
            <a:ext cx="328614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ресурсов и формирование инвестиционных ресурсов, разработка учетной политики и стратегического плана, программы развития персонала,  подготовка проекта инвестиционного портфеля и инвестиционной сферы, описание модели реализации процедуры 3.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5072066" y="4000504"/>
            <a:ext cx="500066" cy="500066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2"/>
          <p:cNvSpPr txBox="1"/>
          <p:nvPr/>
        </p:nvSpPr>
        <p:spPr>
          <a:xfrm>
            <a:off x="5643570" y="5429264"/>
            <a:ext cx="32861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Описание стержневых компетенций: стратегические модули по факторам внешней и внутренней среды, выбор стержневых компетенций для разработки вариативно-гибких стратегий, описание сегментов услуг, описание рисков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5072066" y="5429264"/>
            <a:ext cx="500066" cy="500066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TextBox 14"/>
          <p:cNvSpPr txBox="1"/>
          <p:nvPr/>
        </p:nvSpPr>
        <p:spPr>
          <a:xfrm>
            <a:off x="142844" y="1357298"/>
            <a:ext cx="450059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Объективная характеристика инвестиционной сферы городского округа Тольятти и Самарской области на текущий период: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стоимости инвестиционной ценности:  методы анализа дисконтных потоков средств, сравнительного анализа компаний, сравнительного анализа операций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 заменяемой стоимости: метод оценки заменяемой стоимости инвестиционной ценности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пакетов акций: метод расчетной капитализации и метод группировок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 репутации (имиджа): регрессионный анализ и факторный анализ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неформальных показателей: экспертная оценка риска инвестиционной ценности</a:t>
            </a:r>
          </a:p>
          <a:p>
            <a:pPr indent="1778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Региональные инвестиционные риски: методы, позволяющие достаточно объективно оценить риск по инвестиционной программе (вероятностный анализ, расчет критических точек, анализ чувствительности проекта к изменениям ключевых параметров исходных данных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500430" y="1142984"/>
            <a:ext cx="2000264" cy="4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465373" y="3678239"/>
            <a:ext cx="49292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3438" y="3071810"/>
            <a:ext cx="285752" cy="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3"/>
          <p:cNvSpPr txBox="1"/>
          <p:nvPr/>
        </p:nvSpPr>
        <p:spPr>
          <a:xfrm>
            <a:off x="142844" y="4857760"/>
            <a:ext cx="45005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анализа  показателей финансово-хозяйственной деятельности муниципального образования (см.приложение 12)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643438" y="5143512"/>
            <a:ext cx="285752" cy="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5"/>
          <p:cNvSpPr txBox="1"/>
          <p:nvPr/>
        </p:nvSpPr>
        <p:spPr>
          <a:xfrm>
            <a:off x="142844" y="5473005"/>
            <a:ext cx="450059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ситуативных способов принятия решения (методы измерений и экспертной оценки, методы анализа документов, методы логико-смыслового моделирования проблемы, целеполагания и предпланового стратегического анализа),  проектов стратегического плана, плана перспективного развития , инвестиционного паспорта (см. приложения 10, 11) . Проведение выбора альтернативы.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643438" y="6143644"/>
            <a:ext cx="285752" cy="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</p:cNvCxnSpPr>
          <p:nvPr/>
        </p:nvCxnSpPr>
        <p:spPr>
          <a:xfrm rot="5400000">
            <a:off x="6960797" y="1602954"/>
            <a:ext cx="6516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3"/>
          <p:cNvSpPr txBox="1"/>
          <p:nvPr/>
        </p:nvSpPr>
        <p:spPr>
          <a:xfrm>
            <a:off x="0" y="233502"/>
            <a:ext cx="914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СТРУКТУРНО-ЛОГИЧЕСКАЯ КАРТА МЕТОДИКИ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«Формирование инвестиционных  ресурсов и оценка финансово-хозяйственной деятельности по фазам жизненного цикла инвестиционного проекта (портфеля)»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786712" y="3733146"/>
            <a:ext cx="5571370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8"/>
          <p:cNvSpPr txBox="1"/>
          <p:nvPr/>
        </p:nvSpPr>
        <p:spPr>
          <a:xfrm>
            <a:off x="0" y="1233610"/>
            <a:ext cx="4572000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ФОРМИРОВНАИЕ ИНВЕСТИЦИОННЫХ 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4572000" y="1233610"/>
            <a:ext cx="4572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ФИНАНСОВО-ХОЗЯЙСТВЕННОЙ ДЕЯТЕЛЬНОСТИ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2285984" y="1590800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Фаза разработки управленческого решения 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1947990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Мониторинг рынка и спроса на проектируемые услуги (товары)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4643438" y="1947990"/>
            <a:ext cx="450056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показателей финансово-хозяйственной деятельности при разработке плана реализации проекта: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анализ показателей ликвидности;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финансовой устойчивости;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деловой активности;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рентабельности 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бюджетная эффективность;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рентабельность отдельного инвестиционного ресурса;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ресурсоотдачи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0" y="2305180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Мониторинг нормативно-правовой базы для обоснования разработки стержневых компетенций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2805246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модели социального и коммерческого партнерства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7"/>
          <p:cNvSpPr txBox="1"/>
          <p:nvPr/>
        </p:nvSpPr>
        <p:spPr>
          <a:xfrm>
            <a:off x="2285984" y="3733940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Фаза начального роста 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0" y="4162568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структуры инвестиционного центра, нормативной документации и планов работ административных единиц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0" y="3162436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модели инвестиционной сферы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20"/>
          <p:cNvSpPr txBox="1"/>
          <p:nvPr/>
        </p:nvSpPr>
        <p:spPr>
          <a:xfrm>
            <a:off x="0" y="4734072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Консультация и согласование нормативно-правовой документации инвестиционной деятельности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21"/>
          <p:cNvSpPr txBox="1"/>
          <p:nvPr/>
        </p:nvSpPr>
        <p:spPr>
          <a:xfrm>
            <a:off x="4643438" y="4162568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Утверждение «нулевых показателей» социального и финансового характера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2"/>
          <p:cNvSpPr txBox="1"/>
          <p:nvPr/>
        </p:nvSpPr>
        <p:spPr>
          <a:xfrm>
            <a:off x="0" y="5305576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конкурса среди субъектов инвестиционной деятельности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4643438" y="4734072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социальных и экономических рисков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0" y="5805642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фонда развития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5"/>
          <p:cNvSpPr txBox="1"/>
          <p:nvPr/>
        </p:nvSpPr>
        <p:spPr>
          <a:xfrm>
            <a:off x="4643438" y="5091262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учетной политики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6"/>
          <p:cNvSpPr txBox="1"/>
          <p:nvPr/>
        </p:nvSpPr>
        <p:spPr>
          <a:xfrm>
            <a:off x="0" y="6162832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вариативных рычагов для определения путей дополнительного привлечения финансовых 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1393418" y="3571479"/>
            <a:ext cx="6357958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/>
          <p:nvPr/>
        </p:nvSpPr>
        <p:spPr>
          <a:xfrm>
            <a:off x="2214546" y="107145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Фаза стремительного роста 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4643438" y="46433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динамики инвестиций в основной капитал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0" y="46433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планов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0" y="82152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корпоративной культуры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0" y="117871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коллегиальных команд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4643438" y="82152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Контроллинг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финансовых показателей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4643438" y="1178715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Принятие оперативных решений по финансово-хозяйственной деятельности и коррекция целей с учетом требований инвесторов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1535905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Продвижение инвестиционных проектов: выход на областной, федеральный и международный уровни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2285984" y="2035971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Фаза зрелости(см.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4643438" y="239316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динамики инвестиций в основной капитал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4643438" y="275035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Контроллинг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финансовых показателей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0" y="239316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Коррекция целей с учетом требований инвесторов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0" y="2750351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дополнительных проектов для достижения  ожидаемых результатов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0" y="3250417"/>
            <a:ext cx="45005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 динамики финансовых показателей и социальной эффективности для разработки новых направлений (сегментов) с целью аккумуляции благоприятной рыночной ситуации для инвестиционного проекта (портфеля)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9"/>
          <p:cNvSpPr txBox="1"/>
          <p:nvPr/>
        </p:nvSpPr>
        <p:spPr>
          <a:xfrm>
            <a:off x="4643438" y="310754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учетной политики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2285984" y="4179111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Фаза старение 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1"/>
          <p:cNvSpPr txBox="1"/>
          <p:nvPr/>
        </p:nvSpPr>
        <p:spPr>
          <a:xfrm>
            <a:off x="0" y="4536301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SWOT-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анализа конкурентных позиций на рынке и по сегментам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2"/>
          <p:cNvSpPr txBox="1"/>
          <p:nvPr/>
        </p:nvSpPr>
        <p:spPr>
          <a:xfrm>
            <a:off x="4643438" y="453630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Контроллинг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финансовых показателей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0" y="4964929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оперативны,  численность трудовых 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4643438" y="4893491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учетной политики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2214546" y="5322119"/>
            <a:ext cx="45720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Фазы  аккумуляция и окончание проекта (см. приложение 6)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0" y="5679309"/>
            <a:ext cx="45005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SWOT-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анализа конкурентных позиций на рынке и по сегментам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8"/>
          <p:cNvSpPr txBox="1"/>
          <p:nvPr/>
        </p:nvSpPr>
        <p:spPr>
          <a:xfrm>
            <a:off x="0" y="6179375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динамики  показателей, подведение итогов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9"/>
          <p:cNvSpPr txBox="1"/>
          <p:nvPr/>
        </p:nvSpPr>
        <p:spPr>
          <a:xfrm>
            <a:off x="4643438" y="5679309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Контроллинг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финансовых показателей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4643438" y="6036499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Корректировка учетной политики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31"/>
          <p:cNvSpPr txBox="1"/>
          <p:nvPr/>
        </p:nvSpPr>
        <p:spPr>
          <a:xfrm>
            <a:off x="0" y="6473856"/>
            <a:ext cx="45005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Удержание ожиданий потребителя и сохранение имиджа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60"/>
            <a:ext cx="8143900" cy="1143008"/>
          </a:xfrm>
        </p:spPr>
        <p:txBody>
          <a:bodyPr>
            <a:normAutofit/>
          </a:bodyPr>
          <a:lstStyle/>
          <a:p>
            <a:pPr indent="534988" algn="just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Практическая значимость предложения проекта методического пособия «Модель организации инвестиционного процесса в муниципальном образовании</a:t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(на местном уровне)»: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1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управления инвестиционной деятельностью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совокупность приемов и способов воздействия местных органов власти на инвестиционный процесс на территории муниципального образования для достижения целей его комплексного социально-экономического развития.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00306"/>
            <a:ext cx="82153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Систематизация методов управления инвестиционной деятельностью на уровне муниципального образования: по характеру (прямые, косвенные), по виду используемых инструментов (административные, экономические, институциональные, информационные).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Выбор инструментов организации и управления инвестиционным процессов в пространстве муниципального образования (в данной ситуации форма проявления административного метода – рекомендация).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Определение модели социального и коммерческого сотрудничества в целях создания благоприятной административной среды для привлечения инвестиций в муниципальное образование: сертификация для снижения рыночных и административных барьеров, оперативное реагирование муниципальной власти на проблемы, возникающие у инвесторов, и практическая помощь в их решении.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4.Создание инфраструктуры в области инвестиций с целью консультирования и повышения квалификации, сотрудничества с различными организациями и административными уровнями, развития методологической базы организации инвестиционного процесса.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9738" y="80963"/>
            <a:ext cx="572452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0" y="535782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Спасибо </a:t>
            </a:r>
            <a:r>
              <a:rPr lang="ru-RU" sz="4800" dirty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за </a:t>
            </a:r>
            <a:r>
              <a:rPr lang="ru-RU" sz="4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внимание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7858180" cy="607220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Федеральным законом об инвестиционной деятельности предусматриваются такие формы государственного регулирования, как создание благоприятных условий для развития инвестиционной деятельности и прямое участие. Эффективность организации инвестиционного процесса в муниципальных образованиях определяется и системными условиями их функционирования, методами организации и управления. Оптимальным является гибкое и сбалансированное сочетание прямых и косвенных методов управления инвестиционной деятельностью, применение регулирующих методов (административные, институциональные, информационные)  [60].</a:t>
            </a:r>
          </a:p>
          <a:p>
            <a:pPr algn="just"/>
            <a:r>
              <a:rPr lang="ru-RU" sz="1600" dirty="0" smtClean="0"/>
              <a:t>Административные методы – это совокупность приемов и способов прямого воздействия на функционирование муниципального образования с целью реализации приоритетов инвестиционной стратегии (обязательное предписание, согласительные, рекомендации). В целях создания благоприятной административной среды для привлечения дополнительных финансовых ресурсов в данной выпускной квалификационной работе предложены методы разработки социально-экономических моделей: структурно-функционального  моделирования  и организационного проектирования. В проекте, который предложен как модель организации инвестиционного процесса в пространстве муниципального образования, рассматриваются инструменты и логические процедуры, разработаны структурно-логические карты методик, даны ссылки на  примеры моделирования путей привлечения дополнительных финансовых ресурсов в бюджет муниципальных образований Управления физической культуры и спорта мэрии городского округа Тольятти.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задержка 8"/>
          <p:cNvSpPr/>
          <p:nvPr/>
        </p:nvSpPr>
        <p:spPr>
          <a:xfrm>
            <a:off x="6286512" y="2071678"/>
            <a:ext cx="2857488" cy="3500462"/>
          </a:xfrm>
          <a:prstGeom prst="flowChartDelay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Государство законодательно стимулирует финансово-хозяйственную и инвестиционную деятельности муниципальных образований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50006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АКТУЛЬНОСТЬ ТЕМЫ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496"/>
            <a:ext cx="257173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ДЕФИЦИТ БЮДЖЕТА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6124"/>
            <a:ext cx="257173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«ИЖДИВЕНЧЕСТВО»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14752"/>
            <a:ext cx="2571736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ОТРИЦАТЕЛЬНЫЕ ТРАНСФЕРТЫ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2786058"/>
            <a:ext cx="285752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АДМИНИСТРАТИВНЫХ ЕДИНИЦ МУНИЦИПАЛЬНОГО ОБРАЗОВАНИЯ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786190"/>
            <a:ext cx="285752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ИНВЕСТИЦИОННЫХ ЦЕНТРОВ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(государственных и коммерческих инфраструктур)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5786454"/>
            <a:ext cx="7429552" cy="95410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УПРАВЛЕНЦЕВ В ОБЛАСТИ УПРАВЛЕНИЯ ВНУТРЕННИМИ РЕСУРСАМИ (САМОФИНАНСИРОВАНИЕ) И СОЗДАНИЯ ПЛОЩАДОК МЕСТНОГО, РЕГИОНАЛЬНОГО ИЛИ ФЕДЕРАЛЬНОГО УРОВНЯ (СОЦИАЛЬНЫЕ КЛАСТЕРЫ) ДЛЯ ПРИВЛЕЧЕНИЯ ДОПОЛНИТЕЛЬНЫХ ФИНАНСОВЫХ РЕСУРСОВ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4929198"/>
            <a:ext cx="5929354" cy="73866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ПЕРЕПОДГОТОВКА КАДРОВ И  ОБЕСПЕЧЕНИЕ МУНИЦИПАЛЬНЫХ ОБРАЗОВАНИЙ МЕТОДИЧЕСКИМИ РАЗРАБОТКАМИ, АДАПТИРОВАННЫМИ К КОНКРЕТНЫМ МЕСТНЫМ УСЛОВИЯМ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571480"/>
            <a:ext cx="77153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ПУТЕЙ И РЕЗЕРВОВ УВЕЛИЧЕНИЯ СОБСТВЕННЫХ ФИНАНСОВЫХ РЕСУРСОВ, НАИБОЛЕЕ ЭФФЕКТИВНОЕ ИХ ИСПОЛЬЗОВАНИЕ И СОЗДАНИЕ УСЛОВИЙ ДЛЯ ПРИВЛЕЧЕНИЯ ДОПОЛНИТЕЛЬНЫХ ФИНАНСОВЫХ РЕСУРСОВ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2214554"/>
            <a:ext cx="28575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ПРОГНОЗИРОВАНИЕ РЕЗУЛЬТАТА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428868"/>
            <a:ext cx="25717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ПРОБЛЕМНЫЕ ЗОНЫ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2571736" y="2357430"/>
            <a:ext cx="285752" cy="207170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86050" y="1785926"/>
            <a:ext cx="42148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ЗОНЫ СТРАТЕГИЧЕСКОГО ПЛАНИРОВАНИЯ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071802" y="2071678"/>
            <a:ext cx="331471" cy="264320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57158" y="4500570"/>
            <a:ext cx="25717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0" y="4643446"/>
            <a:ext cx="357158" cy="2214554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012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пути привлечения дополнительных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финансовых ресурсов в </a:t>
            </a:r>
            <a:r>
              <a:rPr lang="ru-RU" sz="2600" dirty="0" err="1" smtClean="0">
                <a:solidFill>
                  <a:schemeClr val="accent1">
                    <a:lumMod val="75000"/>
                  </a:schemeClr>
                </a:solidFill>
              </a:rPr>
              <a:t>г.о.тольтти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7233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Деловая активность и создание эффективной конкурентной среды.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Развитие корпоративного управления через государственные гарантии с целью улучшения инвестиционного климата, обеспечения эффективной деятельности акционерных обществ, совершенствования городской политики по обеспечению эффективного менеджмента.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Стимулирование долгосрочного банковского кредитования.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Активизация инвестиционных процессов для развития территорий бюджетного и частного сегментов городского округа Тольятти 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Внедрение кластерного подхода: социальный кластер, коммерческий кластер, научно-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техничекий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кластер. Государственно-частное партнёрство.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Инвестиционный маркетинг.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Региональный залоговый фонд как инструмент активизации инвестиционной деятельности.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Концессии как средство привлечения финансовых ресурсов в экономику региона 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Создание свободных или особых экономических зон 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Создание инновационных инфраструктур для формирования инвестиционной сферы.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Сертификация.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8143900" cy="114298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1163638" marR="0" lvl="0" indent="-1163638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предложение </a:t>
            </a: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привлечению дополнительных</a:t>
            </a:r>
            <a:r>
              <a:rPr kumimoji="0" lang="ru-RU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финансовых ресурсов на муниципальном </a:t>
            </a:r>
            <a:r>
              <a:rPr kumimoji="0" lang="ru-RU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уровне»</a:t>
            </a: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71462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 перспективы привлечения дополнительных финансовых ресурсов в муниципальное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0" y="2714620"/>
            <a:ext cx="785786" cy="642942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8" name="Куб 7"/>
          <p:cNvSpPr/>
          <p:nvPr/>
        </p:nvSpPr>
        <p:spPr>
          <a:xfrm>
            <a:off x="0" y="4572008"/>
            <a:ext cx="785786" cy="642942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/>
              <a:t>2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57200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организации инвестиционного процесса в муниципальном образовании на местном уровне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задержка 13"/>
          <p:cNvSpPr/>
          <p:nvPr/>
        </p:nvSpPr>
        <p:spPr>
          <a:xfrm>
            <a:off x="4071934" y="1000108"/>
            <a:ext cx="5072066" cy="5857892"/>
          </a:xfrm>
          <a:prstGeom prst="flowChartDelay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/>
              <a:t>Реализация модели организации инвестиционного процесса в муниципальном образовании предполагает формирование инвестиционной сферы (правового и экономического пространства), инвестиционного центра как административной единицы, организацию оперативного управления проектами, финансового обеспечения их реализации, кадрового обеспечения, управления по отклонениям.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РАССМАТРИВАЕМЫЕ АСПЕКТЫ: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ПРОЕКТ ДОКУМЕНТА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2071678"/>
            <a:ext cx="7242048" cy="189451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Методическое пособие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«Модель организации инвестиционного процесса в муниципальном образовании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(на местном уровне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)»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995678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Цель </a:t>
            </a:r>
            <a:r>
              <a:rPr lang="ru-RU" dirty="0" smtClean="0"/>
              <a:t>разработки:</a:t>
            </a:r>
            <a:endParaRPr lang="ru-RU" dirty="0"/>
          </a:p>
          <a:p>
            <a:pPr algn="just"/>
            <a:r>
              <a:rPr lang="ru-RU" dirty="0"/>
              <a:t>Дать рекомендации по моделированию инвестиционного процесса в муниципальном </a:t>
            </a:r>
            <a:r>
              <a:rPr lang="ru-RU" dirty="0" smtClean="0"/>
              <a:t>образовании (на местном уровне).</a:t>
            </a:r>
            <a:endParaRPr lang="ru-RU" dirty="0"/>
          </a:p>
          <a:p>
            <a:pPr algn="just"/>
            <a:r>
              <a:rPr lang="ru-RU" dirty="0"/>
              <a:t>Задачи: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/>
              <a:t>Рассмотреть инвестиционный процесс как систему</a:t>
            </a:r>
            <a:r>
              <a:rPr lang="ru-RU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 smtClean="0"/>
              <a:t>Предложить методики организации инвестиционного процесса в муниципальном образовании.</a:t>
            </a:r>
            <a:endParaRPr lang="ru-RU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/>
              <a:t>Привести примеры моделирования </a:t>
            </a:r>
            <a:r>
              <a:rPr lang="ru-RU" dirty="0" smtClean="0"/>
              <a:t>путей </a:t>
            </a:r>
            <a:r>
              <a:rPr lang="ru-RU" dirty="0"/>
              <a:t>привлечения дополнительных финансовых ресурсов в муниципальное образование (на примере г.о.Тольятти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5371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СТРУКТУРНО-ЛОГИЧЕСКАЯ КАРТА ДОКУМЕНТА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714480" y="1211009"/>
            <a:ext cx="614366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РЕСУРСОВ ОБЪЕКТА И ВЫБОР ПУТЕЙ ПРИВЛЕЧЕНИЯ ФИНАНСОВЫХ РЕСУРСОВ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357554" y="2282579"/>
            <a:ext cx="24288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АУДИТ ПО ВИДАМ ДЕЯТЕЛЬНОСТИ  И РЕСУРАСМ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85720" y="1996827"/>
            <a:ext cx="235745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ИНВЕСТИЦИОННЫХ РЕСУРСОВ ДЛЯ ПОРТФЕЛЯ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429388" y="1996827"/>
            <a:ext cx="235745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РАЗРАБОТКА ИНВЕСТИЦИОННОЙ СТРАТЕГИИ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2643174" y="2068265"/>
            <a:ext cx="1643074" cy="21431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0800000" flipV="1">
            <a:off x="4857752" y="2068265"/>
            <a:ext cx="1571636" cy="21431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авая фигурная скобка 48"/>
          <p:cNvSpPr/>
          <p:nvPr/>
        </p:nvSpPr>
        <p:spPr>
          <a:xfrm rot="5400000">
            <a:off x="4357686" y="-1071594"/>
            <a:ext cx="500066" cy="85011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428596" y="3286124"/>
            <a:ext cx="35004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Реализации модели организации инвестиционного процесса в муниципальном образовании (уровни)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0628" y="3286124"/>
            <a:ext cx="35004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Выбор путей привлечения дополнительных финансовых ресурсов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28926" y="4000504"/>
            <a:ext cx="35004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инвестиционной сферы муниципального образования (местный уровень)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28926" y="4714884"/>
            <a:ext cx="35004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Поддержание благоприятного инвестиционного климата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>
            <a:stCxn id="50" idx="2"/>
            <a:endCxn id="52" idx="0"/>
          </p:cNvCxnSpPr>
          <p:nvPr/>
        </p:nvCxnSpPr>
        <p:spPr>
          <a:xfrm rot="16200000" flipH="1">
            <a:off x="3302635" y="2623981"/>
            <a:ext cx="252715" cy="25003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51" idx="2"/>
            <a:endCxn id="52" idx="0"/>
          </p:cNvCxnSpPr>
          <p:nvPr/>
        </p:nvCxnSpPr>
        <p:spPr>
          <a:xfrm rot="5400000">
            <a:off x="5588651" y="2838295"/>
            <a:ext cx="252715" cy="20717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Равнобедренный треугольник 56"/>
          <p:cNvSpPr/>
          <p:nvPr/>
        </p:nvSpPr>
        <p:spPr>
          <a:xfrm>
            <a:off x="1571604" y="3571852"/>
            <a:ext cx="6143668" cy="314329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928926" y="5572140"/>
            <a:ext cx="350046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СТРУКТУРНО-ЛОГИЧЕСКАЯ СХЕМА РЕАЛИЗАЦИИ МОДЕЛИ ОРГАНИЗАЦИИ ИНВЕСТИЦИОННОГО ПРОЦЕССА В МУНИЦИПАЛЬНОМ ОБРАЗОВАНИИ НА МЕСТНОМ УРОВНЕ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rot="5400000">
            <a:off x="4465637" y="4536289"/>
            <a:ext cx="35639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4465637" y="5392751"/>
            <a:ext cx="35639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3"/>
          <p:cNvSpPr txBox="1"/>
          <p:nvPr/>
        </p:nvSpPr>
        <p:spPr>
          <a:xfrm>
            <a:off x="0" y="214302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СТРУКТУРНО-ЛОГИЧЕСКАЯ КАРТА ОРГАНИЗАЦИИ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ИНВЕСТИЦИОННОГО ПРОЦЕССА В МУНИЦИПАЛЬНОМ ОБРАЗОВАНИИ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572132" y="3071798"/>
            <a:ext cx="2000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РЕСУРСЫ МУНИЦИПАЛЬНОГО ОБРАЗОВАНИЯ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43174" y="1142972"/>
            <a:ext cx="5429288" cy="48577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TextBox 6"/>
          <p:cNvSpPr txBox="1"/>
          <p:nvPr/>
        </p:nvSpPr>
        <p:spPr>
          <a:xfrm>
            <a:off x="5429256" y="1785914"/>
            <a:ext cx="15716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Бюджетный сегмент г.о.Тольятти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643306" y="1785914"/>
            <a:ext cx="15716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Органы власти г.о.Тольятти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857488" y="3071798"/>
            <a:ext cx="2000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Консультационный центр по инвестиционной деятельности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000364" y="4214806"/>
            <a:ext cx="19288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Благотворительные фонды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643570" y="4857748"/>
            <a:ext cx="15716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БИЗНЕС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stCxn id="6" idx="2"/>
          </p:cNvCxnSpPr>
          <p:nvPr/>
        </p:nvCxnSpPr>
        <p:spPr>
          <a:xfrm rot="16200000" flipH="1">
            <a:off x="5802957" y="2659680"/>
            <a:ext cx="824219" cy="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2"/>
          </p:cNvCxnSpPr>
          <p:nvPr/>
        </p:nvCxnSpPr>
        <p:spPr>
          <a:xfrm rot="16200000" flipH="1">
            <a:off x="4802824" y="1873863"/>
            <a:ext cx="824221" cy="1571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4857752" y="3394964"/>
            <a:ext cx="714397" cy="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643570" y="4286244"/>
            <a:ext cx="114301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9" idx="3"/>
          </p:cNvCxnSpPr>
          <p:nvPr/>
        </p:nvCxnSpPr>
        <p:spPr>
          <a:xfrm rot="10800000" flipV="1">
            <a:off x="4929190" y="3714740"/>
            <a:ext cx="1143008" cy="638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Цилиндр 15"/>
          <p:cNvSpPr/>
          <p:nvPr/>
        </p:nvSpPr>
        <p:spPr>
          <a:xfrm>
            <a:off x="0" y="1214410"/>
            <a:ext cx="2500298" cy="542928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7" name="TextBox 23"/>
          <p:cNvSpPr txBox="1"/>
          <p:nvPr/>
        </p:nvSpPr>
        <p:spPr>
          <a:xfrm>
            <a:off x="6643702" y="1142972"/>
            <a:ext cx="20002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Законодательство РФ и регионального уровня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6715140" y="5429252"/>
            <a:ext cx="24288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Региональные, федеральные и международные инвестиционные проекты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0" y="2357418"/>
            <a:ext cx="2500298" cy="36009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1.Мониторинг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2.Инвестиционный анализ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3.Описание жизненных циклов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4.Ситуационное прогнозирование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5.Методы принятия управленческого решения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6.Разработк инвестиционной стратегии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7.Разработка учетной политики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8.Инвестиционный маркетинг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9.Формирование инвестиционного климата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Создание инвестиционной сферы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11.Формировани инвестиционного портфеля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12. Выбор альтернативного пути привлечения дополнительных финансовых ресурсов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26"/>
          <p:cNvSpPr txBox="1"/>
          <p:nvPr/>
        </p:nvSpPr>
        <p:spPr>
          <a:xfrm>
            <a:off x="428596" y="1357298"/>
            <a:ext cx="1714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ЛОГИЧЕСКИЕ ПРОЦЕДУРЫ: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536545" y="3536145"/>
            <a:ext cx="378621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право 21"/>
          <p:cNvSpPr/>
          <p:nvPr/>
        </p:nvSpPr>
        <p:spPr>
          <a:xfrm>
            <a:off x="2428860" y="364330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5036347" y="5965049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214414" y="6396335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УРОВНИ РЕАЛИЗАЦИИ МОДЕЛИ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TextBox 23"/>
          <p:cNvSpPr txBox="1"/>
          <p:nvPr/>
        </p:nvSpPr>
        <p:spPr>
          <a:xfrm>
            <a:off x="7643834" y="3071810"/>
            <a:ext cx="13573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ПРИНЦИПЫ адаптации модели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3"/>
          <p:cNvSpPr txBox="1"/>
          <p:nvPr/>
        </p:nvSpPr>
        <p:spPr>
          <a:xfrm>
            <a:off x="0" y="607051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уровень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0" y="4570313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 уровень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1998545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 уровень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0" y="35547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 уровень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14414" y="5927635"/>
            <a:ext cx="500066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ИНВЕСТИЦИОННОЙ ПРИВЛЕКАТЕЛЬНОСТИ ОБЪЕКТОВ ИНВЕСТИЦИОННОЙ ДЕЯТЕЛЬНОСТИ И ФОРМИРОВАНИЕ ИНВЕСТИЦИОННЫХ 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000496" y="4070247"/>
            <a:ext cx="4143404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Уточнение и формирование механизмов организации инвестиционной сферы: проводятся встречи с потенциальными инвесторами, проходят консультации и согласование документов по организации инвестиционного процесса в муниципальном образовании: налоговые службы, юридические центры, инвестиционные фонды, департаменты.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71538" y="1998545"/>
            <a:ext cx="450059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ОТНОШЕНИЙ  СОТРУДНИЧЕСТВА С ОРГАНАМИ ВЛАСТИ ГОРОДСКОГО ОКРУГА ТОЛЬЯТТИ И УТВЕРЖДЕНИЕ ПРЕДЛОЖЕНИЙ ПО ВОПРОСАМ ФИНАНСИРОВАНИЯ И ИНВЕСТИРОВАНИЯ МЕРОПРИЯТИЙ ПО ОРГАНИЗАЦИИ ИНВЕСТИЦИОННОГО ПРОЦЕССА НА МЕСТНОМ УРОВНЕ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71538" y="284033"/>
            <a:ext cx="500066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ПРОДВИЖЕНИЕ ИНВЕСТИЦИОННЫХ ПРОЕКТОВ МУНИЦИПАЛЬНОГО ОБРАЗОВАНИЯ С ЦЕЛЬЮ СОЗДАНИЯ УСЛОВИЙ БЛАГОПРИЯТНОГО ИНВЕСТИЦИОННОГО КЛИМАТА, УСПЕШНОЙ РЕАЛИЗАЦИИ И ПОЛУЧЕНИЯ ОЖИДАЕМЫХ РЕЗУЛЬТАТОВ ПЛАНОВЫХ ПОКАЗАТЕЛЕЙ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2976" y="4427437"/>
            <a:ext cx="264320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УТОЧНЕНИЕ УСЛОВИЙ И ОГРАНИЧЕНИЙ, СОГЛАСОВАНИЕ И УТВЕРЖДЕНИЕ ДОКУМЕНТОВ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11" idx="3"/>
            <a:endCxn id="8" idx="1"/>
          </p:cNvCxnSpPr>
          <p:nvPr/>
        </p:nvCxnSpPr>
        <p:spPr>
          <a:xfrm>
            <a:off x="3786182" y="4750603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5570445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2"/>
          <p:cNvSpPr txBox="1"/>
          <p:nvPr/>
        </p:nvSpPr>
        <p:spPr>
          <a:xfrm>
            <a:off x="1142976" y="3570181"/>
            <a:ext cx="7000924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Моделирование состояния  инвестиционной сферы как результата реализованного решения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500035" y="3784494"/>
            <a:ext cx="857254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928662" y="4213123"/>
            <a:ext cx="3071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28662" y="3713057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3998809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2001027" y="5498212"/>
            <a:ext cx="857254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1712793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43570" y="2498611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52"/>
          <p:cNvSpPr txBox="1"/>
          <p:nvPr/>
        </p:nvSpPr>
        <p:spPr>
          <a:xfrm>
            <a:off x="5857884" y="2212859"/>
            <a:ext cx="2214578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Подготовка и принятие нового управленческого решения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8143900" y="2427173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573058" y="4283767"/>
            <a:ext cx="3571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6215074" y="6070511"/>
            <a:ext cx="21431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2715407" y="1783436"/>
            <a:ext cx="857254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59"/>
          <p:cNvSpPr txBox="1"/>
          <p:nvPr/>
        </p:nvSpPr>
        <p:spPr>
          <a:xfrm>
            <a:off x="5857884" y="2784363"/>
            <a:ext cx="221457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Получение заказа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572132" y="2998677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143900" y="2927239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072198" y="426909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63"/>
          <p:cNvSpPr txBox="1"/>
          <p:nvPr/>
        </p:nvSpPr>
        <p:spPr>
          <a:xfrm>
            <a:off x="6286512" y="284033"/>
            <a:ext cx="221457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Выбор альтернативы действий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64"/>
          <p:cNvSpPr txBox="1"/>
          <p:nvPr/>
        </p:nvSpPr>
        <p:spPr>
          <a:xfrm>
            <a:off x="6286512" y="712661"/>
            <a:ext cx="2214578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Выход на более высокие уровни развития: региональный, федеральный  уровни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072198" y="1069851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822959" y="3390792"/>
            <a:ext cx="59293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572528" y="426909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8572528" y="1069851"/>
            <a:ext cx="214314" cy="1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6215074" y="6356263"/>
            <a:ext cx="25717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1524</TotalTime>
  <Words>1871</Words>
  <Application>Microsoft Office PowerPoint</Application>
  <PresentationFormat>Экран (4:3)</PresentationFormat>
  <Paragraphs>238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Слайд 1</vt:lpstr>
      <vt:lpstr>Слайд 2</vt:lpstr>
      <vt:lpstr>АКТУЛЬНОСТЬ ТЕМЫ</vt:lpstr>
      <vt:lpstr>пути привлечения дополнительных  финансовых ресурсов в г.о.тольтти:</vt:lpstr>
      <vt:lpstr>Слайд 5</vt:lpstr>
      <vt:lpstr>ПРОЕКТ ДОКУМЕНТА</vt:lpstr>
      <vt:lpstr>СТРУКТУРНО-ЛОГИЧЕСКАЯ КАРТА ДОКУМЕНТА</vt:lpstr>
      <vt:lpstr>Слайд 8</vt:lpstr>
      <vt:lpstr>Слайд 9</vt:lpstr>
      <vt:lpstr>МЕТОДОЛОГИЯ ПРОЕКТИРОВАНИЯ социально-экономической системы :</vt:lpstr>
      <vt:lpstr>Слайд 11</vt:lpstr>
      <vt:lpstr>Слайд 12</vt:lpstr>
      <vt:lpstr>Слайд 13</vt:lpstr>
      <vt:lpstr>Слайд 14</vt:lpstr>
      <vt:lpstr>Практическая значимость предложения проекта методического пособия «Модель организации инвестиционного процесса в муниципальном образовании  (на местном уровне)»: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133</cp:revision>
  <dcterms:created xsi:type="dcterms:W3CDTF">2014-01-30T08:27:35Z</dcterms:created>
  <dcterms:modified xsi:type="dcterms:W3CDTF">2014-04-27T12:58:15Z</dcterms:modified>
</cp:coreProperties>
</file>