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6" r:id="rId9"/>
    <p:sldId id="278" r:id="rId10"/>
    <p:sldId id="279" r:id="rId11"/>
    <p:sldId id="267" r:id="rId12"/>
    <p:sldId id="268" r:id="rId13"/>
    <p:sldId id="280" r:id="rId14"/>
    <p:sldId id="270" r:id="rId15"/>
    <p:sldId id="274" r:id="rId16"/>
    <p:sldId id="275" r:id="rId17"/>
    <p:sldId id="276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F64E-E2FC-4323-9345-351A29BDB3A4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4516F-E72A-4D5C-8E7E-0E3231758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516F-E72A-4D5C-8E7E-0E32317583C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F1D37E-C3B4-4F4C-B34C-8B011DDA48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6BF6CF-869D-40C4-9547-782553E77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628800"/>
            <a:ext cx="8458200" cy="4446987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>
                <a:solidFill>
                  <a:srgbClr val="FF0000"/>
                </a:solidFill>
              </a:rPr>
              <a:t>Основы   менеджмента. </a:t>
            </a:r>
            <a:br>
              <a:rPr lang="ru-RU" sz="4200" b="1" dirty="0" smtClean="0">
                <a:solidFill>
                  <a:srgbClr val="FF0000"/>
                </a:solidFill>
              </a:rPr>
            </a:br>
            <a:r>
              <a:rPr lang="ru-RU" sz="4200" b="1" dirty="0" smtClean="0">
                <a:solidFill>
                  <a:srgbClr val="FF0000"/>
                </a:solidFill>
              </a:rPr>
              <a:t>Управление   предприятием </a:t>
            </a:r>
            <a:br>
              <a:rPr lang="ru-RU" sz="4200" b="1" dirty="0" smtClean="0">
                <a:solidFill>
                  <a:srgbClr val="FF0000"/>
                </a:solidFill>
              </a:rPr>
            </a:br>
            <a:r>
              <a:rPr lang="ru-RU" sz="4200" b="1" dirty="0" smtClean="0">
                <a:solidFill>
                  <a:srgbClr val="FF0000"/>
                </a:solidFill>
              </a:rPr>
              <a:t>в   условиях   рыночных отношений</a:t>
            </a:r>
            <a:endParaRPr lang="ru-RU" sz="4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8389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Хороший </a:t>
            </a:r>
            <a:r>
              <a:rPr lang="ru-RU" sz="6000" b="1" dirty="0" smtClean="0">
                <a:solidFill>
                  <a:srgbClr val="FF0000"/>
                </a:solidFill>
              </a:rPr>
              <a:t>менеджер не тот, кто сам хорошо  выполняет работу, а тот, кто умеет заставить других сделать это.</a:t>
            </a:r>
            <a:endParaRPr lang="ru-RU" sz="6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 </a:t>
            </a:r>
            <a:endParaRPr lang="ru-RU" sz="6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Мотивация</a:t>
            </a:r>
            <a:r>
              <a:rPr lang="ru-RU" sz="4000" dirty="0" smtClean="0">
                <a:solidFill>
                  <a:schemeClr val="tx1"/>
                </a:solidFill>
              </a:rPr>
              <a:t> - это создание мотива, побуждающего каждого работника к достижению цели, стоящей пред организацией в целом.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Мотивы:</a:t>
            </a:r>
            <a:r>
              <a:rPr lang="ru-RU" sz="4000" dirty="0" smtClean="0">
                <a:solidFill>
                  <a:schemeClr val="tx1"/>
                </a:solidFill>
              </a:rPr>
              <a:t> зарплата, продвижение по службе, социальные гарантии, получение удовлетворения от сделанной работы и т.д.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Контроль</a:t>
            </a:r>
            <a:r>
              <a:rPr lang="ru-RU" sz="4000" dirty="0" smtClean="0">
                <a:solidFill>
                  <a:schemeClr val="tx1"/>
                </a:solidFill>
              </a:rPr>
              <a:t> - эта функция призвана  обеспечить достижимость целей, стоящих перед организацией.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Виды и функции </a:t>
            </a:r>
            <a:r>
              <a:rPr lang="ru-RU" sz="4000" dirty="0" smtClean="0">
                <a:solidFill>
                  <a:schemeClr val="tx1"/>
                </a:solidFill>
              </a:rPr>
              <a:t>контроля: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</a:rPr>
              <a:t>предварительный;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</a:rPr>
              <a:t>текущий;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</a:rPr>
              <a:t>заключительный.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Менеджмент в современной экономике является основой функционирования предприятий, и, следовательно, для выполнения этой роли необходимы профессионалы – менеджеры.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24744"/>
            <a:ext cx="8686800" cy="44644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Деловая игра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«Совет директоров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или как избежать банкротства»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36267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Фирма выпустила </a:t>
            </a:r>
            <a:r>
              <a:rPr lang="ru-RU" b="1" dirty="0" smtClean="0">
                <a:solidFill>
                  <a:srgbClr val="FF0000"/>
                </a:solidFill>
              </a:rPr>
              <a:t>9000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автомагнитол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реализовала </a:t>
            </a:r>
            <a:r>
              <a:rPr lang="ru-RU" b="1" dirty="0" smtClean="0">
                <a:solidFill>
                  <a:srgbClr val="FF0000"/>
                </a:solidFill>
              </a:rPr>
              <a:t>8000</a:t>
            </a:r>
            <a:r>
              <a:rPr lang="ru-RU" dirty="0" smtClean="0">
                <a:solidFill>
                  <a:schemeClr val="tx1"/>
                </a:solidFill>
              </a:rPr>
              <a:t> по цене </a:t>
            </a:r>
            <a:r>
              <a:rPr lang="ru-RU" b="1" dirty="0" smtClean="0">
                <a:solidFill>
                  <a:srgbClr val="FF0000"/>
                </a:solidFill>
              </a:rPr>
              <a:t>10000</a:t>
            </a:r>
            <a:r>
              <a:rPr lang="ru-RU" dirty="0" smtClean="0">
                <a:solidFill>
                  <a:schemeClr val="tx1"/>
                </a:solidFill>
              </a:rPr>
              <a:t> рублей за штуку. Выручка составила </a:t>
            </a:r>
            <a:r>
              <a:rPr lang="ru-RU" b="1" dirty="0" smtClean="0">
                <a:solidFill>
                  <a:srgbClr val="FF0000"/>
                </a:solidFill>
              </a:rPr>
              <a:t>80</a:t>
            </a:r>
            <a:r>
              <a:rPr lang="ru-RU" b="1" dirty="0" smtClean="0">
                <a:solidFill>
                  <a:schemeClr val="tx1"/>
                </a:solidFill>
              </a:rPr>
              <a:t> млн. рублей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 фирме работает </a:t>
            </a:r>
            <a:r>
              <a:rPr lang="ru-RU" b="1" dirty="0" smtClean="0">
                <a:solidFill>
                  <a:srgbClr val="FF0000"/>
                </a:solidFill>
              </a:rPr>
              <a:t>200</a:t>
            </a:r>
            <a:r>
              <a:rPr lang="ru-RU" dirty="0" smtClean="0">
                <a:solidFill>
                  <a:schemeClr val="tx1"/>
                </a:solidFill>
              </a:rPr>
              <a:t> человек, средняя месячная зарплата которых в истекшем году составила </a:t>
            </a:r>
            <a:r>
              <a:rPr lang="ru-RU" b="1" dirty="0" smtClean="0">
                <a:solidFill>
                  <a:srgbClr val="FF0000"/>
                </a:solidFill>
              </a:rPr>
              <a:t>8000</a:t>
            </a:r>
            <a:r>
              <a:rPr lang="ru-RU" dirty="0" smtClean="0">
                <a:solidFill>
                  <a:schemeClr val="tx1"/>
                </a:solidFill>
              </a:rPr>
              <a:t> руб. Следовательно, годовые расходы на зарплату каждого работника составили </a:t>
            </a:r>
            <a:r>
              <a:rPr lang="ru-RU" b="1" dirty="0" smtClean="0">
                <a:solidFill>
                  <a:srgbClr val="FF0000"/>
                </a:solidFill>
              </a:rPr>
              <a:t>96</a:t>
            </a:r>
            <a:r>
              <a:rPr lang="ru-RU" b="1" dirty="0" smtClean="0">
                <a:solidFill>
                  <a:schemeClr val="tx1"/>
                </a:solidFill>
              </a:rPr>
              <a:t> тыс.руб</a:t>
            </a:r>
            <a:r>
              <a:rPr lang="ru-RU" dirty="0" smtClean="0">
                <a:solidFill>
                  <a:schemeClr val="tx1"/>
                </a:solidFill>
              </a:rPr>
              <a:t>., а в целом по фирме – </a:t>
            </a:r>
            <a:r>
              <a:rPr lang="ru-RU" b="1" dirty="0" smtClean="0">
                <a:solidFill>
                  <a:srgbClr val="FF0000"/>
                </a:solidFill>
              </a:rPr>
              <a:t>19,2</a:t>
            </a:r>
            <a:r>
              <a:rPr lang="ru-RU" b="1" dirty="0" smtClean="0">
                <a:solidFill>
                  <a:schemeClr val="tx1"/>
                </a:solidFill>
              </a:rPr>
              <a:t> млн.руб.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502919"/>
            <a:ext cx="8686800" cy="3337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Таблица расходов фирмы за истекший год:</a:t>
            </a: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2348880"/>
          <a:ext cx="6000327" cy="390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96162"/>
                <a:gridCol w="2000109"/>
              </a:tblGrid>
              <a:tr h="349552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Заработная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плата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Материалы для изготовления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автомагнитолы</a:t>
                      </a:r>
                      <a:endParaRPr lang="ru-RU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Амортизация оборудования фирмы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Накладные расходы, оплата посреднических услуг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На научные исследования и разработки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На рекламу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Налоги и платежи в бюджет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19,2 млн.руб.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30 млн.руб.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10 млн.руб.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млн.руб.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 млн.руб.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млн.руб.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18 млн.руб.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123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Итого: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90,2 млн.руб.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Доходы фирмы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80</a:t>
            </a:r>
            <a:r>
              <a:rPr lang="ru-RU" dirty="0" smtClean="0">
                <a:solidFill>
                  <a:schemeClr val="tx1"/>
                </a:solidFill>
              </a:rPr>
              <a:t> млн.руб.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Расходы фирмы – </a:t>
            </a:r>
            <a:r>
              <a:rPr lang="ru-RU" b="1" dirty="0" smtClean="0">
                <a:solidFill>
                  <a:schemeClr val="tx1"/>
                </a:solidFill>
              </a:rPr>
              <a:t>90,2</a:t>
            </a:r>
            <a:r>
              <a:rPr lang="ru-RU" dirty="0" smtClean="0">
                <a:solidFill>
                  <a:schemeClr val="tx1"/>
                </a:solidFill>
              </a:rPr>
              <a:t> млн.руб.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Фирма взяла кредит в банке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сумму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12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млн.руб</a:t>
            </a:r>
            <a:r>
              <a:rPr lang="ru-RU" dirty="0" smtClean="0">
                <a:solidFill>
                  <a:schemeClr val="tx1"/>
                </a:solidFill>
              </a:rPr>
              <a:t> под </a:t>
            </a:r>
            <a:r>
              <a:rPr lang="ru-RU" b="1" dirty="0" smtClean="0">
                <a:solidFill>
                  <a:schemeClr val="tx1"/>
                </a:solidFill>
              </a:rPr>
              <a:t>40</a:t>
            </a:r>
            <a:r>
              <a:rPr lang="ru-RU" dirty="0" smtClean="0">
                <a:solidFill>
                  <a:schemeClr val="tx1"/>
                </a:solidFill>
              </a:rPr>
              <a:t>% годовых. В конце года нужно вернуть банку </a:t>
            </a:r>
            <a:r>
              <a:rPr lang="ru-RU" b="1" dirty="0" smtClean="0">
                <a:solidFill>
                  <a:schemeClr val="tx1"/>
                </a:solidFill>
              </a:rPr>
              <a:t>16,8</a:t>
            </a:r>
            <a:r>
              <a:rPr lang="ru-RU" dirty="0" smtClean="0">
                <a:solidFill>
                  <a:schemeClr val="tx1"/>
                </a:solidFill>
              </a:rPr>
              <a:t> млн.руб.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 складе фирмы скопилось </a:t>
            </a:r>
            <a:r>
              <a:rPr lang="ru-RU" b="1" dirty="0" smtClean="0">
                <a:solidFill>
                  <a:schemeClr val="tx1"/>
                </a:solidFill>
              </a:rPr>
              <a:t>1000</a:t>
            </a:r>
            <a:r>
              <a:rPr lang="ru-RU" dirty="0" smtClean="0">
                <a:solidFill>
                  <a:schemeClr val="tx1"/>
                </a:solidFill>
              </a:rPr>
              <a:t> нереализованных </a:t>
            </a:r>
            <a:r>
              <a:rPr lang="ru-RU" dirty="0" err="1" smtClean="0">
                <a:solidFill>
                  <a:schemeClr val="tx1"/>
                </a:solidFill>
              </a:rPr>
              <a:t>автомагнитол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Акционерам не выплачены дивиденды.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Подумаем вместе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«И в шутку, и в серьёз»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Успехов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в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бизнесе!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Менеджмент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- совокупность принципов, методов и средств управления с целью повышения эффективности предпринимательской деятельности и увеличения прибыли. 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Люди, которые занимаются управлением на предприятии, называются </a:t>
            </a:r>
            <a:r>
              <a:rPr lang="ru-RU" sz="3600" b="1" dirty="0" smtClean="0">
                <a:solidFill>
                  <a:srgbClr val="FF0000"/>
                </a:solidFill>
              </a:rPr>
              <a:t>менеджерами.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05273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Менеджеры</a:t>
            </a:r>
            <a:r>
              <a:rPr lang="ru-RU" sz="4000" dirty="0" smtClean="0"/>
              <a:t> должны проходить обучение курсам таких наук, как: учёт, финансы и аудиторская работа, юриспруденция и хозяйственное право, экономика и организация управления и труда, маркетинг и планирование деятельности, психология.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Профессия менеджер разделила понятия «бизнесмен», «предприниматель» и «менеджер» по их особенностям участия в производстве.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Бизнесмен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- человек, владеющий капиталом и вкладывающий капитал в предприятия в виде ценных бумаг и получающий за это прибыль, доход.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Предприниматель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- человек, который берет на себя риск, связанный с организацией нового дела, предприятия и т.д.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Менеджер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- это профессионал, владеющий специальными знаниями в области управления.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Основные функции управления предприятием: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Планирование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Организация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Мотивация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Контроль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040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Планирование</a:t>
            </a:r>
            <a:r>
              <a:rPr lang="ru-RU" sz="4000" dirty="0" smtClean="0">
                <a:solidFill>
                  <a:schemeClr val="tx1"/>
                </a:solidFill>
              </a:rPr>
              <a:t> - это процесс постановки целей организации и путей их достижения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</a:rPr>
              <a:t>раткосрочное </a:t>
            </a:r>
            <a:r>
              <a:rPr lang="ru-RU" sz="4000" dirty="0" smtClean="0">
                <a:solidFill>
                  <a:schemeClr val="tx1"/>
                </a:solidFill>
              </a:rPr>
              <a:t>(оперативное) планирование </a:t>
            </a:r>
            <a:r>
              <a:rPr lang="ru-RU" sz="4000" dirty="0" smtClean="0">
                <a:solidFill>
                  <a:schemeClr val="tx1"/>
                </a:solidFill>
              </a:rPr>
              <a:t>– от месяца до года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среднесрочное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– на 1-2 года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долгосрочное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– на 5 и более </a:t>
            </a:r>
            <a:r>
              <a:rPr lang="ru-RU" sz="4000" dirty="0" smtClean="0">
                <a:solidFill>
                  <a:schemeClr val="tx1"/>
                </a:solidFill>
              </a:rPr>
              <a:t>лет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Организация</a:t>
            </a:r>
            <a:r>
              <a:rPr lang="ru-RU" sz="4000" dirty="0" smtClean="0">
                <a:solidFill>
                  <a:schemeClr val="tx1"/>
                </a:solidFill>
              </a:rPr>
              <a:t> - деятельность по </a:t>
            </a:r>
            <a:r>
              <a:rPr lang="ru-RU" sz="4000" dirty="0" err="1" smtClean="0">
                <a:solidFill>
                  <a:schemeClr val="tx1"/>
                </a:solidFill>
              </a:rPr>
              <a:t>взаимоувязыванию</a:t>
            </a:r>
            <a:r>
              <a:rPr lang="ru-RU" sz="4000" dirty="0" smtClean="0">
                <a:solidFill>
                  <a:schemeClr val="tx1"/>
                </a:solidFill>
              </a:rPr>
              <a:t> множества элементов, без которых предприятие не сможет добиться поставленных целей, создание структуры подчиненности каждого члена коллектива.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Система управления компанией представляет собой </a:t>
            </a:r>
            <a:r>
              <a:rPr lang="ru-RU" sz="4000" dirty="0" smtClean="0">
                <a:solidFill>
                  <a:srgbClr val="FF0000"/>
                </a:solidFill>
              </a:rPr>
              <a:t>пирамиду,</a:t>
            </a:r>
            <a:r>
              <a:rPr lang="ru-RU" sz="4000" dirty="0" smtClean="0">
                <a:solidFill>
                  <a:schemeClr val="tx1"/>
                </a:solidFill>
              </a:rPr>
              <a:t> состоящую из нескольких </a:t>
            </a:r>
            <a:r>
              <a:rPr lang="ru-RU" sz="4000" dirty="0" smtClean="0">
                <a:solidFill>
                  <a:srgbClr val="FF0000"/>
                </a:solidFill>
              </a:rPr>
              <a:t>уровней управления: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</a:rPr>
              <a:t>высший уровень;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</a:rPr>
              <a:t>средний уровень;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</a:rPr>
              <a:t>низший уровень.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557</TotalTime>
  <Words>543</Words>
  <Application>Microsoft Office PowerPoint</Application>
  <PresentationFormat>Экран (4:3)</PresentationFormat>
  <Paragraphs>82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Основы   менеджмента.  Управление   предприятием  в   условиях   рыночных отношений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Деловая игра   «Совет директоров  или как избежать банкротства» 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менеджмента.  Управление предприятием  в условиях рыночных отношений</dc:title>
  <dc:creator>Dmitry</dc:creator>
  <cp:lastModifiedBy>Dmitry</cp:lastModifiedBy>
  <cp:revision>72</cp:revision>
  <dcterms:created xsi:type="dcterms:W3CDTF">2011-10-15T17:46:07Z</dcterms:created>
  <dcterms:modified xsi:type="dcterms:W3CDTF">2011-10-17T12:15:46Z</dcterms:modified>
</cp:coreProperties>
</file>