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76" r:id="rId3"/>
    <p:sldId id="275" r:id="rId4"/>
    <p:sldId id="278" r:id="rId5"/>
    <p:sldId id="292" r:id="rId6"/>
    <p:sldId id="286" r:id="rId7"/>
    <p:sldId id="256" r:id="rId8"/>
    <p:sldId id="293" r:id="rId9"/>
    <p:sldId id="289" r:id="rId10"/>
    <p:sldId id="282" r:id="rId11"/>
    <p:sldId id="280" r:id="rId12"/>
    <p:sldId id="257" r:id="rId13"/>
    <p:sldId id="258" r:id="rId14"/>
    <p:sldId id="259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2" r:id="rId25"/>
    <p:sldId id="270" r:id="rId26"/>
    <p:sldId id="271" r:id="rId27"/>
    <p:sldId id="288" r:id="rId28"/>
    <p:sldId id="279" r:id="rId29"/>
    <p:sldId id="291" r:id="rId30"/>
    <p:sldId id="273" r:id="rId31"/>
    <p:sldId id="283" r:id="rId32"/>
    <p:sldId id="28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1FEFAF"/>
    <a:srgbClr val="F84616"/>
    <a:srgbClr val="3399FF"/>
    <a:srgbClr val="0000FF"/>
    <a:srgbClr val="4116F6"/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164A-1B0A-4325-A852-A8F73F13B81C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32497-3E22-4D85-9298-ABBFEA9B8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4E9E-3BCE-406C-B275-0B9655BD1FDB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F1CB6-EE3A-405F-9D40-105160462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6D023-37D8-4413-9E19-DE3059E21391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8F07D-2B54-4E67-8706-0E2CB71CB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88D7-18D6-4525-896F-9A763059BB7F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2526-073C-4088-96BA-D9E094A43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9D78-4866-4B7D-B365-F2B7894BF62E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D6C5-9DEB-4B73-AF69-1BB8E345E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EEC0-E156-46C7-B017-F166A6EFFE10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9D91-96E9-4D2D-84C9-09CA38119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7EDFF-C525-460E-82AC-43E3E02E1B7B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F4D0E-BCC2-4198-A050-5AEC5C6BD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1088-71B4-4ED5-9E05-F74E84C83BA7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EE05-4637-4077-A98A-4A0BDD337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FC06-7B6E-473D-9B25-1D331EFD6C71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E759-59D8-4BA0-92F1-058539A3F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DFAA-1E37-4BDE-B8F9-790BC7A36CDF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BCF9-C3E0-48EF-B2FA-657613B91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3637-C52D-48B5-A03C-98CF827887AA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4DE7-2443-4D0F-95A5-870DD9EEB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8F043-827C-422C-8E29-BA64AF4D5E36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5F8A3-D311-4275-8B7B-B923656BE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241E83-3120-4B25-B502-CCC6446214DB}" type="datetimeFigureOut">
              <a:rPr lang="ru-RU"/>
              <a:pPr>
                <a:defRPr/>
              </a:pPr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2F7466-280E-4AB6-8034-5C82412C0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732213" y="1227138"/>
            <a:ext cx="5357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chemeClr val="bg1"/>
                </a:solidFill>
                <a:latin typeface="Bookman Old Style" pitchFamily="18" charset="0"/>
              </a:rPr>
              <a:t>Урок физики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214313" y="1214438"/>
            <a:ext cx="87503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i="1" u="sng">
                <a:solidFill>
                  <a:schemeClr val="bg1"/>
                </a:solidFill>
                <a:latin typeface="Bookman Old Style" pitchFamily="18" charset="0"/>
              </a:rPr>
              <a:t>Вывод:</a:t>
            </a:r>
            <a:r>
              <a:rPr lang="ru-RU" sz="480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ru-RU" sz="4800">
                <a:solidFill>
                  <a:schemeClr val="bg1"/>
                </a:solidFill>
                <a:latin typeface="Bookman Old Style" pitchFamily="18" charset="0"/>
              </a:rPr>
              <a:t>Существует сила, действующая на тело в жидкости – сила Архимеда;</a:t>
            </a:r>
          </a:p>
          <a:p>
            <a:pPr>
              <a:buFontTx/>
              <a:buChar char="•"/>
            </a:pPr>
            <a:r>
              <a:rPr lang="ru-RU" sz="4800">
                <a:solidFill>
                  <a:schemeClr val="bg1"/>
                </a:solidFill>
                <a:latin typeface="Bookman Old Style" pitchFamily="18" charset="0"/>
              </a:rPr>
              <a:t>Сила Архимеда определяется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4643438" y="5157788"/>
          <a:ext cx="4033837" cy="1160462"/>
        </p:xfrm>
        <a:graphic>
          <a:graphicData uri="http://schemas.openxmlformats.org/presentationml/2006/ole">
            <p:oleObj spid="_x0000_s38915" name="Формула" r:id="rId3" imgW="748975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85813" y="2786063"/>
            <a:ext cx="7772400" cy="1470025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chemeClr val="bg1"/>
                </a:solidFill>
                <a:latin typeface="Bookman Old Style" pitchFamily="18" charset="0"/>
              </a:rPr>
              <a:t>Изучение зависимости </a:t>
            </a:r>
            <a:br>
              <a:rPr lang="ru-RU" sz="60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6000" smtClean="0">
                <a:solidFill>
                  <a:schemeClr val="bg1"/>
                </a:solidFill>
                <a:latin typeface="Bookman Old Style" pitchFamily="18" charset="0"/>
              </a:rPr>
              <a:t>силы Архимеда </a:t>
            </a:r>
            <a:br>
              <a:rPr lang="ru-RU" sz="60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6000" smtClean="0">
                <a:solidFill>
                  <a:schemeClr val="bg1"/>
                </a:solidFill>
                <a:latin typeface="Bookman Old Style" pitchFamily="18" charset="0"/>
              </a:rPr>
              <a:t>от плотности тела</a:t>
            </a:r>
          </a:p>
        </p:txBody>
      </p:sp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3500438" y="714375"/>
            <a:ext cx="21669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chemeClr val="bg1"/>
                </a:solidFill>
                <a:latin typeface="Bookman Old Style" pitchFamily="18" charset="0"/>
              </a:rPr>
              <a:t>Тема</a:t>
            </a:r>
            <a:r>
              <a:rPr lang="ru-RU" sz="660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928688" y="214313"/>
            <a:ext cx="7072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Bookman Old Style" pitchFamily="18" charset="0"/>
              </a:rPr>
              <a:t>Исследовательская работа</a:t>
            </a:r>
          </a:p>
        </p:txBody>
      </p:sp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5715000" y="5572125"/>
            <a:ext cx="3071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Выполнила: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ученица 7Б класса 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Юсупова Камилла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1"/>
          <p:cNvSpPr txBox="1">
            <a:spLocks noChangeArrowheads="1"/>
          </p:cNvSpPr>
          <p:nvPr/>
        </p:nvSpPr>
        <p:spPr bwMode="auto">
          <a:xfrm>
            <a:off x="214313" y="500063"/>
            <a:ext cx="87153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Цель:</a:t>
            </a:r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  Доказать, зависит ли сила Архимеда от плотности тела.</a:t>
            </a:r>
          </a:p>
          <a:p>
            <a:endParaRPr lang="ru-RU" sz="360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Гипотеза:</a:t>
            </a:r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 Я считаю, что  сила Архимеда завит от плотности тела.</a:t>
            </a:r>
          </a:p>
          <a:p>
            <a:endParaRPr lang="ru-RU" sz="360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Приборы и материалы:</a:t>
            </a:r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Два тела -цилиндр алюминиевый и стальной, динамометр и сосуд с водой.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1214438"/>
          <a:ext cx="8715375" cy="514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/>
                <a:gridCol w="1815716"/>
                <a:gridCol w="1452573"/>
                <a:gridCol w="1525177"/>
                <a:gridCol w="1743081"/>
              </a:tblGrid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  Тело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Плотность</a:t>
                      </a:r>
                      <a:r>
                        <a:rPr lang="ru-RU" sz="2000" baseline="0" dirty="0" smtClean="0">
                          <a:latin typeface="Bookman Old Style" pitchFamily="18" charset="0"/>
                        </a:rPr>
                        <a:t> тела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Вес</a:t>
                      </a:r>
                      <a:r>
                        <a:rPr lang="ru-RU" sz="2000" baseline="0" dirty="0" smtClean="0">
                          <a:latin typeface="Bookman Old Style" pitchFamily="18" charset="0"/>
                        </a:rPr>
                        <a:t> тела в воздухе, Р1, Н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Вес тела </a:t>
                      </a:r>
                      <a:r>
                        <a:rPr lang="ru-RU" sz="2000" baseline="0" dirty="0" smtClean="0">
                          <a:latin typeface="Bookman Old Style" pitchFamily="18" charset="0"/>
                        </a:rPr>
                        <a:t> в воде, Р2,Н 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Bookman Old Style" pitchFamily="18" charset="0"/>
                        </a:rPr>
                        <a:t>Сила Архимеда,</a:t>
                      </a:r>
                      <a:r>
                        <a:rPr lang="en-US" sz="2000" baseline="0" dirty="0" smtClean="0">
                          <a:latin typeface="Bookman Old Style" pitchFamily="18" charset="0"/>
                        </a:rPr>
                        <a:t> F</a:t>
                      </a:r>
                      <a:r>
                        <a:rPr lang="ru-RU" sz="2000" baseline="0" dirty="0" smtClean="0">
                          <a:latin typeface="Bookman Old Style" pitchFamily="18" charset="0"/>
                        </a:rPr>
                        <a:t>А=Р1-Р2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 Алюминиевый цилиндр 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Bookman Old Style" pitchFamily="18" charset="0"/>
                        </a:rPr>
                        <a:t>2700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  0,5Н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0,3 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0,2 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Стальной</a:t>
                      </a:r>
                      <a:r>
                        <a:rPr lang="ru-RU" sz="2000" baseline="0" dirty="0" smtClean="0">
                          <a:latin typeface="Bookman Old Style" pitchFamily="18" charset="0"/>
                        </a:rPr>
                        <a:t> цилиндр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Bookman Old Style" pitchFamily="18" charset="0"/>
                        </a:rPr>
                        <a:t>7800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1,5Н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1,3Н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0,2 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5083" name="TextBox 2"/>
          <p:cNvSpPr txBox="1">
            <a:spLocks noChangeArrowheads="1"/>
          </p:cNvSpPr>
          <p:nvPr/>
        </p:nvSpPr>
        <p:spPr bwMode="auto">
          <a:xfrm>
            <a:off x="2332038" y="214313"/>
            <a:ext cx="3971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i="1">
                <a:solidFill>
                  <a:schemeClr val="bg1"/>
                </a:solidFill>
                <a:latin typeface="Bookman Old Style" pitchFamily="18" charset="0"/>
              </a:rPr>
              <a:t>Ход работы</a:t>
            </a:r>
          </a:p>
        </p:txBody>
      </p:sp>
      <p:sp>
        <p:nvSpPr>
          <p:cNvPr id="450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50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3357563"/>
            <a:ext cx="428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8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5072063"/>
            <a:ext cx="428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214313" y="1214438"/>
            <a:ext cx="8643937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Bookman Old Style" pitchFamily="18" charset="0"/>
              </a:rPr>
              <a:t>Моя гипотеза не подтвердилась. </a:t>
            </a:r>
          </a:p>
          <a:p>
            <a:endParaRPr lang="ru-RU" sz="480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4800">
                <a:solidFill>
                  <a:schemeClr val="bg1"/>
                </a:solidFill>
                <a:latin typeface="Bookman Old Style" pitchFamily="18" charset="0"/>
              </a:rPr>
              <a:t>Вывод: опыт доказывает, что сила Архимеда </a:t>
            </a:r>
            <a:r>
              <a:rPr lang="ru-RU" sz="4800" u="sng">
                <a:solidFill>
                  <a:schemeClr val="bg1"/>
                </a:solidFill>
                <a:latin typeface="Bookman Old Style" pitchFamily="18" charset="0"/>
              </a:rPr>
              <a:t>не зависит</a:t>
            </a:r>
            <a:r>
              <a:rPr lang="ru-RU" sz="4800">
                <a:solidFill>
                  <a:schemeClr val="bg1"/>
                </a:solidFill>
                <a:latin typeface="Bookman Old Style" pitchFamily="18" charset="0"/>
              </a:rPr>
              <a:t> от плотности тела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ctrTitle"/>
          </p:nvPr>
        </p:nvSpPr>
        <p:spPr>
          <a:xfrm>
            <a:off x="0" y="1643063"/>
            <a:ext cx="8858250" cy="3643312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  <a:t>Исследование зависимости </a:t>
            </a:r>
            <a:b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  <a:t>силы Архимеда </a:t>
            </a:r>
            <a:b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  <a:t>от плотности жидкости</a:t>
            </a:r>
          </a:p>
        </p:txBody>
      </p:sp>
      <p:sp>
        <p:nvSpPr>
          <p:cNvPr id="60419" name="TextBox 3"/>
          <p:cNvSpPr txBox="1">
            <a:spLocks noChangeArrowheads="1"/>
          </p:cNvSpPr>
          <p:nvPr/>
        </p:nvSpPr>
        <p:spPr bwMode="auto">
          <a:xfrm>
            <a:off x="3643313" y="928688"/>
            <a:ext cx="1903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chemeClr val="bg1"/>
                </a:solidFill>
                <a:latin typeface="Bookman Old Style" pitchFamily="18" charset="0"/>
              </a:rPr>
              <a:t>Тема:</a:t>
            </a:r>
            <a:endParaRPr lang="ru-RU" sz="540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0420" name="TextBox 4"/>
          <p:cNvSpPr txBox="1">
            <a:spLocks noChangeArrowheads="1"/>
          </p:cNvSpPr>
          <p:nvPr/>
        </p:nvSpPr>
        <p:spPr bwMode="auto">
          <a:xfrm>
            <a:off x="1285875" y="214313"/>
            <a:ext cx="7072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Bookman Old Style" pitchFamily="18" charset="0"/>
              </a:rPr>
              <a:t>Исследовательская работа</a:t>
            </a:r>
          </a:p>
        </p:txBody>
      </p:sp>
      <p:sp>
        <p:nvSpPr>
          <p:cNvPr id="60421" name="TextBox 5"/>
          <p:cNvSpPr txBox="1">
            <a:spLocks noChangeArrowheads="1"/>
          </p:cNvSpPr>
          <p:nvPr/>
        </p:nvSpPr>
        <p:spPr bwMode="auto">
          <a:xfrm>
            <a:off x="5715000" y="5572125"/>
            <a:ext cx="3071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Выполнила: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ученица 7Б класса 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Короткова Варвара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chemeClr val="bg1"/>
                </a:solidFill>
                <a:latin typeface="Bookman Old Style" pitchFamily="18" charset="0"/>
              </a:rPr>
              <a:t>Цель работы</a:t>
            </a:r>
            <a:r>
              <a:rPr lang="ru-RU" sz="3600" smtClean="0">
                <a:solidFill>
                  <a:schemeClr val="bg1"/>
                </a:solidFill>
                <a:latin typeface="Bookman Old Style" pitchFamily="18" charset="0"/>
              </a:rPr>
              <a:t>: исследовать зависимость силы Архимеда от плотности жидкости.</a:t>
            </a:r>
          </a:p>
          <a:p>
            <a:pPr eaLnBrk="1" hangingPunct="1"/>
            <a:r>
              <a:rPr lang="ru-RU" sz="3600" b="1" i="1" u="sng" smtClean="0">
                <a:solidFill>
                  <a:schemeClr val="bg1"/>
                </a:solidFill>
                <a:latin typeface="Bookman Old Style" pitchFamily="18" charset="0"/>
              </a:rPr>
              <a:t>Гипотеза:</a:t>
            </a:r>
            <a:r>
              <a:rPr lang="ru-RU" sz="3600" smtClean="0">
                <a:solidFill>
                  <a:schemeClr val="bg1"/>
                </a:solidFill>
                <a:latin typeface="Bookman Old Style" pitchFamily="18" charset="0"/>
              </a:rPr>
              <a:t> я считаю, что сила Архимеда зависит от плотности жидкости.</a:t>
            </a:r>
          </a:p>
          <a:p>
            <a:pPr eaLnBrk="1" hangingPunct="1"/>
            <a:r>
              <a:rPr lang="ru-RU" sz="3600" b="1" i="1" u="sng" smtClean="0">
                <a:solidFill>
                  <a:schemeClr val="bg1"/>
                </a:solidFill>
                <a:latin typeface="Bookman Old Style" pitchFamily="18" charset="0"/>
              </a:rPr>
              <a:t>Оборудование:</a:t>
            </a:r>
            <a:r>
              <a:rPr lang="ru-RU" sz="3600" smtClean="0">
                <a:solidFill>
                  <a:schemeClr val="bg1"/>
                </a:solidFill>
                <a:latin typeface="Bookman Old Style" pitchFamily="18" charset="0"/>
              </a:rPr>
              <a:t> динамометр, нить, сосуды с водой и с солёной водой, алюминиевый цилиндр.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16F6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4122" y="714356"/>
          <a:ext cx="8858280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43"/>
                <a:gridCol w="1757014"/>
                <a:gridCol w="1830223"/>
                <a:gridCol w="1757014"/>
                <a:gridCol w="2342686"/>
              </a:tblGrid>
              <a:tr h="18097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Жидкость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Плотность веществ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Вес тела в воздухе(Р1)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Вес тела в жидкости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(Р2)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Сила Архимеда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а=Р1-Р2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80976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Вода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Bookman Old Style" pitchFamily="18" charset="0"/>
                        </a:rPr>
                        <a:t>1000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0,6Н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0,4Н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а=0,6-0,4=0,2Н</a:t>
                      </a:r>
                      <a:endParaRPr lang="en-US" sz="2000" dirty="0" smtClean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80976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Вода с солью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Bookman Old Style" pitchFamily="18" charset="0"/>
                        </a:rPr>
                        <a:t>1030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0,6Н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0,3Н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а=0,6-0,3=0,3Н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915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3071813"/>
            <a:ext cx="428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4857750"/>
            <a:ext cx="428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285750" y="714375"/>
            <a:ext cx="8643938" cy="541178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Моя гипотеза подтвердилась опытом.</a:t>
            </a:r>
          </a:p>
          <a:p>
            <a:pPr eaLnBrk="1" hangingPunct="1"/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Вывод: по результатам опыта видно, что чем больше плотность вещества, тем больше сила Архимеда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ctrTitle"/>
          </p:nvPr>
        </p:nvSpPr>
        <p:spPr>
          <a:xfrm>
            <a:off x="642938" y="1785938"/>
            <a:ext cx="7772400" cy="3643312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  <a:t>Исследование зависимости </a:t>
            </a:r>
            <a:b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  <a:t>силы Архимеда </a:t>
            </a:r>
            <a:b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5400" smtClean="0">
                <a:solidFill>
                  <a:schemeClr val="bg1"/>
                </a:solidFill>
                <a:latin typeface="Bookman Old Style" pitchFamily="18" charset="0"/>
              </a:rPr>
              <a:t>от объема тела</a:t>
            </a:r>
          </a:p>
        </p:txBody>
      </p:sp>
      <p:sp>
        <p:nvSpPr>
          <p:cNvPr id="51202" name="TextBox 3"/>
          <p:cNvSpPr txBox="1">
            <a:spLocks noChangeArrowheads="1"/>
          </p:cNvSpPr>
          <p:nvPr/>
        </p:nvSpPr>
        <p:spPr bwMode="auto">
          <a:xfrm>
            <a:off x="3286125" y="714375"/>
            <a:ext cx="23320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solidFill>
                  <a:schemeClr val="bg1"/>
                </a:solidFill>
                <a:latin typeface="Bookman Old Style" pitchFamily="18" charset="0"/>
              </a:rPr>
              <a:t>Тема:</a:t>
            </a:r>
          </a:p>
        </p:txBody>
      </p:sp>
      <p:sp>
        <p:nvSpPr>
          <p:cNvPr id="51203" name="TextBox 4"/>
          <p:cNvSpPr txBox="1">
            <a:spLocks noChangeArrowheads="1"/>
          </p:cNvSpPr>
          <p:nvPr/>
        </p:nvSpPr>
        <p:spPr bwMode="auto">
          <a:xfrm>
            <a:off x="928688" y="214313"/>
            <a:ext cx="7072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Bookman Old Style" pitchFamily="18" charset="0"/>
              </a:rPr>
              <a:t>Исследовательская работа</a:t>
            </a: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5715000" y="5572125"/>
            <a:ext cx="3071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Выполнила: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ученица 7Б класса 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Зорькина Лилия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8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297021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1" name="Text Box 7"/>
          <p:cNvSpPr txBox="1">
            <a:spLocks noChangeArrowheads="1"/>
          </p:cNvSpPr>
          <p:nvPr/>
        </p:nvSpPr>
        <p:spPr bwMode="auto">
          <a:xfrm>
            <a:off x="395288" y="5661025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Bookman Old Style" pitchFamily="18" charset="0"/>
              </a:rPr>
              <a:t>287 до н.э. – 212 до н.э. </a:t>
            </a:r>
          </a:p>
        </p:txBody>
      </p:sp>
      <p:sp>
        <p:nvSpPr>
          <p:cNvPr id="32782" name="Text Box 8"/>
          <p:cNvSpPr txBox="1">
            <a:spLocks noChangeArrowheads="1"/>
          </p:cNvSpPr>
          <p:nvPr/>
        </p:nvSpPr>
        <p:spPr bwMode="auto">
          <a:xfrm>
            <a:off x="395288" y="4365625"/>
            <a:ext cx="3240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  <a:latin typeface="Bookman Old Style" pitchFamily="18" charset="0"/>
              </a:rPr>
              <a:t>Архимед </a:t>
            </a:r>
          </a:p>
        </p:txBody>
      </p:sp>
      <p:sp>
        <p:nvSpPr>
          <p:cNvPr id="32783" name="Rectangle 9"/>
          <p:cNvSpPr>
            <a:spLocks noChangeArrowheads="1"/>
          </p:cNvSpPr>
          <p:nvPr/>
        </p:nvSpPr>
        <p:spPr bwMode="auto">
          <a:xfrm>
            <a:off x="250825" y="4941888"/>
            <a:ext cx="3681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Bookman Old Style" pitchFamily="18" charset="0"/>
              </a:rPr>
              <a:t>Древнегреческий математик, </a:t>
            </a:r>
          </a:p>
          <a:p>
            <a:r>
              <a:rPr lang="ru-RU">
                <a:solidFill>
                  <a:schemeClr val="bg1"/>
                </a:solidFill>
                <a:latin typeface="Bookman Old Style" pitchFamily="18" charset="0"/>
              </a:rPr>
              <a:t>физик, механик и инженер</a:t>
            </a: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>
            <p:ph/>
          </p:nvPr>
        </p:nvGraphicFramePr>
        <p:xfrm>
          <a:off x="3708400" y="1871663"/>
          <a:ext cx="4895850" cy="1155700"/>
        </p:xfrm>
        <a:graphic>
          <a:graphicData uri="http://schemas.openxmlformats.org/presentationml/2006/ole">
            <p:oleObj spid="_x0000_s32778" name="Формула" r:id="rId4" imgW="914003" imgH="215806" progId="Equation.3">
              <p:embed/>
            </p:oleObj>
          </a:graphicData>
        </a:graphic>
      </p:graphicFrame>
      <p:sp>
        <p:nvSpPr>
          <p:cNvPr id="32784" name="Text Box 12"/>
          <p:cNvSpPr txBox="1">
            <a:spLocks noChangeArrowheads="1"/>
          </p:cNvSpPr>
          <p:nvPr/>
        </p:nvSpPr>
        <p:spPr bwMode="auto">
          <a:xfrm>
            <a:off x="3779838" y="765175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bg1"/>
                </a:solidFill>
                <a:latin typeface="Bookman Old Style" pitchFamily="18" charset="0"/>
              </a:rPr>
              <a:t>Закон Архимеда: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472488" cy="5483225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chemeClr val="bg1"/>
                </a:solidFill>
                <a:latin typeface="Bookman Old Style" pitchFamily="18" charset="0"/>
              </a:rPr>
              <a:t>Цель работы:</a:t>
            </a:r>
            <a:r>
              <a:rPr lang="ru-RU" sz="3600" smtClean="0">
                <a:solidFill>
                  <a:schemeClr val="bg1"/>
                </a:solidFill>
                <a:latin typeface="Bookman Old Style" pitchFamily="18" charset="0"/>
              </a:rPr>
              <a:t> исследовать зависимость силы Архимеда от объема тела.</a:t>
            </a:r>
          </a:p>
          <a:p>
            <a:pPr eaLnBrk="1" hangingPunct="1"/>
            <a:r>
              <a:rPr lang="ru-RU" sz="3600" b="1" i="1" u="sng" smtClean="0">
                <a:solidFill>
                  <a:schemeClr val="bg1"/>
                </a:solidFill>
                <a:latin typeface="Bookman Old Style" pitchFamily="18" charset="0"/>
              </a:rPr>
              <a:t>Гипотеза:</a:t>
            </a:r>
            <a:r>
              <a:rPr lang="ru-RU" sz="3600" smtClean="0">
                <a:solidFill>
                  <a:schemeClr val="bg1"/>
                </a:solidFill>
                <a:latin typeface="Bookman Old Style" pitchFamily="18" charset="0"/>
              </a:rPr>
              <a:t> я считаю, что сила Архимеда зависит от объема тела.</a:t>
            </a:r>
          </a:p>
          <a:p>
            <a:pPr eaLnBrk="1" hangingPunct="1"/>
            <a:r>
              <a:rPr lang="ru-RU" sz="3600" b="1" i="1" u="sng" smtClean="0">
                <a:solidFill>
                  <a:schemeClr val="bg1"/>
                </a:solidFill>
                <a:latin typeface="Bookman Old Style" pitchFamily="18" charset="0"/>
              </a:rPr>
              <a:t>Оборудование:</a:t>
            </a:r>
            <a:r>
              <a:rPr lang="ru-RU" sz="3600" smtClean="0">
                <a:solidFill>
                  <a:schemeClr val="bg1"/>
                </a:solidFill>
                <a:latin typeface="Bookman Old Style" pitchFamily="18" charset="0"/>
              </a:rPr>
              <a:t> сосуд с водой, 3 тела на нити разного объема и динамометр.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38"/>
                <a:gridCol w="1857388"/>
                <a:gridCol w="1983140"/>
                <a:gridCol w="1662545"/>
                <a:gridCol w="2569388"/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Тело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Объем тела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Вес тела в воздухе(Р1)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Вес тела в жидкости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(Р2)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Bookman Old Style" pitchFamily="18" charset="0"/>
                        </a:rPr>
                        <a:t>Сила Архимеда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а=Р1-Р2, Н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atin typeface="Bookman Old Style" pitchFamily="18" charset="0"/>
                        </a:rPr>
                        <a:t>Большой</a:t>
                      </a:r>
                      <a:endParaRPr lang="ru-RU" sz="21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Bookman Old Style" pitchFamily="18" charset="0"/>
                        </a:rPr>
                        <a:t>0,2Н</a:t>
                      </a:r>
                      <a:endParaRPr lang="ru-RU" sz="25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Bookman Old Style" pitchFamily="18" charset="0"/>
                        </a:rPr>
                        <a:t>0Н</a:t>
                      </a:r>
                      <a:endParaRPr lang="ru-RU" sz="25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а=0,2</a:t>
                      </a:r>
                      <a:r>
                        <a:rPr lang="en-US" sz="2000" dirty="0" smtClean="0">
                          <a:latin typeface="Bookman Old Style" pitchFamily="18" charset="0"/>
                        </a:rPr>
                        <a:t>H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-0</a:t>
                      </a:r>
                      <a:r>
                        <a:rPr lang="en-US" sz="2000" dirty="0" smtClean="0">
                          <a:latin typeface="Bookman Old Style" pitchFamily="18" charset="0"/>
                        </a:rPr>
                        <a:t>H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=0,2Н</a:t>
                      </a:r>
                      <a:endParaRPr lang="en-US" sz="2000" dirty="0" smtClean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atin typeface="Bookman Old Style" pitchFamily="18" charset="0"/>
                        </a:rPr>
                        <a:t>Средний</a:t>
                      </a:r>
                      <a:endParaRPr lang="ru-RU" sz="21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Bookman Old Style" pitchFamily="18" charset="0"/>
                        </a:rPr>
                        <a:t>0,15Н</a:t>
                      </a:r>
                      <a:endParaRPr lang="ru-RU" sz="25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Bookman Old Style" pitchFamily="18" charset="0"/>
                        </a:rPr>
                        <a:t>0Н</a:t>
                      </a:r>
                      <a:endParaRPr lang="ru-RU" sz="25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000" dirty="0" smtClean="0">
                          <a:latin typeface="Bookman Old Style" pitchFamily="18" charset="0"/>
                        </a:rPr>
                        <a:t>а=0,15-0=0,15Н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latin typeface="Bookman Old Style" pitchFamily="18" charset="0"/>
                        </a:rPr>
                        <a:t>Маленький</a:t>
                      </a:r>
                      <a:endParaRPr lang="ru-RU" sz="21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Bookman Old Style" pitchFamily="18" charset="0"/>
                        </a:rPr>
                        <a:t>0,1Н</a:t>
                      </a:r>
                      <a:endParaRPr lang="ru-RU" sz="25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Bookman Old Style" pitchFamily="18" charset="0"/>
                        </a:rPr>
                        <a:t>0Н</a:t>
                      </a:r>
                      <a:endParaRPr lang="ru-RU" sz="25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Bookman Old Style" pitchFamily="18" charset="0"/>
                        </a:rPr>
                        <a:t>Fa</a:t>
                      </a:r>
                      <a:r>
                        <a:rPr lang="en-US" sz="2000" dirty="0" smtClean="0">
                          <a:latin typeface="Bookman Old Style" pitchFamily="18" charset="0"/>
                        </a:rPr>
                        <a:t>=0,1</a:t>
                      </a:r>
                      <a:r>
                        <a:rPr lang="en-US" sz="2000" baseline="0" dirty="0" smtClean="0">
                          <a:latin typeface="Bookman Old Style" pitchFamily="18" charset="0"/>
                        </a:rPr>
                        <a:t>-0=0,1H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Содержимое 2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357187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4400" b="1" u="sng" smtClean="0">
                <a:solidFill>
                  <a:schemeClr val="bg1"/>
                </a:solidFill>
                <a:latin typeface="Bookman Old Style" pitchFamily="18" charset="0"/>
              </a:rPr>
              <a:t>Вывод:</a:t>
            </a:r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 сила Архимеда </a:t>
            </a:r>
            <a:r>
              <a:rPr lang="ru-RU" sz="4000" u="sng" smtClean="0">
                <a:solidFill>
                  <a:schemeClr val="bg1"/>
                </a:solidFill>
                <a:latin typeface="Bookman Old Style" pitchFamily="18" charset="0"/>
              </a:rPr>
              <a:t>зависит</a:t>
            </a:r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 от объема тела, значит моя гипотеза подтвердилась.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ctrTitle"/>
          </p:nvPr>
        </p:nvSpPr>
        <p:spPr>
          <a:xfrm>
            <a:off x="642938" y="1785938"/>
            <a:ext cx="7772400" cy="3643312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  <a:t>Исследование зависимости </a:t>
            </a:r>
            <a:b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  <a:t>силы Архимеда </a:t>
            </a:r>
            <a:b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  <a:t>от формы тела.</a:t>
            </a:r>
          </a:p>
        </p:txBody>
      </p:sp>
      <p:sp>
        <p:nvSpPr>
          <p:cNvPr id="55298" name="TextBox 3"/>
          <p:cNvSpPr txBox="1">
            <a:spLocks noChangeArrowheads="1"/>
          </p:cNvSpPr>
          <p:nvPr/>
        </p:nvSpPr>
        <p:spPr bwMode="auto">
          <a:xfrm>
            <a:off x="3286125" y="785813"/>
            <a:ext cx="2117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chemeClr val="bg1"/>
                </a:solidFill>
                <a:latin typeface="Bookman Old Style" pitchFamily="18" charset="0"/>
              </a:rPr>
              <a:t>Тема:</a:t>
            </a:r>
          </a:p>
        </p:txBody>
      </p:sp>
      <p:sp>
        <p:nvSpPr>
          <p:cNvPr id="55299" name="TextBox 4"/>
          <p:cNvSpPr txBox="1">
            <a:spLocks noChangeArrowheads="1"/>
          </p:cNvSpPr>
          <p:nvPr/>
        </p:nvSpPr>
        <p:spPr bwMode="auto">
          <a:xfrm>
            <a:off x="928688" y="214313"/>
            <a:ext cx="7072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Bookman Old Style" pitchFamily="18" charset="0"/>
              </a:rPr>
              <a:t>Исследовательская работа</a:t>
            </a:r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5715000" y="5572125"/>
            <a:ext cx="3071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Выполнил: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ученик 7Б класса </a:t>
            </a:r>
          </a:p>
          <a:p>
            <a:r>
              <a:rPr lang="ru-RU" sz="2000">
                <a:solidFill>
                  <a:schemeClr val="bg1"/>
                </a:solidFill>
                <a:latin typeface="Bookman Old Style" pitchFamily="18" charset="0"/>
              </a:rPr>
              <a:t>Ячевский Михаил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8572500" cy="6357937"/>
          </a:xfrm>
        </p:spPr>
        <p:txBody>
          <a:bodyPr/>
          <a:lstStyle/>
          <a:p>
            <a:pPr eaLnBrk="1" hangingPunct="1"/>
            <a:r>
              <a:rPr lang="ru-RU" sz="4000" b="1" i="1" u="sng" smtClean="0">
                <a:solidFill>
                  <a:schemeClr val="bg1"/>
                </a:solidFill>
                <a:latin typeface="Bookman Old Style" pitchFamily="18" charset="0"/>
              </a:rPr>
              <a:t>Цель работы</a:t>
            </a:r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: Исследовать зависимость силы Архимеда от формы тела.</a:t>
            </a:r>
          </a:p>
          <a:p>
            <a:pPr eaLnBrk="1" hangingPunct="1"/>
            <a:r>
              <a:rPr lang="ru-RU" sz="4000" b="1" i="1" u="sng" smtClean="0">
                <a:solidFill>
                  <a:schemeClr val="bg1"/>
                </a:solidFill>
                <a:latin typeface="Bookman Old Style" pitchFamily="18" charset="0"/>
              </a:rPr>
              <a:t>Гипотеза:</a:t>
            </a:r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 Я считаю, что сила Архимеда не зависит от формы тела. </a:t>
            </a:r>
          </a:p>
          <a:p>
            <a:pPr eaLnBrk="1" hangingPunct="1"/>
            <a:r>
              <a:rPr lang="ru-RU" sz="4000" b="1" i="1" u="sng" smtClean="0">
                <a:solidFill>
                  <a:schemeClr val="bg1"/>
                </a:solidFill>
                <a:latin typeface="Bookman Old Style" pitchFamily="18" charset="0"/>
              </a:rPr>
              <a:t>Оборудование:</a:t>
            </a:r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 3 тела разной формы, сосуд с водой, нить, динамометр.</a:t>
            </a:r>
          </a:p>
          <a:p>
            <a:pPr eaLnBrk="1" hangingPunct="1">
              <a:buFont typeface="Arial" charset="0"/>
              <a:buNone/>
            </a:pPr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2071702"/>
                <a:gridCol w="2000264"/>
                <a:gridCol w="3357555"/>
              </a:tblGrid>
              <a:tr h="1714500"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Bookman Old Style" pitchFamily="18" charset="0"/>
                        </a:rPr>
                        <a:t>Тело</a:t>
                      </a:r>
                      <a:endParaRPr lang="ru-RU" sz="22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Bookman Old Style" pitchFamily="18" charset="0"/>
                        </a:rPr>
                        <a:t>Вес тела в воздухе(Р1)</a:t>
                      </a:r>
                      <a:endParaRPr lang="ru-RU" sz="22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Bookman Old Style" pitchFamily="18" charset="0"/>
                        </a:rPr>
                        <a:t>Вес тела в жидкости</a:t>
                      </a:r>
                    </a:p>
                    <a:p>
                      <a:pPr algn="ctr"/>
                      <a:r>
                        <a:rPr lang="ru-RU" sz="2200" dirty="0" smtClean="0">
                          <a:latin typeface="Bookman Old Style" pitchFamily="18" charset="0"/>
                        </a:rPr>
                        <a:t>(Р2)</a:t>
                      </a:r>
                      <a:endParaRPr lang="ru-RU" sz="22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Bookman Old Style" pitchFamily="18" charset="0"/>
                        </a:rPr>
                        <a:t>Сила Архимеда</a:t>
                      </a:r>
                    </a:p>
                    <a:p>
                      <a:pPr algn="ctr"/>
                      <a:r>
                        <a:rPr lang="en-US" sz="22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200" dirty="0" smtClean="0">
                          <a:latin typeface="Bookman Old Style" pitchFamily="18" charset="0"/>
                        </a:rPr>
                        <a:t>а=Р1-Р2</a:t>
                      </a:r>
                      <a:endParaRPr lang="ru-RU" sz="22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Шар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0,3Н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0Н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400" dirty="0" smtClean="0">
                          <a:latin typeface="Bookman Old Style" pitchFamily="18" charset="0"/>
                        </a:rPr>
                        <a:t>а=0,3 </a:t>
                      </a:r>
                      <a:r>
                        <a:rPr lang="en-US" sz="2400" dirty="0" smtClean="0">
                          <a:latin typeface="Bookman Old Style" pitchFamily="18" charset="0"/>
                        </a:rPr>
                        <a:t>H</a:t>
                      </a:r>
                      <a:r>
                        <a:rPr lang="ru-RU" sz="2400" dirty="0" smtClean="0">
                          <a:latin typeface="Bookman Old Style" pitchFamily="18" charset="0"/>
                        </a:rPr>
                        <a:t>-0</a:t>
                      </a:r>
                      <a:r>
                        <a:rPr lang="en-US" sz="2400" dirty="0" smtClean="0">
                          <a:latin typeface="Bookman Old Style" pitchFamily="18" charset="0"/>
                        </a:rPr>
                        <a:t>H</a:t>
                      </a:r>
                      <a:r>
                        <a:rPr lang="ru-RU" sz="2400" dirty="0" smtClean="0">
                          <a:latin typeface="Bookman Old Style" pitchFamily="18" charset="0"/>
                        </a:rPr>
                        <a:t>=0,3 Н</a:t>
                      </a:r>
                      <a:endParaRPr lang="en-US" sz="2400" dirty="0" smtClean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Цилиндр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0,3Н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0Н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ookman Old Style" pitchFamily="18" charset="0"/>
                        </a:rPr>
                        <a:t>F</a:t>
                      </a:r>
                      <a:r>
                        <a:rPr lang="ru-RU" sz="2400" dirty="0" smtClean="0">
                          <a:latin typeface="Bookman Old Style" pitchFamily="18" charset="0"/>
                        </a:rPr>
                        <a:t>а=0,3 Н-0Н=0,3Н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Куб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0,3Н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man Old Style" pitchFamily="18" charset="0"/>
                        </a:rPr>
                        <a:t>0Н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Bookman Old Style" pitchFamily="18" charset="0"/>
                        </a:rPr>
                        <a:t>Fa</a:t>
                      </a:r>
                      <a:r>
                        <a:rPr lang="en-US" sz="2400" dirty="0" smtClean="0">
                          <a:latin typeface="Bookman Old Style" pitchFamily="18" charset="0"/>
                        </a:rPr>
                        <a:t>=0,</a:t>
                      </a:r>
                      <a:r>
                        <a:rPr lang="ru-RU" sz="2400" dirty="0" smtClean="0">
                          <a:latin typeface="Bookman Old Style" pitchFamily="18" charset="0"/>
                        </a:rPr>
                        <a:t>3</a:t>
                      </a:r>
                      <a:r>
                        <a:rPr lang="en-US" sz="2400" baseline="0" dirty="0" smtClean="0">
                          <a:latin typeface="Bookman Old Style" pitchFamily="18" charset="0"/>
                        </a:rPr>
                        <a:t>H-0H=0,</a:t>
                      </a:r>
                      <a:r>
                        <a:rPr lang="ru-RU" sz="2400" baseline="0" dirty="0" smtClean="0">
                          <a:latin typeface="Bookman Old Style" pitchFamily="18" charset="0"/>
                        </a:rPr>
                        <a:t>3</a:t>
                      </a:r>
                      <a:r>
                        <a:rPr lang="en-US" sz="2400" baseline="0" dirty="0" smtClean="0">
                          <a:latin typeface="Bookman Old Style" pitchFamily="18" charset="0"/>
                        </a:rPr>
                        <a:t>H</a:t>
                      </a:r>
                      <a:endParaRPr lang="ru-RU" sz="2400" dirty="0"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Содержимое 2"/>
          <p:cNvSpPr>
            <a:spLocks noGrp="1"/>
          </p:cNvSpPr>
          <p:nvPr>
            <p:ph idx="1"/>
          </p:nvPr>
        </p:nvSpPr>
        <p:spPr>
          <a:xfrm>
            <a:off x="214313" y="714375"/>
            <a:ext cx="8472487" cy="541178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Вывод: Исходя из моих вычислений, я подтверждаю, что сила Архимеда </a:t>
            </a:r>
            <a:r>
              <a:rPr lang="ru-RU" sz="4000" u="sng" smtClean="0">
                <a:solidFill>
                  <a:schemeClr val="bg1"/>
                </a:solidFill>
                <a:latin typeface="Bookman Old Style" pitchFamily="18" charset="0"/>
              </a:rPr>
              <a:t>не зависит </a:t>
            </a:r>
            <a:r>
              <a:rPr lang="ru-RU" sz="4000" smtClean="0">
                <a:solidFill>
                  <a:schemeClr val="bg1"/>
                </a:solidFill>
                <a:latin typeface="Bookman Old Style" pitchFamily="18" charset="0"/>
              </a:rPr>
              <a:t>от формы тела.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AutoShape 2"/>
          <p:cNvSpPr>
            <a:spLocks noChangeArrowheads="1"/>
          </p:cNvSpPr>
          <p:nvPr/>
        </p:nvSpPr>
        <p:spPr bwMode="auto">
          <a:xfrm>
            <a:off x="179388" y="188913"/>
            <a:ext cx="8785225" cy="633412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Выводы:</a:t>
            </a:r>
          </a:p>
        </p:txBody>
      </p:sp>
      <p:sp>
        <p:nvSpPr>
          <p:cNvPr id="47112" name="Text Box 3"/>
          <p:cNvSpPr txBox="1">
            <a:spLocks noChangeArrowheads="1"/>
          </p:cNvSpPr>
          <p:nvPr/>
        </p:nvSpPr>
        <p:spPr bwMode="auto">
          <a:xfrm>
            <a:off x="3276600" y="1700213"/>
            <a:ext cx="5257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Существует сила, действующая на тело в жидкости – сила Архимеда</a:t>
            </a:r>
          </a:p>
        </p:txBody>
      </p:sp>
      <p:pic>
        <p:nvPicPr>
          <p:cNvPr id="47113" name="Picture 4" descr="03b-i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125538"/>
            <a:ext cx="209073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4" name="Picture 5" descr="03f-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860800"/>
            <a:ext cx="2252663" cy="2305050"/>
          </a:xfrm>
          <a:prstGeom prst="rect">
            <a:avLst/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</p:spPr>
      </p:pic>
      <p:graphicFrame>
        <p:nvGraphicFramePr>
          <p:cNvPr id="47110" name="Object 6"/>
          <p:cNvGraphicFramePr>
            <a:graphicFrameLocks noChangeAspect="1"/>
          </p:cNvGraphicFramePr>
          <p:nvPr>
            <p:ph/>
          </p:nvPr>
        </p:nvGraphicFramePr>
        <p:xfrm>
          <a:off x="3779838" y="4941888"/>
          <a:ext cx="4033837" cy="1160462"/>
        </p:xfrm>
        <a:graphic>
          <a:graphicData uri="http://schemas.openxmlformats.org/presentationml/2006/ole">
            <p:oleObj spid="_x0000_s47110" name="Формула" r:id="rId5" imgW="748975" imgH="215806" progId="Equation.3">
              <p:embed/>
            </p:oleObj>
          </a:graphicData>
        </a:graphic>
      </p:graphicFrame>
      <p:sp>
        <p:nvSpPr>
          <p:cNvPr id="47115" name="Text Box 8"/>
          <p:cNvSpPr txBox="1">
            <a:spLocks noChangeArrowheads="1"/>
          </p:cNvSpPr>
          <p:nvPr/>
        </p:nvSpPr>
        <p:spPr bwMode="auto">
          <a:xfrm>
            <a:off x="3276600" y="3860800"/>
            <a:ext cx="5257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Величина силы Архимеда определяется по формуле: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AutoShape 2"/>
          <p:cNvSpPr>
            <a:spLocks noChangeArrowheads="1"/>
          </p:cNvSpPr>
          <p:nvPr/>
        </p:nvSpPr>
        <p:spPr bwMode="auto">
          <a:xfrm>
            <a:off x="193675" y="274638"/>
            <a:ext cx="8785225" cy="633412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4067175" y="1412875"/>
            <a:ext cx="4535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Сила Архимеда </a:t>
            </a:r>
            <a:r>
              <a:rPr lang="ru-RU" sz="2800" u="sng">
                <a:solidFill>
                  <a:srgbClr val="F84616"/>
                </a:solidFill>
                <a:latin typeface="Bookman Old Style" pitchFamily="18" charset="0"/>
              </a:rPr>
              <a:t>не зависит</a:t>
            </a: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800">
                <a:solidFill>
                  <a:srgbClr val="F84616"/>
                </a:solidFill>
                <a:latin typeface="Bookman Old Style" pitchFamily="18" charset="0"/>
              </a:rPr>
              <a:t>от плотности тела</a:t>
            </a:r>
            <a:endParaRPr lang="ru-RU" sz="280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61443" name="Picture 5"/>
          <p:cNvPicPr>
            <a:picLocks noChangeAspect="1" noChangeArrowheads="1"/>
          </p:cNvPicPr>
          <p:nvPr/>
        </p:nvPicPr>
        <p:blipFill>
          <a:blip r:embed="rId2"/>
          <a:srcRect l="9459" t="29016" r="37625" b="31944"/>
          <a:stretch>
            <a:fillRect/>
          </a:stretch>
        </p:blipFill>
        <p:spPr bwMode="auto">
          <a:xfrm>
            <a:off x="323850" y="1484313"/>
            <a:ext cx="3240088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Text Box 7"/>
          <p:cNvSpPr txBox="1">
            <a:spLocks noChangeArrowheads="1"/>
          </p:cNvSpPr>
          <p:nvPr/>
        </p:nvSpPr>
        <p:spPr bwMode="auto">
          <a:xfrm>
            <a:off x="4284663" y="4149725"/>
            <a:ext cx="4679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Сила Архимеда </a:t>
            </a:r>
            <a:r>
              <a:rPr lang="ru-RU" sz="2800" u="sng">
                <a:solidFill>
                  <a:srgbClr val="F84616"/>
                </a:solidFill>
                <a:latin typeface="Bookman Old Style" pitchFamily="18" charset="0"/>
              </a:rPr>
              <a:t>не зависит</a:t>
            </a: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800">
                <a:solidFill>
                  <a:srgbClr val="F84616"/>
                </a:solidFill>
                <a:latin typeface="Bookman Old Style" pitchFamily="18" charset="0"/>
              </a:rPr>
              <a:t>от формы тела</a:t>
            </a:r>
            <a:endParaRPr lang="ru-RU" sz="280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61445" name="AutoShape 8"/>
          <p:cNvSpPr>
            <a:spLocks noChangeArrowheads="1"/>
          </p:cNvSpPr>
          <p:nvPr/>
        </p:nvSpPr>
        <p:spPr bwMode="auto">
          <a:xfrm>
            <a:off x="179388" y="188913"/>
            <a:ext cx="8785225" cy="633412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Выводы:</a:t>
            </a:r>
          </a:p>
        </p:txBody>
      </p:sp>
      <p:pic>
        <p:nvPicPr>
          <p:cNvPr id="6144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716338"/>
            <a:ext cx="352107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AutoShape 2"/>
          <p:cNvSpPr>
            <a:spLocks noChangeArrowheads="1"/>
          </p:cNvSpPr>
          <p:nvPr/>
        </p:nvSpPr>
        <p:spPr bwMode="auto">
          <a:xfrm>
            <a:off x="193675" y="274638"/>
            <a:ext cx="8785225" cy="633412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4140200" y="1557338"/>
            <a:ext cx="46434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Сила Архимеда </a:t>
            </a:r>
            <a:r>
              <a:rPr lang="ru-RU" sz="2800">
                <a:solidFill>
                  <a:srgbClr val="FFFF00"/>
                </a:solidFill>
                <a:latin typeface="Bookman Old Style" pitchFamily="18" charset="0"/>
              </a:rPr>
              <a:t>зависит</a:t>
            </a: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800">
                <a:solidFill>
                  <a:srgbClr val="FFFF00"/>
                </a:solidFill>
                <a:latin typeface="Bookman Old Style" pitchFamily="18" charset="0"/>
              </a:rPr>
              <a:t>от плотности жидкости</a:t>
            </a: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 в которой находиться тело</a:t>
            </a:r>
          </a:p>
        </p:txBody>
      </p:sp>
      <p:pic>
        <p:nvPicPr>
          <p:cNvPr id="6246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25538"/>
            <a:ext cx="2813050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4221163"/>
            <a:ext cx="3224213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 Box 7"/>
          <p:cNvSpPr txBox="1">
            <a:spLocks noChangeArrowheads="1"/>
          </p:cNvSpPr>
          <p:nvPr/>
        </p:nvSpPr>
        <p:spPr bwMode="auto">
          <a:xfrm>
            <a:off x="4427538" y="4581525"/>
            <a:ext cx="38877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Сила Архимеда </a:t>
            </a:r>
            <a:r>
              <a:rPr lang="ru-RU" sz="2800">
                <a:solidFill>
                  <a:srgbClr val="FFFF00"/>
                </a:solidFill>
                <a:latin typeface="Bookman Old Style" pitchFamily="18" charset="0"/>
              </a:rPr>
              <a:t>зависит от объёма тела</a:t>
            </a:r>
            <a:r>
              <a:rPr lang="ru-RU" sz="280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62470" name="AutoShape 8"/>
          <p:cNvSpPr>
            <a:spLocks noChangeArrowheads="1"/>
          </p:cNvSpPr>
          <p:nvPr/>
        </p:nvSpPr>
        <p:spPr bwMode="auto">
          <a:xfrm>
            <a:off x="179388" y="188913"/>
            <a:ext cx="8785225" cy="633412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Выводы: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5"/>
          <p:cNvSpPr>
            <a:spLocks noChangeArrowheads="1"/>
          </p:cNvSpPr>
          <p:nvPr/>
        </p:nvSpPr>
        <p:spPr bwMode="auto">
          <a:xfrm>
            <a:off x="365125" y="1484313"/>
            <a:ext cx="8424863" cy="410527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755650" y="2276475"/>
            <a:ext cx="78486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i="1">
                <a:solidFill>
                  <a:schemeClr val="bg1"/>
                </a:solidFill>
                <a:latin typeface="Bookman Old Style" pitchFamily="18" charset="0"/>
              </a:rPr>
              <a:t>Изучение </a:t>
            </a:r>
          </a:p>
          <a:p>
            <a:pPr algn="ctr">
              <a:spcBef>
                <a:spcPct val="50000"/>
              </a:spcBef>
            </a:pPr>
            <a:r>
              <a:rPr lang="ru-RU" sz="5400" b="1" i="1">
                <a:solidFill>
                  <a:schemeClr val="bg1"/>
                </a:solidFill>
                <a:latin typeface="Bookman Old Style" pitchFamily="18" charset="0"/>
              </a:rPr>
              <a:t>силы Архимеда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8" name="AutoShape 4"/>
          <p:cNvSpPr>
            <a:spLocks noChangeArrowheads="1"/>
          </p:cNvSpPr>
          <p:nvPr/>
        </p:nvSpPr>
        <p:spPr bwMode="auto">
          <a:xfrm>
            <a:off x="193675" y="274638"/>
            <a:ext cx="8785225" cy="63373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468313" y="1989138"/>
          <a:ext cx="8137525" cy="1949450"/>
        </p:xfrm>
        <a:graphic>
          <a:graphicData uri="http://schemas.openxmlformats.org/presentationml/2006/ole">
            <p:oleObj spid="_x0000_s30726" name="Формула" r:id="rId3" imgW="914003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4514" name="AutoShape 3"/>
          <p:cNvSpPr>
            <a:spLocks noChangeArrowheads="1"/>
          </p:cNvSpPr>
          <p:nvPr/>
        </p:nvSpPr>
        <p:spPr bwMode="auto">
          <a:xfrm>
            <a:off x="193675" y="274638"/>
            <a:ext cx="8785225" cy="63373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1331913" y="404813"/>
            <a:ext cx="6337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  <a:latin typeface="Bookman Old Style" pitchFamily="18" charset="0"/>
              </a:rPr>
              <a:t>Домашнее задание: </a:t>
            </a:r>
            <a:r>
              <a:rPr lang="ru-RU" sz="2800" b="1" i="1">
                <a:solidFill>
                  <a:schemeClr val="bg1"/>
                </a:solidFill>
                <a:latin typeface="Bookman Old Style" pitchFamily="18" charset="0"/>
              </a:rPr>
              <a:t>§ 49</a:t>
            </a:r>
          </a:p>
        </p:txBody>
      </p:sp>
      <p:sp>
        <p:nvSpPr>
          <p:cNvPr id="64517" name="Rectangle 7"/>
          <p:cNvSpPr>
            <a:spLocks/>
          </p:cNvSpPr>
          <p:nvPr/>
        </p:nvSpPr>
        <p:spPr bwMode="auto">
          <a:xfrm>
            <a:off x="539750" y="1341438"/>
            <a:ext cx="8085138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u="sng">
                <a:solidFill>
                  <a:schemeClr val="bg1"/>
                </a:solidFill>
                <a:latin typeface="Times New Roman" pitchFamily="18" charset="0"/>
              </a:rPr>
              <a:t>Домашнее задание творческого характера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ru-RU" sz="280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Налейте в банку пол литра воды и растворите 2 столовые ложки соли. Подождите немного, пока вода станет прозрачной. Затем опустите сырое яйцо в банку. Оно должно плавать у поверхности (см. рис. 1).  Во вторую банку налейте воды. Постепенно наливайте воду в банку с яйцом. Яйцо начнет погружаться и зависнет как подводная лодка  (рис. 2).Продолжайте подливать воду и Ваша подводная лодка ляжет на дно (рис. 3). Почему это происходит?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Рисунок 1" descr="jaz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75" y="1268413"/>
            <a:ext cx="28511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Рисунок 4" descr="jaz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5150" y="1268413"/>
            <a:ext cx="288448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Рисунок 7" descr="jaz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6313" y="1284288"/>
            <a:ext cx="2973387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Rectangle 7"/>
          <p:cNvSpPr>
            <a:spLocks noChangeArrowheads="1"/>
          </p:cNvSpPr>
          <p:nvPr/>
        </p:nvSpPr>
        <p:spPr bwMode="auto">
          <a:xfrm>
            <a:off x="0" y="14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5541" name="Rectangle 8"/>
          <p:cNvSpPr>
            <a:spLocks noChangeArrowheads="1"/>
          </p:cNvSpPr>
          <p:nvPr/>
        </p:nvSpPr>
        <p:spPr bwMode="auto">
          <a:xfrm>
            <a:off x="755650" y="5516563"/>
            <a:ext cx="1343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Bookman Old Style" pitchFamily="18" charset="0"/>
              </a:rPr>
              <a:t>рис. 1</a:t>
            </a:r>
          </a:p>
        </p:txBody>
      </p:sp>
      <p:sp>
        <p:nvSpPr>
          <p:cNvPr id="65542" name="Rectangle 9"/>
          <p:cNvSpPr>
            <a:spLocks noChangeArrowheads="1"/>
          </p:cNvSpPr>
          <p:nvPr/>
        </p:nvSpPr>
        <p:spPr bwMode="auto">
          <a:xfrm>
            <a:off x="3851275" y="5516563"/>
            <a:ext cx="1343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Bookman Old Style" pitchFamily="18" charset="0"/>
              </a:rPr>
              <a:t>рис. 2</a:t>
            </a:r>
          </a:p>
        </p:txBody>
      </p:sp>
      <p:sp>
        <p:nvSpPr>
          <p:cNvPr id="65543" name="Rectangle 10"/>
          <p:cNvSpPr>
            <a:spLocks noChangeArrowheads="1"/>
          </p:cNvSpPr>
          <p:nvPr/>
        </p:nvSpPr>
        <p:spPr bwMode="auto">
          <a:xfrm>
            <a:off x="7019925" y="5589588"/>
            <a:ext cx="1343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Bookman Old Style" pitchFamily="18" charset="0"/>
              </a:rPr>
              <a:t>рис. 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193675" y="274638"/>
            <a:ext cx="8785225" cy="63373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539750" y="665163"/>
            <a:ext cx="81359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u="sng">
                <a:solidFill>
                  <a:schemeClr val="bg1"/>
                </a:solidFill>
                <a:latin typeface="Bookman Old Style" pitchFamily="18" charset="0"/>
              </a:rPr>
              <a:t>Цель: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bg1"/>
                </a:solidFill>
                <a:latin typeface="Bookman Old Style" pitchFamily="18" charset="0"/>
              </a:rPr>
              <a:t>обнаружить наличие силы, выталкивающей тело из жидкости;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bg1"/>
                </a:solidFill>
                <a:latin typeface="Bookman Old Style" pitchFamily="18" charset="0"/>
              </a:rPr>
              <a:t>установить от каких факторов зависит и от каких – не зависит выталкивающая сила.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4"/>
          <p:cNvSpPr>
            <a:spLocks noChangeArrowheads="1"/>
          </p:cNvSpPr>
          <p:nvPr/>
        </p:nvSpPr>
        <p:spPr bwMode="auto">
          <a:xfrm>
            <a:off x="468313" y="981075"/>
            <a:ext cx="8135937" cy="4968875"/>
          </a:xfrm>
          <a:prstGeom prst="foldedCorner">
            <a:avLst>
              <a:gd name="adj" fmla="val 12500"/>
            </a:avLst>
          </a:prstGeom>
          <a:solidFill>
            <a:srgbClr val="000099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755650" y="1557338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900113" y="1528763"/>
            <a:ext cx="7488237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Эпиграф: </a:t>
            </a:r>
          </a:p>
          <a:p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Без сомнения, </a:t>
            </a:r>
          </a:p>
          <a:p>
            <a:r>
              <a:rPr lang="ru-RU" sz="4000" b="1">
                <a:solidFill>
                  <a:schemeClr val="bg1"/>
                </a:solidFill>
                <a:latin typeface="Monotype Corsiva" pitchFamily="66" charset="0"/>
              </a:rPr>
              <a:t>всё наше знание начинается с опыта.</a:t>
            </a:r>
          </a:p>
          <a:p>
            <a:pPr algn="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                                                                                               Кант Иммануил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193675" y="274638"/>
            <a:ext cx="8785225" cy="63373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135937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u="sng">
                <a:solidFill>
                  <a:schemeClr val="bg1"/>
                </a:solidFill>
                <a:latin typeface="Bookman Old Style" pitchFamily="18" charset="0"/>
              </a:rPr>
              <a:t>Умения: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bg1"/>
                </a:solidFill>
                <a:latin typeface="Bookman Old Style" pitchFamily="18" charset="0"/>
              </a:rPr>
              <a:t>научиться определять выталкивающее действие жидкости;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bg1"/>
                </a:solidFill>
                <a:latin typeface="Bookman Old Style" pitchFamily="18" charset="0"/>
              </a:rPr>
              <a:t>научиться рассчитывать силу Архимеда;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>
                <a:solidFill>
                  <a:schemeClr val="bg1"/>
                </a:solidFill>
                <a:latin typeface="Bookman Old Style" pitchFamily="18" charset="0"/>
              </a:rPr>
              <a:t>научиться навыкам 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ctrTitle"/>
          </p:nvPr>
        </p:nvSpPr>
        <p:spPr>
          <a:xfrm>
            <a:off x="755650" y="3429000"/>
            <a:ext cx="7772400" cy="147002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  <a:t>Обнаружение силы, выталкивающей </a:t>
            </a:r>
            <a:b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sz="4800" smtClean="0">
                <a:solidFill>
                  <a:schemeClr val="bg1"/>
                </a:solidFill>
                <a:latin typeface="Bookman Old Style" pitchFamily="18" charset="0"/>
              </a:rPr>
              <a:t>тело из жидкости</a:t>
            </a:r>
          </a:p>
        </p:txBody>
      </p:sp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3492500" y="1196975"/>
            <a:ext cx="21478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chemeClr val="bg1"/>
                </a:solidFill>
                <a:latin typeface="Bookman Old Style" pitchFamily="18" charset="0"/>
              </a:rPr>
              <a:t>Тема</a:t>
            </a:r>
            <a:r>
              <a:rPr lang="ru-RU" sz="660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</p:txBody>
      </p:sp>
      <p:sp>
        <p:nvSpPr>
          <p:cNvPr id="37891" name="TextBox 4"/>
          <p:cNvSpPr txBox="1">
            <a:spLocks noChangeArrowheads="1"/>
          </p:cNvSpPr>
          <p:nvPr/>
        </p:nvSpPr>
        <p:spPr bwMode="auto">
          <a:xfrm>
            <a:off x="928688" y="214313"/>
            <a:ext cx="7072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Bookman Old Style" pitchFamily="18" charset="0"/>
              </a:rPr>
              <a:t>Исследовательская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1"/>
          <p:cNvSpPr txBox="1">
            <a:spLocks noChangeArrowheads="1"/>
          </p:cNvSpPr>
          <p:nvPr/>
        </p:nvSpPr>
        <p:spPr bwMode="auto">
          <a:xfrm>
            <a:off x="214313" y="500063"/>
            <a:ext cx="87153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Цель:</a:t>
            </a:r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  Обнаружить на опыте выталкивающее действие жидкости на погружённое в неё тело и определить выталкивающую силу.</a:t>
            </a:r>
          </a:p>
          <a:p>
            <a:endParaRPr lang="ru-RU" sz="3600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 sz="360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ru-RU" sz="3600" b="1" i="1" u="sng">
                <a:solidFill>
                  <a:schemeClr val="bg1"/>
                </a:solidFill>
                <a:latin typeface="Bookman Old Style" pitchFamily="18" charset="0"/>
              </a:rPr>
              <a:t>Приборы и материалы:</a:t>
            </a:r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r>
              <a:rPr lang="ru-RU" sz="3600">
                <a:solidFill>
                  <a:schemeClr val="bg1"/>
                </a:solidFill>
                <a:latin typeface="Bookman Old Style" pitchFamily="18" charset="0"/>
              </a:rPr>
              <a:t>Динамометр, штатив с муфтой и лапкой, тело, сосуд с водой</a:t>
            </a:r>
            <a:endParaRPr lang="ru-RU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905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bg1"/>
                </a:solidFill>
                <a:latin typeface="Bookman Old Style" pitchFamily="18" charset="0"/>
              </a:rPr>
              <a:t>Ход работы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8229600" cy="54721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Укрепить динамометр на штативе.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Подвесить к нему на тело нити.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Определить вес данного тела в воздухе </a:t>
            </a:r>
            <a:r>
              <a:rPr lang="en-US" sz="2800" smtClean="0">
                <a:solidFill>
                  <a:schemeClr val="bg1"/>
                </a:solidFill>
                <a:latin typeface="Bookman Old Style" pitchFamily="18" charset="0"/>
              </a:rPr>
              <a:t>P</a:t>
            </a: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1.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Определить вес этого же тела в воде </a:t>
            </a:r>
            <a:r>
              <a:rPr lang="en-US" sz="2800" smtClean="0">
                <a:solidFill>
                  <a:schemeClr val="bg1"/>
                </a:solidFill>
                <a:latin typeface="Bookman Old Style" pitchFamily="18" charset="0"/>
              </a:rPr>
              <a:t>P</a:t>
            </a: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2.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Сравнить результаты измерений и сделать вывод: вес тела в воде меньше веса тела в воздухе.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Ответите на вопрос: Почему вес тела в воде меньше веса тела в воздухе?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Вычислите выталкивающую силу по формуле: </a:t>
            </a:r>
            <a:r>
              <a:rPr lang="en-US" sz="2800" smtClean="0">
                <a:solidFill>
                  <a:schemeClr val="bg1"/>
                </a:solidFill>
                <a:latin typeface="Bookman Old Style" pitchFamily="18" charset="0"/>
              </a:rPr>
              <a:t>F</a:t>
            </a: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выт. = </a:t>
            </a:r>
            <a:r>
              <a:rPr lang="en-US" sz="2800" smtClean="0">
                <a:solidFill>
                  <a:schemeClr val="bg1"/>
                </a:solidFill>
                <a:latin typeface="Bookman Old Style" pitchFamily="18" charset="0"/>
              </a:rPr>
              <a:t>P</a:t>
            </a: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1 – </a:t>
            </a:r>
            <a:r>
              <a:rPr lang="en-US" sz="2800" smtClean="0">
                <a:solidFill>
                  <a:schemeClr val="bg1"/>
                </a:solidFill>
                <a:latin typeface="Bookman Old Style" pitchFamily="18" charset="0"/>
              </a:rPr>
              <a:t>P</a:t>
            </a:r>
            <a:r>
              <a:rPr lang="ru-RU" sz="2800" smtClean="0">
                <a:solidFill>
                  <a:schemeClr val="bg1"/>
                </a:solidFill>
                <a:latin typeface="Bookman Old Style" pitchFamily="18" charset="0"/>
              </a:rPr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673</Words>
  <Application>Microsoft Office PowerPoint</Application>
  <PresentationFormat>On-screen Show (4:3)</PresentationFormat>
  <Paragraphs>161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Bookman Old Style</vt:lpstr>
      <vt:lpstr>Monotype Corsiva</vt:lpstr>
      <vt:lpstr>Times New Roman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Обнаружение силы, выталкивающей  тело из жидкости</vt:lpstr>
      <vt:lpstr>Слайд 8</vt:lpstr>
      <vt:lpstr>Ход работы</vt:lpstr>
      <vt:lpstr>Слайд 10</vt:lpstr>
      <vt:lpstr>Изучение зависимости  силы Архимеда  от плотности тела</vt:lpstr>
      <vt:lpstr>Слайд 12</vt:lpstr>
      <vt:lpstr>Слайд 13</vt:lpstr>
      <vt:lpstr>Слайд 14</vt:lpstr>
      <vt:lpstr>Исследование зависимости  силы Архимеда  от плотности жидкости</vt:lpstr>
      <vt:lpstr>Слайд 16</vt:lpstr>
      <vt:lpstr>Слайд 17</vt:lpstr>
      <vt:lpstr>Слайд 18</vt:lpstr>
      <vt:lpstr>Исследование зависимости  силы Архимеда  от объема тела</vt:lpstr>
      <vt:lpstr>Слайд 20</vt:lpstr>
      <vt:lpstr>Слайд 21</vt:lpstr>
      <vt:lpstr>Слайд 22</vt:lpstr>
      <vt:lpstr>Исследование зависимости  силы Архимеда  от формы тела.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МОУ СОШ№20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зависимости силы Архимеда от плотности тела.</dc:title>
  <dc:creator>Phisic</dc:creator>
  <cp:lastModifiedBy>PlaSA</cp:lastModifiedBy>
  <cp:revision>9</cp:revision>
  <dcterms:created xsi:type="dcterms:W3CDTF">2012-04-13T08:53:11Z</dcterms:created>
  <dcterms:modified xsi:type="dcterms:W3CDTF">2013-01-23T18:38:53Z</dcterms:modified>
</cp:coreProperties>
</file>