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916BC-D5C2-4C9B-AC19-CD34AADC94B0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71437-9F9F-49F9-9C74-61DC2F8536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«Формирование универсальных учебных  действий (УУД) на уроках географии в условиях введения ФГОС ООО»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3717032"/>
            <a:ext cx="2984376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Выполнили</a:t>
            </a:r>
            <a:r>
              <a:rPr lang="ru-RU" sz="2800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Хабибуллина Н.Р.</a:t>
            </a:r>
          </a:p>
          <a:p>
            <a:pPr algn="l"/>
            <a:r>
              <a:rPr lang="ru-RU" sz="2800" dirty="0" err="1">
                <a:solidFill>
                  <a:schemeClr val="tx1"/>
                </a:solidFill>
              </a:rPr>
              <a:t>Гиматдинова</a:t>
            </a:r>
            <a:r>
              <a:rPr lang="ru-RU" sz="2800" dirty="0">
                <a:solidFill>
                  <a:schemeClr val="tx1"/>
                </a:solidFill>
              </a:rPr>
              <a:t> Г.Г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Тихонова Н.</a:t>
            </a:r>
            <a:r>
              <a:rPr lang="ru-RU" dirty="0">
                <a:solidFill>
                  <a:schemeClr val="tx1"/>
                </a:solidFill>
              </a:rPr>
              <a:t>М</a:t>
            </a:r>
          </a:p>
          <a:p>
            <a:pPr algn="l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260648"/>
            <a:ext cx="658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cs typeface="Aharoni" pitchFamily="2" charset="-79"/>
              </a:rPr>
              <a:t>ГАОУ ДПО Институт Развития Образования Республики Татарстан</a:t>
            </a:r>
          </a:p>
          <a:p>
            <a:endParaRPr lang="ru-RU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882392" y="1513329"/>
            <a:ext cx="53792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haroni" pitchFamily="2" charset="-79"/>
              </a:rPr>
              <a:t>Выпускная </a:t>
            </a:r>
            <a:r>
              <a:rPr lang="ru-RU" sz="2000" dirty="0" smtClean="0">
                <a:latin typeface="+mj-lt"/>
                <a:ea typeface="Times New Roman" pitchFamily="18" charset="0"/>
                <a:cs typeface="Aharoni" pitchFamily="2" charset="-79"/>
              </a:rPr>
              <a:t>квалификационная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haroni" pitchFamily="2" charset="-79"/>
              </a:rPr>
              <a:t> работа (проект)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5589240"/>
            <a:ext cx="17281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Казань - 2013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925144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Универсальные учебные действия, их свойства и качества определяют эффективность образовательного  процесса, в частности</a:t>
            </a:r>
          </a:p>
          <a:p>
            <a:pPr lvl="0">
              <a:buNone/>
            </a:pPr>
            <a:r>
              <a:rPr lang="ru-RU" dirty="0" smtClean="0"/>
              <a:t>усвоение знаний, формирование умений, образа мира и основных видов компетенций учащихся;</a:t>
            </a:r>
          </a:p>
          <a:p>
            <a:pPr lvl="0">
              <a:buNone/>
            </a:pPr>
            <a:r>
              <a:rPr lang="ru-RU" dirty="0" smtClean="0"/>
              <a:t>создают возможность обучения в зоне ближайшего развития учащегося;</a:t>
            </a:r>
          </a:p>
          <a:p>
            <a:pPr lvl="0">
              <a:buNone/>
            </a:pPr>
            <a:r>
              <a:rPr lang="ru-RU" dirty="0" smtClean="0"/>
              <a:t>способствуют достижению высокой успешности в усвоении учебного содержания;</a:t>
            </a:r>
          </a:p>
          <a:p>
            <a:pPr lvl="0">
              <a:buNone/>
            </a:pPr>
            <a:r>
              <a:rPr lang="ru-RU" dirty="0" smtClean="0"/>
              <a:t>создают предпосылки для перехода к самообразованию;</a:t>
            </a:r>
          </a:p>
          <a:p>
            <a:pPr lvl="0">
              <a:buNone/>
            </a:pPr>
            <a:r>
              <a:rPr lang="ru-RU" dirty="0" smtClean="0"/>
              <a:t>обеспечивают формирование осознанности и критичности учебных действий</a:t>
            </a:r>
          </a:p>
          <a:p>
            <a:pPr>
              <a:buNone/>
            </a:pPr>
            <a:r>
              <a:rPr lang="ru-RU" dirty="0" smtClean="0"/>
              <a:t>Но вместе с тем мы поняли что, недостаточно методической литературы посвящено этой теме, а так же затруднения вызвало у нас постройка технологической карты</a:t>
            </a:r>
          </a:p>
          <a:p>
            <a:pPr lvl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46836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59626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Цель:</a:t>
            </a:r>
            <a:r>
              <a:rPr lang="ru-RU" dirty="0"/>
              <a:t> теоретически разработать и определить средства формирования универсальных учебных действий у школьников на уроках географии, практически подкрепить результативность данного проекта.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Задача №1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     </a:t>
            </a:r>
            <a:r>
              <a:rPr lang="ru-RU" b="1" u="sng" dirty="0" smtClean="0"/>
              <a:t>Провести </a:t>
            </a:r>
            <a:r>
              <a:rPr lang="ru-RU" b="1" u="sng" dirty="0"/>
              <a:t>теоретический анализ педагогической литературы по проблеме формирования универсальных учебных действий у школьников на уроках </a:t>
            </a:r>
            <a:r>
              <a:rPr lang="ru-RU" b="1" u="sng" dirty="0" smtClean="0"/>
              <a:t>географии</a:t>
            </a:r>
          </a:p>
          <a:p>
            <a:pPr>
              <a:buNone/>
            </a:pPr>
            <a:r>
              <a:rPr lang="ru-RU" b="1" dirty="0" smtClean="0"/>
              <a:t>Вывод:</a:t>
            </a:r>
            <a:r>
              <a:rPr lang="ru-RU" dirty="0" smtClean="0"/>
              <a:t> При создании проекта мы изучили педагогическую литературу (Давыдов В.В. Проблемы развивающего обучения. – М.: Академический проект, 2007. – 231с, Программа основного общего образования по географии </a:t>
            </a:r>
            <a:r>
              <a:rPr lang="ru-RU" b="1" dirty="0" smtClean="0"/>
              <a:t>в соответствии с ФГОС</a:t>
            </a:r>
            <a:r>
              <a:rPr lang="ru-RU" dirty="0" smtClean="0"/>
              <a:t> к линии учебно-методических комплексов по географии </a:t>
            </a:r>
            <a:r>
              <a:rPr lang="ru-RU" b="1" dirty="0" smtClean="0"/>
              <a:t>для 5-9 классов</a:t>
            </a:r>
            <a:r>
              <a:rPr lang="ru-RU" dirty="0" smtClean="0"/>
              <a:t> под редакцией О. А. Климановой, А. И. Алексеева (линия МГУ).Издательство "Дрофа". Авторы: А.И. Алексеев, О.А. Климанова, В.В. Климанов, В.А. Низовцев, 5-9 классы.),а также материалы  сайта «Школа – 2100», где разрабатывалась теория формирования универсальных учебных действий у обучающихся на уроках географии и пришли к выводу что в педагогической литературе данная проблема недостаточно разработана. 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Задача №2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b="1" u="sng" dirty="0" smtClean="0"/>
              <a:t>Разработать </a:t>
            </a:r>
            <a:r>
              <a:rPr lang="ru-RU" b="1" u="sng" dirty="0"/>
              <a:t>средства формирования универсальных учебных действий у школьников 5-х классов на уроках </a:t>
            </a:r>
            <a:r>
              <a:rPr lang="ru-RU" b="1" u="sng" dirty="0" smtClean="0"/>
              <a:t>географии</a:t>
            </a:r>
            <a:endParaRPr lang="ru-RU" b="1" u="sng" dirty="0"/>
          </a:p>
          <a:p>
            <a:pPr>
              <a:buNone/>
            </a:pPr>
            <a:r>
              <a:rPr lang="ru-RU" b="1" dirty="0" smtClean="0"/>
              <a:t>Вывод: </a:t>
            </a:r>
            <a:r>
              <a:rPr lang="ru-RU" dirty="0" smtClean="0"/>
              <a:t>решая вторую задачу - 	  разработать средства формирования универсальных учебных действий у школьников 5-х классов на уроках географии, мы изучили следующие технологии: </a:t>
            </a:r>
          </a:p>
          <a:p>
            <a:pPr lvl="0">
              <a:buNone/>
            </a:pPr>
            <a:r>
              <a:rPr lang="ru-RU" dirty="0" smtClean="0"/>
              <a:t>технология проблемного диалога  </a:t>
            </a:r>
          </a:p>
          <a:p>
            <a:pPr lvl="0">
              <a:buNone/>
            </a:pPr>
            <a:r>
              <a:rPr lang="ru-RU" dirty="0" smtClean="0"/>
              <a:t>технология оценивания</a:t>
            </a:r>
          </a:p>
          <a:p>
            <a:pPr lvl="0">
              <a:buNone/>
            </a:pPr>
            <a:r>
              <a:rPr lang="ru-RU" dirty="0" smtClean="0"/>
              <a:t>технология продуктивного чтения</a:t>
            </a:r>
          </a:p>
          <a:p>
            <a:pPr lvl="0">
              <a:buNone/>
            </a:pPr>
            <a:r>
              <a:rPr lang="ru-RU" dirty="0" smtClean="0"/>
              <a:t>проектная технология</a:t>
            </a:r>
          </a:p>
          <a:p>
            <a:pPr>
              <a:buNone/>
            </a:pPr>
            <a:r>
              <a:rPr lang="ru-RU" dirty="0" smtClean="0"/>
              <a:t>Обучение учащихся каждой предметной области в той или иной мере развивает все виды УУД. Соблюдение определенной системы условий, а так же организация различных видов деятельности обучающихся по решению одних и тех же типов задач позволит работать над формированием всех видов УУД каждому учителю-предметнику, в том числе и учителем географии.</a:t>
            </a:r>
          </a:p>
          <a:p>
            <a:pPr>
              <a:buNone/>
            </a:pPr>
            <a:r>
              <a:rPr lang="ru-RU" dirty="0" smtClean="0"/>
              <a:t>Технологические карты  уроков по теме «Литосфера» нами построены в соответствии  </a:t>
            </a:r>
            <a:r>
              <a:rPr lang="en-US" dirty="0" smtClean="0"/>
              <a:t>c</a:t>
            </a:r>
            <a:r>
              <a:rPr lang="ru-RU" dirty="0" err="1" smtClean="0"/>
              <a:t>истемно-деятельностным</a:t>
            </a:r>
            <a:r>
              <a:rPr lang="ru-RU" dirty="0" smtClean="0"/>
              <a:t> подходом в учебной деятельности. На каждом этапе урока указали виды формируемых универсальных учебных действий. Разрабатывая уроки, мы пришли к выводу, что оптимальной технологией для обучающихся в 5-х классах является технология продуктивного чтения и технология проблемного диалога.  На уроках с использованием данных технологий обучающиеся учатся лучше рассуждать, думать, анализировать, главное - самостоятельно решать ставшие перед ними проблемы, ставить цели и их добиваться. Они учатся общаться, уважать мнение каждого и считаться друг с другом.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 №3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sz="6400" b="1" u="sng" dirty="0" smtClean="0"/>
              <a:t>географии </a:t>
            </a:r>
            <a:r>
              <a:rPr lang="ru-RU" sz="6400" b="1" u="sng" dirty="0"/>
              <a:t>по формированию </a:t>
            </a:r>
            <a:r>
              <a:rPr lang="ru-RU" sz="6400" b="1" u="sng" dirty="0" smtClean="0"/>
              <a:t>подтвердить результативность работы учителя </a:t>
            </a:r>
            <a:r>
              <a:rPr lang="ru-RU" sz="6400" b="1" u="sng" dirty="0" smtClean="0"/>
              <a:t>универсальных </a:t>
            </a:r>
            <a:r>
              <a:rPr lang="ru-RU" sz="6400" b="1" u="sng" dirty="0"/>
              <a:t>учебных действий у </a:t>
            </a:r>
            <a:r>
              <a:rPr lang="ru-RU" sz="6400" b="1" u="sng" dirty="0" smtClean="0"/>
              <a:t>школьников</a:t>
            </a:r>
          </a:p>
          <a:p>
            <a:pPr>
              <a:buNone/>
            </a:pPr>
            <a:r>
              <a:rPr lang="ru-RU" sz="6400" b="1" dirty="0" smtClean="0"/>
              <a:t>Вывод:</a:t>
            </a:r>
            <a:r>
              <a:rPr lang="ru-RU" sz="6400" dirty="0" smtClean="0"/>
              <a:t>: подтверждением результативности работы учителя географии   по формированию универсальных учебных действий у обучающихся является </a:t>
            </a:r>
            <a:r>
              <a:rPr lang="ru-RU" sz="6400" dirty="0" err="1" smtClean="0"/>
              <a:t>метапредметные</a:t>
            </a:r>
            <a:r>
              <a:rPr lang="ru-RU" sz="6400" dirty="0" smtClean="0"/>
              <a:t> и личностные результаты:</a:t>
            </a:r>
          </a:p>
          <a:p>
            <a:pPr>
              <a:buNone/>
            </a:pPr>
            <a:r>
              <a:rPr lang="ru-RU" sz="6400" b="1" dirty="0" smtClean="0"/>
              <a:t>Регулятивные:</a:t>
            </a:r>
            <a:r>
              <a:rPr lang="ru-RU" sz="6400" dirty="0" smtClean="0"/>
              <a:t> формируют умения постановки цели</a:t>
            </a:r>
            <a:r>
              <a:rPr lang="ru-RU" sz="6400" b="1" dirty="0" smtClean="0"/>
              <a:t>, </a:t>
            </a:r>
            <a:r>
              <a:rPr lang="ru-RU" sz="6400" dirty="0" smtClean="0"/>
              <a:t>выявления пробелов в своём знании.</a:t>
            </a:r>
          </a:p>
          <a:p>
            <a:pPr>
              <a:buNone/>
            </a:pPr>
            <a:r>
              <a:rPr lang="ru-RU" sz="6400" b="1" dirty="0" smtClean="0"/>
              <a:t>Познавательные:</a:t>
            </a:r>
            <a:r>
              <a:rPr lang="ru-RU" sz="6400" dirty="0" smtClean="0"/>
              <a:t> умение решать учебные проблемы, возникающие в ходе работы, логически мыслить</a:t>
            </a:r>
          </a:p>
          <a:p>
            <a:pPr>
              <a:buNone/>
            </a:pPr>
            <a:r>
              <a:rPr lang="ru-RU" sz="6400" b="1" dirty="0" smtClean="0"/>
              <a:t>Коммуникативные формируют умение</a:t>
            </a:r>
            <a:r>
              <a:rPr lang="ru-RU" sz="6400" dirty="0" smtClean="0"/>
              <a:t> выражать свои мысли, аргументации своего мнения.</a:t>
            </a:r>
          </a:p>
          <a:p>
            <a:pPr>
              <a:buNone/>
            </a:pPr>
            <a:r>
              <a:rPr lang="x-none" sz="6400" smtClean="0"/>
              <a:t>По мере формирования в начальных классах личностных действий ученика (смыслообразование и самоопределение, нравственно-этическая ориентация) функционирование и развитие УУД (коммуникативных, познавательных и регулятивных) в основной школе претерпевают значительные изменения. Регуляция общения, кооперации и сотрудничества проектирует определённые достижения и результаты подростка, что вторично приводит к изменению характера его общения и Я-концепции.</a:t>
            </a:r>
            <a:endParaRPr lang="ru-RU" sz="6400" dirty="0" smtClean="0"/>
          </a:p>
          <a:p>
            <a:pPr>
              <a:buNone/>
            </a:pPr>
            <a:r>
              <a:rPr lang="ru-RU" sz="6400" dirty="0" smtClean="0"/>
              <a:t>Исходя из того что в подростковом возрасте ведущей становится деятельность межличностного общения, приоритетное значение в развитии УУД в этот период приобретают коммуникативные учебные действия. Результатом «Формирование универсальных учебных действий (УУД) на уроках географии  в условиях введения ФГОС ООО» является функционально-грамотная личность -  человек, способный решать самые разные жизненные задачи, оставаясь при этом человеком:</a:t>
            </a:r>
          </a:p>
          <a:p>
            <a:pPr lvl="0">
              <a:buNone/>
            </a:pPr>
            <a:r>
              <a:rPr lang="ru-RU" sz="6400" dirty="0" smtClean="0"/>
              <a:t>человек самостоятельный,</a:t>
            </a:r>
          </a:p>
          <a:p>
            <a:pPr lvl="0">
              <a:buNone/>
            </a:pPr>
            <a:r>
              <a:rPr lang="ru-RU" sz="6400" dirty="0" smtClean="0"/>
              <a:t>человек познающий,</a:t>
            </a:r>
          </a:p>
          <a:p>
            <a:pPr lvl="0">
              <a:buNone/>
            </a:pPr>
            <a:r>
              <a:rPr lang="ru-RU" sz="6400" dirty="0" smtClean="0"/>
              <a:t>человек, умеющий жить среди людей.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Разработать технологические карты по теме «</a:t>
            </a:r>
            <a:r>
              <a:rPr lang="ru-RU" dirty="0"/>
              <a:t>Формирование универсальных учебных действий (УУД на уроках географии в условиях введения ФГОС ООО»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 учебнику  </a:t>
            </a:r>
            <a:r>
              <a:rPr lang="ru-RU" dirty="0"/>
              <a:t>5 класса  «Мир Земли»           (авторы В.А. Кошевой, Т.Л. </a:t>
            </a:r>
            <a:r>
              <a:rPr lang="ru-RU" dirty="0" err="1"/>
              <a:t>Смоктунович</a:t>
            </a:r>
            <a:r>
              <a:rPr lang="ru-RU" dirty="0"/>
              <a:t>, О.А  Родыгина</a:t>
            </a:r>
            <a:r>
              <a:rPr lang="ru-RU" dirty="0" smtClean="0"/>
              <a:t>), раздел «Литосфера».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178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effectLst/>
              </a:rPr>
              <a:t>Технологическая карта урока по теме  «</a:t>
            </a:r>
            <a:r>
              <a:rPr lang="ru-RU" sz="3100" b="1" dirty="0">
                <a:effectLst/>
              </a:rPr>
              <a:t>Мир земной тверди. Этажи подземного царства»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/>
              <a:t>учитель географии МБОУ «</a:t>
            </a:r>
            <a:r>
              <a:rPr lang="ru-RU" dirty="0" err="1"/>
              <a:t>Камскополянская</a:t>
            </a:r>
            <a:r>
              <a:rPr lang="ru-RU" dirty="0"/>
              <a:t> средняя общеобразовательная школа №2 с углубленным изучением отдельных предметов» Нижнекамского муниципального района РТ </a:t>
            </a:r>
          </a:p>
          <a:p>
            <a:pPr>
              <a:buNone/>
            </a:pPr>
            <a:r>
              <a:rPr lang="ru-RU" b="1" dirty="0" err="1"/>
              <a:t>Гиматдинова</a:t>
            </a:r>
            <a:r>
              <a:rPr lang="ru-RU" b="1" dirty="0"/>
              <a:t> </a:t>
            </a:r>
            <a:r>
              <a:rPr lang="ru-RU" b="1" dirty="0" err="1"/>
              <a:t>Гульсина</a:t>
            </a:r>
            <a:r>
              <a:rPr lang="ru-RU" b="1" dirty="0"/>
              <a:t> </a:t>
            </a:r>
            <a:r>
              <a:rPr lang="ru-RU" b="1" dirty="0" err="1"/>
              <a:t>Гафиятовна</a:t>
            </a:r>
            <a:r>
              <a:rPr lang="ru-RU" dirty="0"/>
              <a:t>, учитель высшей квалификационной категории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Тип </a:t>
            </a:r>
            <a:r>
              <a:rPr lang="ru-RU" dirty="0"/>
              <a:t>урока: урок «открытия» нового знания (ОНЗ)</a:t>
            </a:r>
          </a:p>
          <a:p>
            <a:pPr>
              <a:buNone/>
            </a:pPr>
            <a:r>
              <a:rPr lang="ru-RU" dirty="0"/>
              <a:t>Вид урока: комбинированный</a:t>
            </a:r>
          </a:p>
          <a:p>
            <a:pPr>
              <a:buNone/>
            </a:pPr>
            <a:r>
              <a:rPr lang="ru-RU" dirty="0"/>
              <a:t>Цель урока: </a:t>
            </a:r>
            <a:r>
              <a:rPr lang="ru-RU" b="1" dirty="0"/>
              <a:t>предметный результат – освоение системы географических знаний о природе Земли</a:t>
            </a:r>
            <a:endParaRPr lang="ru-RU" dirty="0"/>
          </a:p>
          <a:p>
            <a:pPr>
              <a:buNone/>
            </a:pPr>
            <a:r>
              <a:rPr lang="ru-RU" dirty="0"/>
              <a:t>1. Выделять, описывать и объяснять существенные признаки географических объектов и явлений.</a:t>
            </a:r>
          </a:p>
          <a:p>
            <a:pPr>
              <a:buNone/>
            </a:pPr>
            <a:r>
              <a:rPr lang="ru-RU" b="1" dirty="0" err="1"/>
              <a:t>Метапредметный</a:t>
            </a:r>
            <a:r>
              <a:rPr lang="ru-RU" b="1" dirty="0"/>
              <a:t> результат – использование географических умений для анализа, оценки, прогнозирования современных </a:t>
            </a:r>
            <a:r>
              <a:rPr lang="ru-RU" b="1" dirty="0" err="1"/>
              <a:t>социоприродных</a:t>
            </a:r>
            <a:r>
              <a:rPr lang="ru-RU" b="1" dirty="0"/>
              <a:t> проблем и проектирования путей их решения:</a:t>
            </a:r>
            <a:endParaRPr lang="ru-RU" dirty="0"/>
          </a:p>
          <a:p>
            <a:pPr>
              <a:buNone/>
            </a:pPr>
            <a:r>
              <a:rPr lang="ru-RU" dirty="0"/>
              <a:t>1. Находить в различных источниках, анализировать географическую информацию и делать обобщающие выводы.</a:t>
            </a:r>
          </a:p>
          <a:p>
            <a:pPr>
              <a:buNone/>
            </a:pPr>
            <a:r>
              <a:rPr lang="ru-RU" dirty="0"/>
              <a:t>2. Составлять описания различных географических объектов на основе анализа разнообразных источников географической информации.</a:t>
            </a:r>
          </a:p>
          <a:p>
            <a:pPr>
              <a:buNone/>
            </a:pPr>
            <a:r>
              <a:rPr lang="ru-RU" dirty="0"/>
              <a:t>3. Развивать способности к самостоятельному приобретению новых знаний и практических умений</a:t>
            </a:r>
          </a:p>
          <a:p>
            <a:pPr>
              <a:buNone/>
            </a:pPr>
            <a:r>
              <a:rPr lang="ru-RU" b="1" dirty="0"/>
              <a:t>Личностный результат – понимание смысла собственной деятельности:</a:t>
            </a:r>
            <a:endParaRPr lang="ru-RU" dirty="0"/>
          </a:p>
          <a:p>
            <a:pPr lvl="0">
              <a:buNone/>
            </a:pPr>
            <a:r>
              <a:rPr lang="ru-RU" dirty="0"/>
              <a:t>Приводить примеры использования природных ресурсов человеком.</a:t>
            </a:r>
          </a:p>
          <a:p>
            <a:pPr lvl="0">
              <a:buNone/>
            </a:pPr>
            <a:r>
              <a:rPr lang="ru-RU" dirty="0"/>
              <a:t>Осознание ценности географического знания как важнейшего компонента научной картины мира.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262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effectLst/>
              </a:rPr>
              <a:t>Технологическая карта урока по теме  «</a:t>
            </a:r>
            <a:r>
              <a:rPr lang="ru-RU" sz="2200" b="1" dirty="0">
                <a:effectLst/>
              </a:rPr>
              <a:t>Горные </a:t>
            </a:r>
            <a:r>
              <a:rPr lang="ru-RU" sz="2200" b="1" dirty="0" smtClean="0">
                <a:effectLst/>
              </a:rPr>
              <a:t> породы </a:t>
            </a:r>
            <a:r>
              <a:rPr lang="ru-RU" sz="2200" b="1" dirty="0">
                <a:effectLst/>
              </a:rPr>
              <a:t>и минералы</a:t>
            </a:r>
            <a:r>
              <a:rPr lang="ru-RU" sz="2200" b="1" dirty="0" smtClean="0">
                <a:effectLst/>
              </a:rPr>
              <a:t>»</a:t>
            </a:r>
            <a:r>
              <a:rPr lang="ru-RU" sz="2200" dirty="0">
                <a:effectLst/>
              </a:rPr>
              <a:t> </a:t>
            </a: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effectLst/>
              </a:rPr>
              <a:t>учитель </a:t>
            </a:r>
            <a:r>
              <a:rPr lang="ru-RU" sz="2200" dirty="0">
                <a:effectLst/>
              </a:rPr>
              <a:t>географии МБОУ «Средняя общеобразовательная школа №54 с углубленным изучением отдельных предметов» Авиастроительного  района</a:t>
            </a:r>
            <a:br>
              <a:rPr lang="ru-RU" sz="2200" dirty="0">
                <a:effectLst/>
              </a:rPr>
            </a:br>
            <a:r>
              <a:rPr lang="ru-RU" sz="2200" dirty="0">
                <a:effectLst/>
              </a:rPr>
              <a:t> г. Казани РТ </a:t>
            </a:r>
            <a:r>
              <a:rPr lang="ru-RU" sz="2200" b="1" dirty="0">
                <a:effectLst/>
              </a:rPr>
              <a:t>Хабибуллина </a:t>
            </a:r>
            <a:r>
              <a:rPr lang="ru-RU" sz="2200" b="1" dirty="0" err="1">
                <a:effectLst/>
              </a:rPr>
              <a:t>Нурзида</a:t>
            </a:r>
            <a:r>
              <a:rPr lang="ru-RU" sz="2200" b="1" dirty="0">
                <a:effectLst/>
              </a:rPr>
              <a:t> </a:t>
            </a:r>
            <a:r>
              <a:rPr lang="ru-RU" sz="2200" b="1" dirty="0" err="1">
                <a:effectLst/>
              </a:rPr>
              <a:t>Рафиковна</a:t>
            </a:r>
            <a:r>
              <a:rPr lang="ru-RU" sz="2200" dirty="0">
                <a:effectLst/>
              </a:rPr>
              <a:t>, учитель первой квалификационной категории</a:t>
            </a:r>
            <a:br>
              <a:rPr lang="ru-RU" sz="2200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564904"/>
            <a:ext cx="8686800" cy="3515221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Тип урока: урок «открытия» нового знания (ОНЗ)</a:t>
            </a:r>
          </a:p>
          <a:p>
            <a:r>
              <a:rPr lang="ru-RU" dirty="0"/>
              <a:t>Вид урока: комбинированный</a:t>
            </a:r>
          </a:p>
          <a:p>
            <a:r>
              <a:rPr lang="ru-RU" dirty="0"/>
              <a:t>Цель урока:  </a:t>
            </a:r>
            <a:r>
              <a:rPr lang="ru-RU" b="1" dirty="0"/>
              <a:t>предметный результат – освоение системы географических знаний о природе Земли</a:t>
            </a:r>
            <a:endParaRPr lang="ru-RU" dirty="0"/>
          </a:p>
          <a:p>
            <a:r>
              <a:rPr lang="ru-RU" dirty="0"/>
              <a:t>1. Выделять, описывать и объяснять существенные признаки географических объектов и явлений.</a:t>
            </a:r>
          </a:p>
          <a:p>
            <a:r>
              <a:rPr lang="ru-RU" b="1" dirty="0" err="1"/>
              <a:t>метапредметный</a:t>
            </a:r>
            <a:r>
              <a:rPr lang="ru-RU" b="1" dirty="0"/>
              <a:t> результат – использование географических умений для анализа, оценки, прогнозирования современных </a:t>
            </a:r>
            <a:r>
              <a:rPr lang="ru-RU" b="1" dirty="0" err="1"/>
              <a:t>социоприродных</a:t>
            </a:r>
            <a:r>
              <a:rPr lang="ru-RU" b="1" dirty="0"/>
              <a:t> проблем и проектирования путей их решения:</a:t>
            </a:r>
            <a:endParaRPr lang="ru-RU" dirty="0"/>
          </a:p>
          <a:p>
            <a:r>
              <a:rPr lang="ru-RU" dirty="0"/>
              <a:t>1. Находить в различных источниках, анализировать географическую информацию и делать обобщающие выводы.</a:t>
            </a:r>
          </a:p>
          <a:p>
            <a:r>
              <a:rPr lang="ru-RU" dirty="0"/>
              <a:t>2. Составлять описания различных географических объектов на основе анализа разнообразных источников географической информации. </a:t>
            </a:r>
          </a:p>
          <a:p>
            <a:r>
              <a:rPr lang="ru-RU" b="1" dirty="0"/>
              <a:t>личностный – понимание смысла собственной деятельности:</a:t>
            </a:r>
            <a:endParaRPr lang="ru-RU" dirty="0"/>
          </a:p>
          <a:p>
            <a:r>
              <a:rPr lang="ru-RU" dirty="0"/>
              <a:t>1. Приводить примеры использования природных ресурсов человеком.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8227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effectLst/>
              </a:rPr>
              <a:t>Технологическая карта урока по </a:t>
            </a:r>
            <a:r>
              <a:rPr lang="ru-RU" sz="2200" dirty="0" smtClean="0">
                <a:effectLst/>
              </a:rPr>
              <a:t>теме  «Рельеф </a:t>
            </a:r>
            <a:r>
              <a:rPr lang="ru-RU" sz="2200" dirty="0">
                <a:effectLst/>
              </a:rPr>
              <a:t>Земли. Горы и </a:t>
            </a:r>
            <a:r>
              <a:rPr lang="ru-RU" sz="2200" dirty="0" smtClean="0">
                <a:effectLst/>
              </a:rPr>
              <a:t>равнины»</a:t>
            </a:r>
            <a:r>
              <a:rPr lang="ru-RU" sz="2200" dirty="0">
                <a:effectLst/>
              </a:rPr>
              <a:t> учитель географии </a:t>
            </a:r>
            <a:r>
              <a:rPr lang="ru-RU" sz="2200" dirty="0" smtClean="0">
                <a:effectLst/>
              </a:rPr>
              <a:t>и биологии Тихонова </a:t>
            </a:r>
            <a:r>
              <a:rPr lang="ru-RU" sz="2200" dirty="0">
                <a:effectLst/>
              </a:rPr>
              <a:t>Надежда Михайловна</a:t>
            </a:r>
            <a:br>
              <a:rPr lang="ru-RU" sz="2200" dirty="0">
                <a:effectLst/>
              </a:rPr>
            </a:br>
            <a:r>
              <a:rPr lang="ru-RU" sz="2200" dirty="0">
                <a:effectLst/>
              </a:rPr>
              <a:t>МБОУ «Старо-</a:t>
            </a:r>
            <a:r>
              <a:rPr lang="ru-RU" sz="2200" dirty="0" err="1">
                <a:effectLst/>
              </a:rPr>
              <a:t>Матакская</a:t>
            </a:r>
            <a:r>
              <a:rPr lang="ru-RU" sz="2200" dirty="0">
                <a:effectLst/>
              </a:rPr>
              <a:t> СОШ» </a:t>
            </a:r>
            <a:r>
              <a:rPr lang="ru-RU" sz="2200" dirty="0" err="1">
                <a:effectLst/>
              </a:rPr>
              <a:t>Алькеевского</a:t>
            </a:r>
            <a:r>
              <a:rPr lang="ru-RU" sz="2200" dirty="0">
                <a:effectLst/>
              </a:rPr>
              <a:t> муниципального района </a:t>
            </a:r>
            <a:r>
              <a:rPr lang="ru-RU" dirty="0">
                <a:effectLst/>
              </a:rPr>
              <a:t>РТ</a:t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668072" cy="4968552"/>
          </a:xfrm>
        </p:spPr>
        <p:txBody>
          <a:bodyPr>
            <a:normAutofit fontScale="32500" lnSpcReduction="20000"/>
          </a:bodyPr>
          <a:lstStyle/>
          <a:p>
            <a:pPr lvl="1">
              <a:buNone/>
            </a:pPr>
            <a:r>
              <a:rPr lang="ru-RU" sz="4300" dirty="0"/>
              <a:t>Тип </a:t>
            </a:r>
            <a:r>
              <a:rPr lang="ru-RU" sz="4300" dirty="0" smtClean="0"/>
              <a:t>урока:  урок </a:t>
            </a:r>
            <a:r>
              <a:rPr lang="ru-RU" sz="4300" dirty="0"/>
              <a:t>«открытия» нового знания (ОНЗ)</a:t>
            </a:r>
          </a:p>
          <a:p>
            <a:pPr lvl="1">
              <a:buNone/>
            </a:pPr>
            <a:r>
              <a:rPr lang="ru-RU" sz="4300" dirty="0"/>
              <a:t>Вид урока: </a:t>
            </a:r>
            <a:r>
              <a:rPr lang="ru-RU" sz="4300" dirty="0" smtClean="0"/>
              <a:t>комбинированный</a:t>
            </a:r>
          </a:p>
          <a:p>
            <a:pPr lvl="1">
              <a:buNone/>
            </a:pPr>
            <a:r>
              <a:rPr lang="ru-RU" sz="4300" b="1" dirty="0" smtClean="0"/>
              <a:t>Цели: </a:t>
            </a:r>
          </a:p>
          <a:p>
            <a:pPr lvl="1">
              <a:buNone/>
            </a:pPr>
            <a:r>
              <a:rPr lang="ru-RU" sz="4300" b="1" dirty="0" smtClean="0"/>
              <a:t>Предметные -осознание </a:t>
            </a:r>
            <a:r>
              <a:rPr lang="ru-RU" sz="4300" b="1" dirty="0"/>
              <a:t>роли географии в познании окружающего </a:t>
            </a:r>
            <a:r>
              <a:rPr lang="ru-RU" sz="4300" b="1" dirty="0" smtClean="0"/>
              <a:t>мира</a:t>
            </a:r>
            <a:endParaRPr lang="ru-RU" sz="4300" dirty="0"/>
          </a:p>
          <a:p>
            <a:pPr lvl="1">
              <a:buNone/>
            </a:pPr>
            <a:r>
              <a:rPr lang="ru-RU" sz="4300" dirty="0"/>
              <a:t>1. Объяснять роль различных источников географической информации.</a:t>
            </a:r>
          </a:p>
          <a:p>
            <a:pPr lvl="1">
              <a:buNone/>
            </a:pPr>
            <a:r>
              <a:rPr lang="ru-RU" sz="4300" b="1" dirty="0" err="1" smtClean="0"/>
              <a:t>Метапредметные</a:t>
            </a:r>
            <a:r>
              <a:rPr lang="ru-RU" sz="4300" b="1" dirty="0" smtClean="0"/>
              <a:t> - </a:t>
            </a:r>
            <a:r>
              <a:rPr lang="ru-RU" sz="4300" b="1" dirty="0"/>
              <a:t>освоение системы географических знаний о природе, населении, хозяйстве мира:</a:t>
            </a:r>
            <a:endParaRPr lang="ru-RU" sz="4300" dirty="0"/>
          </a:p>
          <a:p>
            <a:pPr lvl="1">
              <a:buNone/>
            </a:pPr>
            <a:r>
              <a:rPr lang="ru-RU" sz="4300" dirty="0"/>
              <a:t>Формулировать природные и антропогенные причины изменения окружающей среды.</a:t>
            </a:r>
          </a:p>
          <a:p>
            <a:pPr lvl="1">
              <a:buNone/>
            </a:pPr>
            <a:r>
              <a:rPr lang="ru-RU" sz="4300" dirty="0"/>
              <a:t>Выделять, описывать и объяснять существенные признаки географических объектов и явлений</a:t>
            </a:r>
            <a:r>
              <a:rPr lang="ru-RU" sz="4300" dirty="0" smtClean="0"/>
              <a:t>.</a:t>
            </a:r>
          </a:p>
          <a:p>
            <a:pPr lvl="1">
              <a:buNone/>
            </a:pPr>
            <a:r>
              <a:rPr lang="ru-RU" sz="4300" dirty="0"/>
              <a:t>Определять на карте местоположение географических объектов.</a:t>
            </a:r>
          </a:p>
          <a:p>
            <a:pPr lvl="1">
              <a:buNone/>
            </a:pPr>
            <a:endParaRPr lang="ru-RU" sz="4300" dirty="0"/>
          </a:p>
          <a:p>
            <a:pPr lvl="1">
              <a:buNone/>
            </a:pPr>
            <a:r>
              <a:rPr lang="ru-RU" sz="4300" b="1" dirty="0" smtClean="0"/>
              <a:t> </a:t>
            </a:r>
            <a:r>
              <a:rPr lang="ru-RU" sz="4300" b="1" dirty="0"/>
              <a:t>– использование географических умений для анализа, оценки, прогнозирования современных </a:t>
            </a:r>
            <a:r>
              <a:rPr lang="ru-RU" sz="4300" b="1" dirty="0" err="1"/>
              <a:t>социоприродных</a:t>
            </a:r>
            <a:r>
              <a:rPr lang="ru-RU" sz="4300" b="1" dirty="0"/>
              <a:t> проблем и проектирования путей их решения:</a:t>
            </a:r>
            <a:endParaRPr lang="ru-RU" sz="4300" dirty="0"/>
          </a:p>
          <a:p>
            <a:pPr lvl="1">
              <a:buNone/>
            </a:pPr>
            <a:r>
              <a:rPr lang="ru-RU" sz="4300" dirty="0"/>
              <a:t>Находить в различных источниках и анализировать географическую информацию и делать обобщающие выводы.</a:t>
            </a:r>
          </a:p>
          <a:p>
            <a:pPr lvl="1">
              <a:buNone/>
            </a:pPr>
            <a:r>
              <a:rPr lang="ru-RU" sz="4300" dirty="0"/>
              <a:t>Составлять описания различных географических объектов на основе анализа разнообразных источников географической информации.</a:t>
            </a:r>
          </a:p>
          <a:p>
            <a:pPr lvl="1">
              <a:buNone/>
            </a:pPr>
            <a:r>
              <a:rPr lang="ru-RU" sz="4300" b="1" dirty="0" smtClean="0"/>
              <a:t>– </a:t>
            </a:r>
            <a:r>
              <a:rPr lang="ru-RU" sz="4300" b="1" dirty="0"/>
              <a:t>использование карт как моделей:</a:t>
            </a:r>
            <a:endParaRPr lang="ru-RU" sz="4300" dirty="0"/>
          </a:p>
          <a:p>
            <a:pPr lvl="1">
              <a:buNone/>
            </a:pPr>
            <a:r>
              <a:rPr lang="ru-RU" sz="4300" dirty="0" smtClean="0"/>
              <a:t>Личностные </a:t>
            </a:r>
          </a:p>
          <a:p>
            <a:pPr lvl="1">
              <a:buNone/>
            </a:pPr>
            <a:r>
              <a:rPr lang="ru-RU" sz="4300" b="1" dirty="0" smtClean="0"/>
              <a:t>– </a:t>
            </a:r>
            <a:r>
              <a:rPr lang="ru-RU" sz="4300" b="1" dirty="0"/>
              <a:t>понимание смысла собственной деятельности:</a:t>
            </a:r>
            <a:endParaRPr lang="ru-RU" sz="4300" dirty="0"/>
          </a:p>
          <a:p>
            <a:pPr lvl="1">
              <a:buNone/>
            </a:pPr>
            <a:r>
              <a:rPr lang="ru-RU" sz="4300" dirty="0"/>
              <a:t>Использовать географические знания для осуществления мер по сохранению природы и защите людей от стихийных природных и техногенных явлений.</a:t>
            </a:r>
          </a:p>
          <a:p>
            <a:pPr lvl="1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9184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677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«Формирование универсальных учебных  действий (УУД) на уроках географии в условиях введения ФГОС ООО»   </vt:lpstr>
      <vt:lpstr>Цель: теоретически разработать и определить средства формирования универсальных учебных действий у школьников на уроках географии, практически подкрепить результативность данного проекта. </vt:lpstr>
      <vt:lpstr>Задача №1 </vt:lpstr>
      <vt:lpstr>Задача №2 </vt:lpstr>
      <vt:lpstr>Задача №3</vt:lpstr>
      <vt:lpstr>Задача 4</vt:lpstr>
      <vt:lpstr>Технологическая карта урока по теме  «Мир земной тверди. Этажи подземного царства» </vt:lpstr>
      <vt:lpstr>Технологическая карта урока по теме  «Горные  породы и минералы»   учитель географии МБОУ «Средняя общеобразовательная школа №54 с углубленным изучением отдельных предметов» Авиастроительного  района  г. Казани РТ Хабибуллина Нурзида Рафиковна, учитель первой квалификационной категории  </vt:lpstr>
      <vt:lpstr>Технологическая карта урока по теме  «Рельеф Земли. Горы и равнины» учитель географии и биологии Тихонова Надежда Михайловна МБОУ «Старо-Матакская СОШ» Алькеевского муниципального района РТ  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универсальных учебных  действий (УУД) на уроках географии в условиях введения ФГОС ООО»   </dc:title>
  <dc:creator>Надежда</dc:creator>
  <cp:lastModifiedBy>Надежда</cp:lastModifiedBy>
  <cp:revision>3</cp:revision>
  <dcterms:created xsi:type="dcterms:W3CDTF">2013-11-15T02:00:35Z</dcterms:created>
  <dcterms:modified xsi:type="dcterms:W3CDTF">2013-11-15T05:00:09Z</dcterms:modified>
</cp:coreProperties>
</file>