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Default Extension="bin" ContentType="application/vnd.openxmlformats-officedocument.oleObject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5" r:id="rId1"/>
  </p:sldMasterIdLst>
  <p:sldIdLst>
    <p:sldId id="256" r:id="rId2"/>
    <p:sldId id="257" r:id="rId3"/>
    <p:sldId id="259" r:id="rId4"/>
    <p:sldId id="262" r:id="rId5"/>
    <p:sldId id="283" r:id="rId6"/>
    <p:sldId id="263" r:id="rId7"/>
    <p:sldId id="264" r:id="rId8"/>
    <p:sldId id="285" r:id="rId9"/>
    <p:sldId id="282" r:id="rId10"/>
    <p:sldId id="28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57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5768-322B-450C-BC66-DBE41F41FA6A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DF5BF6-26F8-4C45-AD50-5B7D5CDEC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5768-322B-450C-BC66-DBE41F41FA6A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5BF6-26F8-4C45-AD50-5B7D5CDEC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5768-322B-450C-BC66-DBE41F41FA6A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5BF6-26F8-4C45-AD50-5B7D5CDEC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C1B8611-4C72-464C-8BB3-E2E5914458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12B38C0-795B-4101-8FCF-232CC4B20FF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5768-322B-450C-BC66-DBE41F41FA6A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ACDF5BF6-26F8-4C45-AD50-5B7D5CDEC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5768-322B-450C-BC66-DBE41F41FA6A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5BF6-26F8-4C45-AD50-5B7D5CDEC8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5768-322B-450C-BC66-DBE41F41FA6A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5BF6-26F8-4C45-AD50-5B7D5CDEC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5768-322B-450C-BC66-DBE41F41FA6A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ACDF5BF6-26F8-4C45-AD50-5B7D5CDEC8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5768-322B-450C-BC66-DBE41F41FA6A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5BF6-26F8-4C45-AD50-5B7D5CDEC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5768-322B-450C-BC66-DBE41F41FA6A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5BF6-26F8-4C45-AD50-5B7D5CDEC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5768-322B-450C-BC66-DBE41F41FA6A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5BF6-26F8-4C45-AD50-5B7D5CDEC809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85768-322B-450C-BC66-DBE41F41FA6A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CDF5BF6-26F8-4C45-AD50-5B7D5CDEC8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B185768-322B-450C-BC66-DBE41F41FA6A}" type="datetimeFigureOut">
              <a:rPr lang="ru-RU" smtClean="0"/>
              <a:pPr/>
              <a:t>21.05.2013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CDF5BF6-26F8-4C45-AD50-5B7D5CDEC809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  <p:sldLayoutId id="2147483683" r:id="rId8"/>
    <p:sldLayoutId id="2147483684" r:id="rId9"/>
    <p:sldLayoutId id="2147483685" r:id="rId10"/>
    <p:sldLayoutId id="2147483686" r:id="rId11"/>
    <p:sldLayoutId id="2147483687" r:id="rId12"/>
    <p:sldLayoutId id="2147483689" r:id="rId13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ctrTitle"/>
          </p:nvPr>
        </p:nvSpPr>
        <p:spPr>
          <a:xfrm>
            <a:off x="785786" y="357166"/>
            <a:ext cx="7851648" cy="1400172"/>
          </a:xfrm>
        </p:spPr>
        <p:txBody>
          <a:bodyPr>
            <a:noAutofit/>
          </a:bodyPr>
          <a:lstStyle/>
          <a:p>
            <a:pPr algn="ctr"/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Государственное бюджетное общеобразовательное учреждение</a:t>
            </a:r>
            <a:b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средняя общеобразовательная школа №538</a:t>
            </a:r>
            <a:b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 углублённым изучением информационных технологий </a:t>
            </a:r>
            <a:b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</a:br>
            <a:r>
              <a:rPr lang="ru-RU" sz="1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Кировского района Санкт-Петербурга</a:t>
            </a:r>
            <a:endParaRPr lang="ru-RU" sz="16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type="subTitle" idx="1"/>
          </p:nvPr>
        </p:nvSpPr>
        <p:spPr>
          <a:xfrm>
            <a:off x="214282" y="2428868"/>
            <a:ext cx="8643998" cy="4214842"/>
          </a:xfrm>
        </p:spPr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Тема: «Линзы. Оптическая сила линзы.»</a:t>
            </a:r>
          </a:p>
          <a:p>
            <a:pPr algn="ctr">
              <a:buNone/>
            </a:pPr>
            <a:r>
              <a:rPr lang="ru-RU" sz="36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урок в 8 классе</a:t>
            </a:r>
          </a:p>
          <a:p>
            <a:pPr marL="3852863" algn="l">
              <a:buNone/>
            </a:pPr>
            <a:endParaRPr lang="ru-RU" sz="2800" dirty="0" smtClean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5111750" algn="l">
              <a:buNone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Автор составитель: </a:t>
            </a:r>
          </a:p>
          <a:p>
            <a:pPr marL="5111750" algn="l">
              <a:buNone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учитель физики </a:t>
            </a:r>
            <a:r>
              <a:rPr lang="ru-RU" sz="2000" dirty="0" err="1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Арделян</a:t>
            </a: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 О.Н.</a:t>
            </a:r>
          </a:p>
          <a:p>
            <a:pPr algn="ctr">
              <a:buNone/>
            </a:pPr>
            <a:endParaRPr lang="ru-RU" sz="22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ru-RU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Санкт-Петербург</a:t>
            </a:r>
          </a:p>
          <a:p>
            <a:pPr algn="ctr">
              <a:buNone/>
            </a:pPr>
            <a:r>
              <a:rPr lang="ru-RU" sz="2000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2013</a:t>
            </a:r>
            <a:endParaRPr lang="ru-RU" sz="2000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Самостоятельное задание</a:t>
            </a: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5" name="Содержимое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Постройте изображение предмета, находящегося в фокусе.</a:t>
            </a:r>
          </a:p>
          <a:p>
            <a:endParaRPr lang="ru-RU" sz="36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Постройте изображение предмета, находящегося в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двойном фокусе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buNone/>
            </a:pP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Виды линз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Содержимое 7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Собирающие	</a:t>
            </a:r>
          </a:p>
          <a:p>
            <a:pPr algn="ctr">
              <a:buNone/>
            </a:pPr>
            <a:endParaRPr lang="ru-RU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Содержимое 8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3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  <a:cs typeface="Times New Roman" pitchFamily="18" charset="0"/>
              </a:rPr>
              <a:t>Рассеивающие</a:t>
            </a:r>
            <a:endParaRPr lang="ru-RU" sz="3600" dirty="0"/>
          </a:p>
        </p:txBody>
      </p:sp>
      <p:pic>
        <p:nvPicPr>
          <p:cNvPr id="10" name="Picture 23" descr="32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9750" y="3500438"/>
            <a:ext cx="3743325" cy="1992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1" name="Picture 26" descr="456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6825" y="3644900"/>
            <a:ext cx="3382963" cy="1695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785786" y="3286124"/>
            <a:ext cx="7786687" cy="3286148"/>
          </a:xfrm>
        </p:spPr>
        <p:txBody>
          <a:bodyPr>
            <a:normAutofit fontScale="77500" lnSpcReduction="20000"/>
          </a:bodyPr>
          <a:lstStyle/>
          <a:p>
            <a:pPr algn="just">
              <a:lnSpc>
                <a:spcPct val="90000"/>
              </a:lnSpc>
              <a:buFontTx/>
              <a:buNone/>
            </a:pPr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фокус собирающей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линзы 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точка на главной оптической оси, в которой собираются лучи, падающие параллельно главной оптической оси, после преломления их в линзе</a:t>
            </a: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80000"/>
              </a:lnSpc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>
              <a:lnSpc>
                <a:spcPct val="80000"/>
              </a:lnSpc>
              <a:buNone/>
            </a:pP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</a:t>
            </a:r>
            <a:r>
              <a:rPr lang="en-US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40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- фокусное расстояние – </a:t>
            </a:r>
            <a:r>
              <a:rPr lang="ru-RU" sz="4000" b="1" i="1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расстояние</a:t>
            </a: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от главного фокуса до центра линзы (О). </a:t>
            </a:r>
            <a:endParaRPr lang="en-US" sz="40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ru-RU" sz="40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113" algn="just">
              <a:lnSpc>
                <a:spcPct val="90000"/>
              </a:lnSpc>
              <a:buFontTx/>
              <a:buNone/>
            </a:pPr>
            <a:endParaRPr lang="ru-RU" sz="4000" b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indent="11113">
              <a:lnSpc>
                <a:spcPct val="90000"/>
              </a:lnSpc>
              <a:buFontTx/>
              <a:buNone/>
            </a:pPr>
            <a:endParaRPr lang="ru-RU" sz="2000" b="1" i="1" dirty="0" smtClean="0">
              <a:solidFill>
                <a:schemeClr val="accent2"/>
              </a:solidFill>
              <a:latin typeface="Times New Roman" pitchFamily="18" charset="0"/>
            </a:endParaRPr>
          </a:p>
        </p:txBody>
      </p:sp>
      <p:pic>
        <p:nvPicPr>
          <p:cNvPr id="10254" name="Picture 14" descr="789"/>
          <p:cNvPicPr>
            <a:picLocks noChangeAspect="1" noChangeArrowheads="1"/>
          </p:cNvPicPr>
          <p:nvPr/>
        </p:nvPicPr>
        <p:blipFill>
          <a:blip r:embed="rId2"/>
          <a:srcRect t="25653" b="13681"/>
          <a:stretch>
            <a:fillRect/>
          </a:stretch>
        </p:blipFill>
        <p:spPr bwMode="auto">
          <a:xfrm>
            <a:off x="1571604" y="1071546"/>
            <a:ext cx="6265862" cy="2398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Прямая со стрелкой 8"/>
          <p:cNvCxnSpPr>
            <a:stCxn id="11" idx="2"/>
          </p:cNvCxnSpPr>
          <p:nvPr/>
        </p:nvCxnSpPr>
        <p:spPr>
          <a:xfrm rot="5400000">
            <a:off x="7543247" y="1675589"/>
            <a:ext cx="496677" cy="581253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/>
          <p:cNvSpPr txBox="1"/>
          <p:nvPr/>
        </p:nvSpPr>
        <p:spPr>
          <a:xfrm>
            <a:off x="7020422" y="1071546"/>
            <a:ext cx="212357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Главная оптическая ось</a:t>
            </a:r>
            <a:endParaRPr lang="ru-RU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02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000"/>
                            </p:stCondLst>
                            <p:childTnLst>
                              <p:par>
                                <p:cTn id="1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1024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1024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1" name="Picture 18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04913" y="1412875"/>
            <a:ext cx="6985000" cy="491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42" name="Line 10"/>
          <p:cNvSpPr>
            <a:spLocks noChangeShapeType="1"/>
          </p:cNvSpPr>
          <p:nvPr/>
        </p:nvSpPr>
        <p:spPr bwMode="auto">
          <a:xfrm>
            <a:off x="971550" y="2852738"/>
            <a:ext cx="3455988" cy="0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3" name="Text Box 11"/>
          <p:cNvSpPr txBox="1">
            <a:spLocks noChangeArrowheads="1"/>
          </p:cNvSpPr>
          <p:nvPr/>
        </p:nvSpPr>
        <p:spPr bwMode="auto">
          <a:xfrm>
            <a:off x="1293813" y="1484313"/>
            <a:ext cx="29908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chemeClr val="accent2"/>
                </a:solidFill>
                <a:latin typeface="Constantia" pitchFamily="18" charset="0"/>
              </a:rPr>
              <a:t>1 – </a:t>
            </a:r>
            <a:r>
              <a:rPr lang="ru-RU" sz="2000" b="1" i="1">
                <a:solidFill>
                  <a:schemeClr val="accent2"/>
                </a:solidFill>
                <a:latin typeface="Times New Roman" pitchFamily="18" charset="0"/>
              </a:rPr>
              <a:t>луч, параллельный </a:t>
            </a:r>
            <a:endParaRPr lang="en-US" sz="2000" b="1" i="1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ru-RU" sz="2000" b="1" i="1">
                <a:solidFill>
                  <a:schemeClr val="accent2"/>
                </a:solidFill>
                <a:latin typeface="Times New Roman" pitchFamily="18" charset="0"/>
              </a:rPr>
              <a:t>главной оптической оси,</a:t>
            </a:r>
          </a:p>
          <a:p>
            <a:r>
              <a:rPr lang="ru-RU" sz="2000" b="1" i="1">
                <a:solidFill>
                  <a:schemeClr val="accent2"/>
                </a:solidFill>
                <a:latin typeface="Times New Roman" pitchFamily="18" charset="0"/>
              </a:rPr>
              <a:t>преломляясь проходит </a:t>
            </a:r>
            <a:endParaRPr lang="en-US" sz="2000" b="1" i="1">
              <a:solidFill>
                <a:schemeClr val="accent2"/>
              </a:solidFill>
              <a:latin typeface="Times New Roman" pitchFamily="18" charset="0"/>
            </a:endParaRPr>
          </a:p>
          <a:p>
            <a:r>
              <a:rPr lang="ru-RU" sz="2000" b="1" i="1">
                <a:solidFill>
                  <a:schemeClr val="accent2"/>
                </a:solidFill>
                <a:latin typeface="Times New Roman" pitchFamily="18" charset="0"/>
              </a:rPr>
              <a:t>через главный фокус</a:t>
            </a:r>
          </a:p>
        </p:txBody>
      </p:sp>
      <p:sp>
        <p:nvSpPr>
          <p:cNvPr id="18444" name="Line 12"/>
          <p:cNvSpPr>
            <a:spLocks noChangeShapeType="1"/>
          </p:cNvSpPr>
          <p:nvPr/>
        </p:nvSpPr>
        <p:spPr bwMode="auto">
          <a:xfrm>
            <a:off x="4398963" y="2847975"/>
            <a:ext cx="1657350" cy="1800225"/>
          </a:xfrm>
          <a:prstGeom prst="line">
            <a:avLst/>
          </a:prstGeom>
          <a:noFill/>
          <a:ln w="38100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5" name="Line 13"/>
          <p:cNvSpPr>
            <a:spLocks noChangeShapeType="1"/>
          </p:cNvSpPr>
          <p:nvPr/>
        </p:nvSpPr>
        <p:spPr bwMode="auto">
          <a:xfrm>
            <a:off x="2570163" y="3146425"/>
            <a:ext cx="1824037" cy="182245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6" name="Text Box 14"/>
          <p:cNvSpPr txBox="1">
            <a:spLocks noChangeArrowheads="1"/>
          </p:cNvSpPr>
          <p:nvPr/>
        </p:nvSpPr>
        <p:spPr bwMode="auto">
          <a:xfrm>
            <a:off x="4356100" y="4972050"/>
            <a:ext cx="4286250" cy="1311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000" b="1" i="1">
                <a:solidFill>
                  <a:schemeClr val="hlink"/>
                </a:solidFill>
                <a:latin typeface="Constantia" pitchFamily="18" charset="0"/>
              </a:rPr>
              <a:t>2</a:t>
            </a:r>
            <a:r>
              <a:rPr lang="ru-RU" sz="2000" b="1" i="1">
                <a:solidFill>
                  <a:schemeClr val="hlink"/>
                </a:solidFill>
                <a:latin typeface="Constantia" pitchFamily="18" charset="0"/>
              </a:rPr>
              <a:t> – </a:t>
            </a:r>
            <a:r>
              <a:rPr lang="ru-RU" sz="2000" b="1" i="1">
                <a:solidFill>
                  <a:schemeClr val="hlink"/>
                </a:solidFill>
                <a:latin typeface="Times New Roman" pitchFamily="18" charset="0"/>
              </a:rPr>
              <a:t>луч, проходящий через главный</a:t>
            </a:r>
            <a:r>
              <a:rPr lang="en-US" sz="2000" b="1" i="1">
                <a:solidFill>
                  <a:schemeClr val="hlink"/>
                </a:solidFill>
                <a:latin typeface="Times New Roman" pitchFamily="18" charset="0"/>
              </a:rPr>
              <a:t>  </a:t>
            </a:r>
            <a:r>
              <a:rPr lang="ru-RU" sz="2000" b="1" i="1">
                <a:solidFill>
                  <a:schemeClr val="hlink"/>
                </a:solidFill>
                <a:latin typeface="Times New Roman" pitchFamily="18" charset="0"/>
              </a:rPr>
              <a:t>фокус, после преломления в линзе</a:t>
            </a:r>
            <a:r>
              <a:rPr lang="en-US" sz="2000" b="1" i="1">
                <a:solidFill>
                  <a:schemeClr val="hlink"/>
                </a:solidFill>
                <a:latin typeface="Times New Roman" pitchFamily="18" charset="0"/>
              </a:rPr>
              <a:t> </a:t>
            </a:r>
            <a:r>
              <a:rPr lang="ru-RU" sz="2000" b="1" i="1">
                <a:solidFill>
                  <a:schemeClr val="hlink"/>
                </a:solidFill>
                <a:latin typeface="Times New Roman" pitchFamily="18" charset="0"/>
              </a:rPr>
              <a:t>идет параллельно главной оптической оси</a:t>
            </a:r>
          </a:p>
        </p:txBody>
      </p:sp>
      <p:sp>
        <p:nvSpPr>
          <p:cNvPr id="18447" name="Line 15"/>
          <p:cNvSpPr>
            <a:spLocks noChangeShapeType="1"/>
          </p:cNvSpPr>
          <p:nvPr/>
        </p:nvSpPr>
        <p:spPr bwMode="auto">
          <a:xfrm>
            <a:off x="4381500" y="4957763"/>
            <a:ext cx="3455988" cy="0"/>
          </a:xfrm>
          <a:prstGeom prst="line">
            <a:avLst/>
          </a:prstGeom>
          <a:noFill/>
          <a:ln w="38100">
            <a:solidFill>
              <a:schemeClr val="hlink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8" name="Line 16"/>
          <p:cNvSpPr>
            <a:spLocks noChangeShapeType="1"/>
          </p:cNvSpPr>
          <p:nvPr/>
        </p:nvSpPr>
        <p:spPr bwMode="auto">
          <a:xfrm flipV="1">
            <a:off x="2484438" y="2855913"/>
            <a:ext cx="3671887" cy="2301875"/>
          </a:xfrm>
          <a:prstGeom prst="line">
            <a:avLst/>
          </a:prstGeom>
          <a:noFill/>
          <a:ln w="38100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8449" name="Text Box 17"/>
          <p:cNvSpPr txBox="1">
            <a:spLocks noChangeArrowheads="1"/>
          </p:cNvSpPr>
          <p:nvPr/>
        </p:nvSpPr>
        <p:spPr bwMode="auto">
          <a:xfrm>
            <a:off x="5219700" y="1628775"/>
            <a:ext cx="2630488" cy="1006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000" b="1" i="1">
                <a:solidFill>
                  <a:srgbClr val="FF00FF"/>
                </a:solidFill>
                <a:latin typeface="Constantia" pitchFamily="18" charset="0"/>
              </a:rPr>
              <a:t>3</a:t>
            </a:r>
            <a:r>
              <a:rPr lang="ru-RU" sz="2000" b="1" i="1">
                <a:solidFill>
                  <a:srgbClr val="FF00FF"/>
                </a:solidFill>
                <a:latin typeface="Constantia" pitchFamily="18" charset="0"/>
              </a:rPr>
              <a:t> – </a:t>
            </a:r>
            <a:r>
              <a:rPr lang="ru-RU" sz="2000" b="1" i="1">
                <a:solidFill>
                  <a:srgbClr val="FF00FF"/>
                </a:solidFill>
                <a:latin typeface="Times New Roman" pitchFamily="18" charset="0"/>
              </a:rPr>
              <a:t>луч, идущий через</a:t>
            </a:r>
          </a:p>
          <a:p>
            <a:r>
              <a:rPr lang="ru-RU" sz="2000" b="1" i="1">
                <a:solidFill>
                  <a:srgbClr val="FF00FF"/>
                </a:solidFill>
                <a:latin typeface="Times New Roman" pitchFamily="18" charset="0"/>
              </a:rPr>
              <a:t>оптический центр, </a:t>
            </a:r>
          </a:p>
          <a:p>
            <a:r>
              <a:rPr lang="ru-RU" sz="2000" b="1" i="1">
                <a:solidFill>
                  <a:srgbClr val="FF00FF"/>
                </a:solidFill>
                <a:latin typeface="Times New Roman" pitchFamily="18" charset="0"/>
              </a:rPr>
              <a:t>не преломляется</a:t>
            </a:r>
          </a:p>
        </p:txBody>
      </p:sp>
      <p:sp>
        <p:nvSpPr>
          <p:cNvPr id="13" name="Заголовок 5"/>
          <p:cNvSpPr>
            <a:spLocks noGrp="1"/>
          </p:cNvSpPr>
          <p:nvPr>
            <p:ph/>
          </p:nvPr>
        </p:nvSpPr>
        <p:spPr>
          <a:xfrm>
            <a:off x="457200" y="1142984"/>
            <a:ext cx="8229600" cy="5357850"/>
          </a:xfrm>
        </p:spPr>
        <p:txBody>
          <a:bodyPr/>
          <a:lstStyle/>
          <a:p>
            <a:pPr algn="ctr">
              <a:buNone/>
            </a:pPr>
            <a:endParaRPr lang="ru-RU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827088" y="274638"/>
            <a:ext cx="7859712" cy="7969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3200" b="1" i="1" u="none" strike="noStrike" kern="1200" cap="all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Построение изображения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4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84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184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5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84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5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84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184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500"/>
                            </p:stCondLst>
                            <p:childTnLst>
                              <p:par>
                                <p:cTn id="34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184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500"/>
                            </p:stCondLst>
                            <p:childTnLst>
                              <p:par>
                                <p:cTn id="4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84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184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6500"/>
                            </p:stCondLst>
                            <p:childTnLst>
                              <p:par>
                                <p:cTn id="4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844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184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7500"/>
                            </p:stCondLst>
                            <p:childTnLst>
                              <p:par>
                                <p:cTn id="5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84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84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42" grpId="0" animBg="1"/>
      <p:bldP spid="18443" grpId="0"/>
      <p:bldP spid="18444" grpId="0" animBg="1"/>
      <p:bldP spid="18445" grpId="0" animBg="1"/>
      <p:bldP spid="18446" grpId="0"/>
      <p:bldP spid="18447" grpId="0" animBg="1"/>
      <p:bldP spid="18448" grpId="0" animBg="1"/>
      <p:bldP spid="18449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2"/>
          <p:cNvSpPr txBox="1">
            <a:spLocks noChangeArrowheads="1"/>
          </p:cNvSpPr>
          <p:nvPr/>
        </p:nvSpPr>
        <p:spPr>
          <a:xfrm>
            <a:off x="827088" y="274638"/>
            <a:ext cx="7859712" cy="79690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marL="342900" marR="0" lvl="0" indent="-34290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70000"/>
              <a:tabLst/>
              <a:defRPr/>
            </a:pPr>
            <a:r>
              <a:rPr kumimoji="0" lang="ru-RU" sz="3200" b="1" i="1" u="none" strike="noStrike" kern="1200" cap="all" spc="0" normalizeH="0" noProof="0" dirty="0" smtClean="0">
                <a:ln>
                  <a:noFill/>
                </a:ln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Times New Roman" pitchFamily="18" charset="0"/>
                <a:ea typeface="+mn-ea"/>
                <a:cs typeface="+mn-cs"/>
              </a:rPr>
              <a:t>Построение изображения</a:t>
            </a:r>
          </a:p>
        </p:txBody>
      </p:sp>
      <p:pic>
        <p:nvPicPr>
          <p:cNvPr id="17" name="Picture 3" descr="3а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1500174"/>
            <a:ext cx="7129463" cy="5013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" name="Line 4"/>
          <p:cNvSpPr>
            <a:spLocks noChangeShapeType="1"/>
          </p:cNvSpPr>
          <p:nvPr/>
        </p:nvSpPr>
        <p:spPr bwMode="auto">
          <a:xfrm flipV="1">
            <a:off x="3160688" y="3260712"/>
            <a:ext cx="1079500" cy="863600"/>
          </a:xfrm>
          <a:prstGeom prst="line">
            <a:avLst/>
          </a:prstGeom>
          <a:noFill/>
          <a:ln w="9525">
            <a:solidFill>
              <a:schemeClr val="accent2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9" name="Line 5"/>
          <p:cNvSpPr>
            <a:spLocks noChangeShapeType="1"/>
          </p:cNvSpPr>
          <p:nvPr/>
        </p:nvSpPr>
        <p:spPr bwMode="auto">
          <a:xfrm flipV="1">
            <a:off x="4240188" y="2252649"/>
            <a:ext cx="1223962" cy="1008063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0" name="Line 6"/>
          <p:cNvSpPr>
            <a:spLocks noChangeShapeType="1"/>
          </p:cNvSpPr>
          <p:nvPr/>
        </p:nvSpPr>
        <p:spPr bwMode="auto">
          <a:xfrm>
            <a:off x="1936725" y="3260712"/>
            <a:ext cx="2303463" cy="0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" name="Text Box 7"/>
          <p:cNvSpPr txBox="1">
            <a:spLocks noChangeArrowheads="1"/>
          </p:cNvSpPr>
          <p:nvPr/>
        </p:nvSpPr>
        <p:spPr bwMode="auto">
          <a:xfrm>
            <a:off x="1069950" y="1533512"/>
            <a:ext cx="2522538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1800" b="1" i="1" dirty="0">
                <a:solidFill>
                  <a:srgbClr val="0033CC"/>
                </a:solidFill>
                <a:latin typeface="Times New Roman" pitchFamily="18" charset="0"/>
              </a:rPr>
              <a:t>1 – луч, параллельный главной </a:t>
            </a:r>
          </a:p>
          <a:p>
            <a:r>
              <a:rPr lang="ru-RU" sz="1800" b="1" i="1" dirty="0">
                <a:solidFill>
                  <a:srgbClr val="0033CC"/>
                </a:solidFill>
                <a:latin typeface="Times New Roman" pitchFamily="18" charset="0"/>
              </a:rPr>
              <a:t>оптической оси, преломляясь в линзе,</a:t>
            </a:r>
          </a:p>
          <a:p>
            <a:r>
              <a:rPr lang="ru-RU" sz="1800" b="1" i="1" dirty="0">
                <a:solidFill>
                  <a:srgbClr val="0033CC"/>
                </a:solidFill>
                <a:latin typeface="Times New Roman" pitchFamily="18" charset="0"/>
              </a:rPr>
              <a:t>выходит как бы из мнимого главного </a:t>
            </a:r>
          </a:p>
          <a:p>
            <a:r>
              <a:rPr lang="ru-RU" sz="1800" b="1" i="1" dirty="0">
                <a:solidFill>
                  <a:srgbClr val="0033CC"/>
                </a:solidFill>
                <a:latin typeface="Times New Roman" pitchFamily="18" charset="0"/>
              </a:rPr>
              <a:t>фокуса</a:t>
            </a:r>
          </a:p>
        </p:txBody>
      </p:sp>
      <p:sp>
        <p:nvSpPr>
          <p:cNvPr id="22" name="Line 8"/>
          <p:cNvSpPr>
            <a:spLocks noChangeShapeType="1"/>
          </p:cNvSpPr>
          <p:nvPr/>
        </p:nvSpPr>
        <p:spPr bwMode="auto">
          <a:xfrm flipV="1">
            <a:off x="3232125" y="3001949"/>
            <a:ext cx="2376488" cy="1957388"/>
          </a:xfrm>
          <a:prstGeom prst="line">
            <a:avLst/>
          </a:prstGeom>
          <a:noFill/>
          <a:ln w="28575">
            <a:solidFill>
              <a:srgbClr val="FF00FF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3" name="Text Box 9"/>
          <p:cNvSpPr txBox="1">
            <a:spLocks noChangeArrowheads="1"/>
          </p:cNvSpPr>
          <p:nvPr/>
        </p:nvSpPr>
        <p:spPr bwMode="auto">
          <a:xfrm>
            <a:off x="5753075" y="2179624"/>
            <a:ext cx="2389188" cy="915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sz="1800" b="1" i="1" dirty="0">
                <a:solidFill>
                  <a:srgbClr val="FF00FF"/>
                </a:solidFill>
                <a:latin typeface="Constantia" pitchFamily="18" charset="0"/>
              </a:rPr>
              <a:t>2 – </a:t>
            </a:r>
            <a:r>
              <a:rPr lang="ru-RU" sz="1800" b="1" i="1" dirty="0">
                <a:solidFill>
                  <a:srgbClr val="FF00FF"/>
                </a:solidFill>
                <a:latin typeface="Times New Roman" pitchFamily="18" charset="0"/>
              </a:rPr>
              <a:t>луч, идущий через</a:t>
            </a:r>
          </a:p>
          <a:p>
            <a:r>
              <a:rPr lang="ru-RU" sz="1800" b="1" i="1" dirty="0">
                <a:solidFill>
                  <a:srgbClr val="FF00FF"/>
                </a:solidFill>
                <a:latin typeface="Times New Roman" pitchFamily="18" charset="0"/>
              </a:rPr>
              <a:t>оптический центр, </a:t>
            </a:r>
          </a:p>
          <a:p>
            <a:r>
              <a:rPr lang="ru-RU" sz="1800" b="1" i="1" dirty="0">
                <a:solidFill>
                  <a:srgbClr val="FF00FF"/>
                </a:solidFill>
                <a:latin typeface="Times New Roman" pitchFamily="18" charset="0"/>
              </a:rPr>
              <a:t>не преломляется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000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2000"/>
                            </p:stCondLst>
                            <p:childTnLst>
                              <p:par>
                                <p:cTn id="2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2500"/>
                            </p:stCondLst>
                            <p:childTnLst>
                              <p:par>
                                <p:cTn id="3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8" grpId="0" animBg="1"/>
      <p:bldP spid="19" grpId="0" animBg="1"/>
      <p:bldP spid="20" grpId="0" animBg="1"/>
      <p:bldP spid="21" grpId="0"/>
      <p:bldP spid="22" grpId="0" animBg="1"/>
      <p:bldP spid="2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2227" name="Picture 4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454150"/>
            <a:ext cx="6985000" cy="491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509" name="AutoShape 5"/>
          <p:cNvSpPr>
            <a:spLocks noChangeArrowheads="1"/>
          </p:cNvSpPr>
          <p:nvPr/>
        </p:nvSpPr>
        <p:spPr bwMode="auto">
          <a:xfrm>
            <a:off x="1630363" y="2924175"/>
            <a:ext cx="360362" cy="1081088"/>
          </a:xfrm>
          <a:prstGeom prst="up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>
              <a:latin typeface="Constantia" pitchFamily="18" charset="0"/>
            </a:endParaRPr>
          </a:p>
        </p:txBody>
      </p:sp>
      <p:sp>
        <p:nvSpPr>
          <p:cNvPr id="21510" name="Text Box 6"/>
          <p:cNvSpPr txBox="1">
            <a:spLocks noChangeArrowheads="1"/>
          </p:cNvSpPr>
          <p:nvPr/>
        </p:nvSpPr>
        <p:spPr bwMode="auto">
          <a:xfrm>
            <a:off x="1331913" y="3160713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</a:rPr>
              <a:t>h</a:t>
            </a:r>
            <a:endParaRPr lang="ru-RU" sz="2400" i="1">
              <a:latin typeface="Times New Roman" pitchFamily="18" charset="0"/>
            </a:endParaRP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>
            <a:off x="1835150" y="2924175"/>
            <a:ext cx="2520950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>
            <a:off x="4356100" y="2924175"/>
            <a:ext cx="2592388" cy="266541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1835150" y="2924175"/>
            <a:ext cx="5113338" cy="2160588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1514" name="AutoShape 10"/>
          <p:cNvSpPr>
            <a:spLocks noChangeArrowheads="1"/>
          </p:cNvSpPr>
          <p:nvPr/>
        </p:nvSpPr>
        <p:spPr bwMode="auto">
          <a:xfrm flipV="1">
            <a:off x="6011863" y="4005263"/>
            <a:ext cx="215900" cy="719137"/>
          </a:xfrm>
          <a:prstGeom prst="upArrow">
            <a:avLst>
              <a:gd name="adj1" fmla="val 50000"/>
              <a:gd name="adj2" fmla="val 83272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>
              <a:latin typeface="Constantia" pitchFamily="18" charset="0"/>
            </a:endParaRPr>
          </a:p>
        </p:txBody>
      </p:sp>
      <p:sp>
        <p:nvSpPr>
          <p:cNvPr id="21520" name="Text Box 16"/>
          <p:cNvSpPr txBox="1">
            <a:spLocks noChangeArrowheads="1"/>
          </p:cNvSpPr>
          <p:nvPr/>
        </p:nvSpPr>
        <p:spPr bwMode="auto">
          <a:xfrm>
            <a:off x="1547813" y="3949700"/>
            <a:ext cx="46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</a:rPr>
              <a:t>A 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21521" name="Text Box 17"/>
          <p:cNvSpPr txBox="1">
            <a:spLocks noChangeArrowheads="1"/>
          </p:cNvSpPr>
          <p:nvPr/>
        </p:nvSpPr>
        <p:spPr bwMode="auto">
          <a:xfrm>
            <a:off x="1619250" y="2492375"/>
            <a:ext cx="46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</a:rPr>
              <a:t>B 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21522" name="Text Box 18"/>
          <p:cNvSpPr txBox="1">
            <a:spLocks noChangeArrowheads="1"/>
          </p:cNvSpPr>
          <p:nvPr/>
        </p:nvSpPr>
        <p:spPr bwMode="auto">
          <a:xfrm>
            <a:off x="5940425" y="3548063"/>
            <a:ext cx="536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</a:rPr>
              <a:t>A</a:t>
            </a:r>
            <a:r>
              <a:rPr lang="en-US" sz="2400" b="1" i="1">
                <a:latin typeface="Constantia" pitchFamily="18" charset="0"/>
              </a:rPr>
              <a:t>'</a:t>
            </a:r>
            <a:r>
              <a:rPr lang="en-US" sz="2400" b="1" i="1">
                <a:latin typeface="Times New Roman" pitchFamily="18" charset="0"/>
              </a:rPr>
              <a:t> 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21523" name="Text Box 19"/>
          <p:cNvSpPr txBox="1">
            <a:spLocks noChangeArrowheads="1"/>
          </p:cNvSpPr>
          <p:nvPr/>
        </p:nvSpPr>
        <p:spPr bwMode="auto">
          <a:xfrm>
            <a:off x="5862638" y="4708525"/>
            <a:ext cx="536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</a:rPr>
              <a:t>B</a:t>
            </a:r>
            <a:r>
              <a:rPr lang="en-US" sz="2400" b="1" i="1">
                <a:latin typeface="Constantia" pitchFamily="18" charset="0"/>
              </a:rPr>
              <a:t>'</a:t>
            </a:r>
            <a:r>
              <a:rPr lang="en-US" sz="2400" b="1" i="1">
                <a:latin typeface="Times New Roman" pitchFamily="18" charset="0"/>
              </a:rPr>
              <a:t> 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21524" name="Text Box 20"/>
          <p:cNvSpPr txBox="1">
            <a:spLocks noChangeArrowheads="1"/>
          </p:cNvSpPr>
          <p:nvPr/>
        </p:nvSpPr>
        <p:spPr bwMode="auto">
          <a:xfrm>
            <a:off x="4716463" y="1412875"/>
            <a:ext cx="3492500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/>
            <a:r>
              <a:rPr lang="ru-RU" sz="2000" b="1" i="1" dirty="0">
                <a:solidFill>
                  <a:srgbClr val="6600FF"/>
                </a:solidFill>
                <a:latin typeface="Constantia" pitchFamily="18" charset="0"/>
              </a:rPr>
              <a:t>Изображение:</a:t>
            </a:r>
          </a:p>
          <a:p>
            <a:pPr algn="r"/>
            <a:r>
              <a:rPr lang="ru-RU" sz="2000" b="1" i="1" dirty="0" smtClean="0">
                <a:latin typeface="Times New Roman" pitchFamily="18" charset="0"/>
              </a:rPr>
              <a:t>действительное, </a:t>
            </a:r>
            <a:endParaRPr lang="ru-RU" sz="2000" b="1" i="1" dirty="0">
              <a:latin typeface="Times New Roman" pitchFamily="18" charset="0"/>
            </a:endParaRPr>
          </a:p>
          <a:p>
            <a:pPr algn="r"/>
            <a:r>
              <a:rPr lang="ru-RU" sz="2000" b="1" i="1" dirty="0">
                <a:latin typeface="Times New Roman" pitchFamily="18" charset="0"/>
              </a:rPr>
              <a:t>уменьшенное,</a:t>
            </a:r>
          </a:p>
          <a:p>
            <a:pPr algn="r"/>
            <a:r>
              <a:rPr lang="ru-RU" sz="2000" b="1" i="1" dirty="0" smtClean="0">
                <a:latin typeface="Times New Roman" pitchFamily="18" charset="0"/>
              </a:rPr>
              <a:t>перевернутое</a:t>
            </a:r>
            <a:endParaRPr lang="en-US" sz="2000" b="1" i="1" dirty="0">
              <a:latin typeface="Times New Roman" pitchFamily="18" charset="0"/>
            </a:endParaRPr>
          </a:p>
        </p:txBody>
      </p:sp>
      <p:sp>
        <p:nvSpPr>
          <p:cNvPr id="21525" name="Text Box 21"/>
          <p:cNvSpPr txBox="1">
            <a:spLocks noChangeArrowheads="1"/>
          </p:cNvSpPr>
          <p:nvPr/>
        </p:nvSpPr>
        <p:spPr bwMode="auto">
          <a:xfrm>
            <a:off x="6227763" y="4365625"/>
            <a:ext cx="481012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</a:rPr>
              <a:t>H </a:t>
            </a:r>
            <a:endParaRPr lang="ru-RU" sz="2400" i="1">
              <a:latin typeface="Times New Roman" pitchFamily="18" charset="0"/>
            </a:endParaRPr>
          </a:p>
        </p:txBody>
      </p:sp>
      <p:sp>
        <p:nvSpPr>
          <p:cNvPr id="17" name="Rectangle 2"/>
          <p:cNvSpPr>
            <a:spLocks noGrp="1" noChangeArrowheads="1"/>
          </p:cNvSpPr>
          <p:nvPr>
            <p:ph type="title"/>
          </p:nvPr>
        </p:nvSpPr>
        <p:spPr>
          <a:xfrm>
            <a:off x="827088" y="274638"/>
            <a:ext cx="7859712" cy="1143000"/>
          </a:xfrm>
        </p:spPr>
        <p:txBody>
          <a:bodyPr>
            <a:normAutofit/>
          </a:bodyPr>
          <a:lstStyle/>
          <a:p>
            <a:pPr algn="ctr"/>
            <a:r>
              <a:rPr lang="ru-RU" b="1" i="1" dirty="0" smtClean="0">
                <a:solidFill>
                  <a:schemeClr val="tx1"/>
                </a:solidFill>
                <a:latin typeface="Times New Roman" pitchFamily="18" charset="0"/>
              </a:rPr>
              <a:t>Построение изображения</a:t>
            </a:r>
            <a:endParaRPr lang="ru-RU" b="1" i="1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1500"/>
                            </p:stCondLst>
                            <p:childTnLst>
                              <p:par>
                                <p:cTn id="16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5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215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3000"/>
                            </p:stCondLst>
                            <p:childTnLst>
                              <p:par>
                                <p:cTn id="2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21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6" dur="1000"/>
                                        <p:tgtEl>
                                          <p:spTgt spid="215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5000"/>
                            </p:stCondLst>
                            <p:childTnLst>
                              <p:par>
                                <p:cTn id="3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15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6000"/>
                            </p:stCondLst>
                            <p:childTnLst>
                              <p:par>
                                <p:cTn id="4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215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7000"/>
                            </p:stCondLst>
                            <p:childTnLst>
                              <p:par>
                                <p:cTn id="50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7500"/>
                            </p:stCondLst>
                            <p:childTnLst>
                              <p:par>
                                <p:cTn id="57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215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21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8000"/>
                            </p:stCondLst>
                            <p:childTnLst>
                              <p:par>
                                <p:cTn id="6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215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7" dur="500"/>
                                        <p:tgtEl>
                                          <p:spTgt spid="215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8500"/>
                            </p:stCondLst>
                            <p:childTnLst>
                              <p:par>
                                <p:cTn id="6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500" fill="hold"/>
                                        <p:tgtEl>
                                          <p:spTgt spid="215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500"/>
                                        <p:tgtEl>
                                          <p:spTgt spid="21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9000"/>
                            </p:stCondLst>
                            <p:childTnLst>
                              <p:par>
                                <p:cTn id="7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7" dur="2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0" fill="hold"/>
                                        <p:tgtEl>
                                          <p:spTgt spid="215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9" dur="2000"/>
                                        <p:tgtEl>
                                          <p:spTgt spid="215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9" grpId="0" animBg="1"/>
      <p:bldP spid="21510" grpId="0"/>
      <p:bldP spid="21511" grpId="0" animBg="1"/>
      <p:bldP spid="21512" grpId="0" animBg="1"/>
      <p:bldP spid="21513" grpId="0" animBg="1"/>
      <p:bldP spid="21514" grpId="0" animBg="1"/>
      <p:bldP spid="21520" grpId="0"/>
      <p:bldP spid="21521" grpId="0"/>
      <p:bldP spid="21522" grpId="0"/>
      <p:bldP spid="21523" grpId="0"/>
      <p:bldP spid="21524" grpId="0"/>
      <p:bldP spid="21525" grpId="0"/>
      <p:bldP spid="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>
          <a:xfrm>
            <a:off x="900113" y="274638"/>
            <a:ext cx="7786687" cy="1143000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>
                <a:solidFill>
                  <a:schemeClr val="tx1"/>
                </a:solidFill>
                <a:latin typeface="Times New Roman" pitchFamily="18" charset="0"/>
              </a:rPr>
              <a:t>Построение изображения</a:t>
            </a:r>
            <a:endParaRPr lang="ru-RU" sz="3200" b="1" i="1" dirty="0" smtClean="0">
              <a:solidFill>
                <a:srgbClr val="6600FF"/>
              </a:solidFill>
              <a:latin typeface="Times New Roman" pitchFamily="18" charset="0"/>
            </a:endParaRPr>
          </a:p>
        </p:txBody>
      </p:sp>
      <p:pic>
        <p:nvPicPr>
          <p:cNvPr id="53251" name="Picture 4" descr="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87450" y="1454150"/>
            <a:ext cx="6985000" cy="491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533" name="AutoShape 5"/>
          <p:cNvSpPr>
            <a:spLocks noChangeArrowheads="1"/>
          </p:cNvSpPr>
          <p:nvPr/>
        </p:nvSpPr>
        <p:spPr bwMode="auto">
          <a:xfrm>
            <a:off x="2627313" y="2924175"/>
            <a:ext cx="360362" cy="1081088"/>
          </a:xfrm>
          <a:prstGeom prst="upArrow">
            <a:avLst>
              <a:gd name="adj1" fmla="val 50000"/>
              <a:gd name="adj2" fmla="val 75000"/>
            </a:avLst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>
              <a:latin typeface="Constantia" pitchFamily="18" charset="0"/>
            </a:endParaRPr>
          </a:p>
        </p:txBody>
      </p:sp>
      <p:sp>
        <p:nvSpPr>
          <p:cNvPr id="22534" name="Text Box 6"/>
          <p:cNvSpPr txBox="1">
            <a:spLocks noChangeArrowheads="1"/>
          </p:cNvSpPr>
          <p:nvPr/>
        </p:nvSpPr>
        <p:spPr bwMode="auto">
          <a:xfrm>
            <a:off x="2268538" y="3284538"/>
            <a:ext cx="336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</a:rPr>
              <a:t>h</a:t>
            </a:r>
            <a:endParaRPr lang="ru-RU" sz="2400" i="1">
              <a:latin typeface="Times New Roman" pitchFamily="18" charset="0"/>
            </a:endParaRPr>
          </a:p>
        </p:txBody>
      </p:sp>
      <p:sp>
        <p:nvSpPr>
          <p:cNvPr id="22535" name="Line 7"/>
          <p:cNvSpPr>
            <a:spLocks noChangeShapeType="1"/>
          </p:cNvSpPr>
          <p:nvPr/>
        </p:nvSpPr>
        <p:spPr bwMode="auto">
          <a:xfrm>
            <a:off x="2771775" y="2924175"/>
            <a:ext cx="1584325" cy="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36" name="Line 8"/>
          <p:cNvSpPr>
            <a:spLocks noChangeShapeType="1"/>
          </p:cNvSpPr>
          <p:nvPr/>
        </p:nvSpPr>
        <p:spPr bwMode="auto">
          <a:xfrm>
            <a:off x="4356100" y="2924175"/>
            <a:ext cx="2952750" cy="3168650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37" name="Line 9"/>
          <p:cNvSpPr>
            <a:spLocks noChangeShapeType="1"/>
          </p:cNvSpPr>
          <p:nvPr/>
        </p:nvSpPr>
        <p:spPr bwMode="auto">
          <a:xfrm>
            <a:off x="2771775" y="2924175"/>
            <a:ext cx="4968875" cy="3313113"/>
          </a:xfrm>
          <a:prstGeom prst="line">
            <a:avLst/>
          </a:prstGeom>
          <a:noFill/>
          <a:ln w="9525">
            <a:solidFill>
              <a:schemeClr val="accent2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22538" name="AutoShape 10"/>
          <p:cNvSpPr>
            <a:spLocks noChangeArrowheads="1"/>
          </p:cNvSpPr>
          <p:nvPr/>
        </p:nvSpPr>
        <p:spPr bwMode="auto">
          <a:xfrm flipV="1">
            <a:off x="6877050" y="4005263"/>
            <a:ext cx="215900" cy="1727200"/>
          </a:xfrm>
          <a:prstGeom prst="upArrow">
            <a:avLst>
              <a:gd name="adj1" fmla="val 50000"/>
              <a:gd name="adj2" fmla="val 200000"/>
            </a:avLst>
          </a:prstGeom>
          <a:solidFill>
            <a:srgbClr val="FF0000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ru-RU" sz="1800">
              <a:latin typeface="Constantia" pitchFamily="18" charset="0"/>
            </a:endParaRPr>
          </a:p>
        </p:txBody>
      </p:sp>
      <p:sp>
        <p:nvSpPr>
          <p:cNvPr id="22544" name="Text Box 16"/>
          <p:cNvSpPr txBox="1">
            <a:spLocks noChangeArrowheads="1"/>
          </p:cNvSpPr>
          <p:nvPr/>
        </p:nvSpPr>
        <p:spPr bwMode="auto">
          <a:xfrm>
            <a:off x="2595563" y="3949700"/>
            <a:ext cx="46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</a:rPr>
              <a:t>A 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22545" name="Text Box 17"/>
          <p:cNvSpPr txBox="1">
            <a:spLocks noChangeArrowheads="1"/>
          </p:cNvSpPr>
          <p:nvPr/>
        </p:nvSpPr>
        <p:spPr bwMode="auto">
          <a:xfrm>
            <a:off x="2595563" y="2492375"/>
            <a:ext cx="46355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latin typeface="Times New Roman" pitchFamily="18" charset="0"/>
              </a:rPr>
              <a:t>B </a:t>
            </a:r>
            <a:endParaRPr lang="ru-RU" sz="2400" b="1" i="1">
              <a:latin typeface="Times New Roman" pitchFamily="18" charset="0"/>
            </a:endParaRPr>
          </a:p>
        </p:txBody>
      </p:sp>
      <p:sp>
        <p:nvSpPr>
          <p:cNvPr id="22546" name="Text Box 18"/>
          <p:cNvSpPr txBox="1">
            <a:spLocks noChangeArrowheads="1"/>
          </p:cNvSpPr>
          <p:nvPr/>
        </p:nvSpPr>
        <p:spPr bwMode="auto">
          <a:xfrm>
            <a:off x="6732588" y="3573463"/>
            <a:ext cx="536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Times New Roman" pitchFamily="18" charset="0"/>
              </a:rPr>
              <a:t>A</a:t>
            </a:r>
            <a:r>
              <a:rPr lang="en-US" sz="2400" b="1" i="1">
                <a:solidFill>
                  <a:srgbClr val="FF0000"/>
                </a:solidFill>
                <a:latin typeface="Constantia" pitchFamily="18" charset="0"/>
              </a:rPr>
              <a:t>'</a:t>
            </a:r>
            <a:r>
              <a:rPr lang="en-US" sz="2400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ru-RU" sz="24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2547" name="Text Box 19"/>
          <p:cNvSpPr txBox="1">
            <a:spLocks noChangeArrowheads="1"/>
          </p:cNvSpPr>
          <p:nvPr/>
        </p:nvSpPr>
        <p:spPr bwMode="auto">
          <a:xfrm>
            <a:off x="7019925" y="5516563"/>
            <a:ext cx="5365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b="1" i="1">
                <a:solidFill>
                  <a:srgbClr val="FF0000"/>
                </a:solidFill>
                <a:latin typeface="Times New Roman" pitchFamily="18" charset="0"/>
              </a:rPr>
              <a:t>B</a:t>
            </a:r>
            <a:r>
              <a:rPr lang="en-US" sz="2400" b="1" i="1">
                <a:solidFill>
                  <a:srgbClr val="FF0000"/>
                </a:solidFill>
                <a:latin typeface="Constantia" pitchFamily="18" charset="0"/>
              </a:rPr>
              <a:t>'</a:t>
            </a:r>
            <a:r>
              <a:rPr lang="en-US" sz="2400" b="1" i="1">
                <a:solidFill>
                  <a:srgbClr val="FF0000"/>
                </a:solidFill>
                <a:latin typeface="Times New Roman" pitchFamily="18" charset="0"/>
              </a:rPr>
              <a:t> </a:t>
            </a:r>
            <a:endParaRPr lang="ru-RU" sz="2400" b="1" i="1">
              <a:solidFill>
                <a:srgbClr val="FF0000"/>
              </a:solidFill>
              <a:latin typeface="Times New Roman" pitchFamily="18" charset="0"/>
            </a:endParaRPr>
          </a:p>
        </p:txBody>
      </p:sp>
      <p:sp>
        <p:nvSpPr>
          <p:cNvPr id="22548" name="Text Box 20"/>
          <p:cNvSpPr txBox="1">
            <a:spLocks noChangeArrowheads="1"/>
          </p:cNvSpPr>
          <p:nvPr/>
        </p:nvSpPr>
        <p:spPr bwMode="auto">
          <a:xfrm>
            <a:off x="5941239" y="1458913"/>
            <a:ext cx="2201051" cy="132343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ru-RU" sz="2000" b="1" i="1" dirty="0">
                <a:solidFill>
                  <a:srgbClr val="6600FF"/>
                </a:solidFill>
                <a:latin typeface="Constantia" pitchFamily="18" charset="0"/>
              </a:rPr>
              <a:t>Изображение:</a:t>
            </a:r>
          </a:p>
          <a:p>
            <a:pPr algn="r"/>
            <a:r>
              <a:rPr lang="ru-RU" sz="2000" b="1" i="1" dirty="0" smtClean="0">
                <a:latin typeface="Times New Roman" pitchFamily="18" charset="0"/>
              </a:rPr>
              <a:t>действительное, </a:t>
            </a:r>
            <a:endParaRPr lang="ru-RU" sz="2000" b="1" i="1" dirty="0">
              <a:latin typeface="Times New Roman" pitchFamily="18" charset="0"/>
            </a:endParaRPr>
          </a:p>
          <a:p>
            <a:pPr algn="r"/>
            <a:r>
              <a:rPr lang="ru-RU" sz="2000" b="1" i="1" dirty="0">
                <a:latin typeface="Times New Roman" pitchFamily="18" charset="0"/>
              </a:rPr>
              <a:t>увеличенное,</a:t>
            </a:r>
          </a:p>
          <a:p>
            <a:pPr algn="r"/>
            <a:r>
              <a:rPr lang="ru-RU" sz="2000" b="1" i="1" dirty="0" smtClean="0">
                <a:latin typeface="Times New Roman" pitchFamily="18" charset="0"/>
              </a:rPr>
              <a:t>перевернутое</a:t>
            </a:r>
            <a:endParaRPr lang="en-US" sz="2000" b="1" i="1" dirty="0">
              <a:latin typeface="Times New Roman" pitchFamily="18" charset="0"/>
            </a:endParaRPr>
          </a:p>
        </p:txBody>
      </p:sp>
      <p:sp>
        <p:nvSpPr>
          <p:cNvPr id="22549" name="Text Box 21"/>
          <p:cNvSpPr txBox="1">
            <a:spLocks noChangeArrowheads="1"/>
          </p:cNvSpPr>
          <p:nvPr/>
        </p:nvSpPr>
        <p:spPr bwMode="auto">
          <a:xfrm>
            <a:off x="7092950" y="4652963"/>
            <a:ext cx="481013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n-US" sz="2400" i="1">
                <a:latin typeface="Times New Roman" pitchFamily="18" charset="0"/>
              </a:rPr>
              <a:t>H </a:t>
            </a:r>
            <a:endParaRPr lang="ru-RU" sz="2400" i="1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25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5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2000"/>
                            </p:stCondLst>
                            <p:childTnLst>
                              <p:par>
                                <p:cTn id="1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5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225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000"/>
                            </p:stCondLst>
                            <p:childTnLst>
                              <p:par>
                                <p:cTn id="2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25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25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000"/>
                            </p:stCondLst>
                            <p:childTnLst>
                              <p:par>
                                <p:cTn id="30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5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25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17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5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000"/>
                            </p:stCondLst>
                            <p:childTnLst>
                              <p:par>
                                <p:cTn id="43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25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225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7000"/>
                            </p:stCondLst>
                            <p:childTnLst>
                              <p:par>
                                <p:cTn id="49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225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225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17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225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9000"/>
                            </p:stCondLst>
                            <p:childTnLst>
                              <p:par>
                                <p:cTn id="62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225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225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10000"/>
                            </p:stCondLst>
                            <p:childTnLst>
                              <p:par>
                                <p:cTn id="68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500" fill="hold"/>
                                        <p:tgtEl>
                                          <p:spTgt spid="2254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2" dur="500"/>
                                        <p:tgtEl>
                                          <p:spTgt spid="225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0500"/>
                            </p:stCondLst>
                            <p:childTnLst>
                              <p:par>
                                <p:cTn id="74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225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225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9" fill="hold">
                            <p:stCondLst>
                              <p:cond delay="11000"/>
                            </p:stCondLst>
                            <p:childTnLst>
                              <p:par>
                                <p:cTn id="80" presetID="2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82" dur="500"/>
                                        <p:tgtEl>
                                          <p:spTgt spid="225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3" grpId="0" animBg="1"/>
      <p:bldP spid="22534" grpId="0"/>
      <p:bldP spid="22535" grpId="0" animBg="1"/>
      <p:bldP spid="22536" grpId="0" animBg="1"/>
      <p:bldP spid="22537" grpId="0" animBg="1"/>
      <p:bldP spid="22538" grpId="0" animBg="1"/>
      <p:bldP spid="22544" grpId="0"/>
      <p:bldP spid="22545" grpId="0"/>
      <p:bldP spid="22546" grpId="0"/>
      <p:bldP spid="22547" grpId="0"/>
      <p:bldP spid="22548" grpId="0"/>
      <p:bldP spid="2254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>
          <a:xfrm>
            <a:off x="214313" y="1214422"/>
            <a:ext cx="8501091" cy="5429266"/>
          </a:xfrm>
          <a:ln w="3175">
            <a:noFill/>
          </a:ln>
        </p:spPr>
        <p:txBody>
          <a:bodyPr>
            <a:normAutofit/>
          </a:bodyPr>
          <a:lstStyle/>
          <a:p>
            <a:pPr marL="0" indent="0" algn="just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600" b="1" i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Увеличение линзы</a:t>
            </a:r>
            <a:r>
              <a:rPr lang="ru-RU" sz="3600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– отношение высоты изображения к высоте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предмета</a:t>
            </a:r>
            <a:endParaRPr lang="en-US" sz="3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3600" b="1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Г=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H/h</a:t>
            </a:r>
            <a:endParaRPr lang="ru-RU" sz="3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3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just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Оптическая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сила линзы 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величина </a:t>
            </a:r>
            <a:r>
              <a:rPr lang="ru-RU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обратная фокусному расстоянию</a:t>
            </a:r>
            <a:r>
              <a:rPr lang="en-US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ru-RU" sz="3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endParaRPr lang="ru-RU" sz="3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algn="ctr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 typeface="Wingdings 2"/>
              <a:buNone/>
              <a:defRPr/>
            </a:pP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=</a:t>
            </a:r>
            <a:r>
              <a:rPr lang="en-US" sz="3600" b="1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1/F</a:t>
            </a:r>
            <a:endParaRPr lang="ru-RU" sz="3600" b="1" i="1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  <a:p>
            <a:pPr marL="0" indent="0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36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algn="ctr" fontAlgn="auto">
              <a:lnSpc>
                <a:spcPct val="80000"/>
              </a:lnSpc>
              <a:spcAft>
                <a:spcPts val="0"/>
              </a:spcAft>
              <a:buClr>
                <a:schemeClr val="accent3"/>
              </a:buClr>
              <a:buFontTx/>
              <a:buNone/>
              <a:defRPr/>
            </a:pPr>
            <a:endParaRPr lang="ru-RU" sz="6600" b="1" i="1" dirty="0">
              <a:solidFill>
                <a:srgbClr val="6600FF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245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ru-RU" b="1" dirty="0" smtClean="0">
                <a:solidFill>
                  <a:schemeClr val="tx1"/>
                </a:solidFill>
              </a:rPr>
              <a:t>Формула тонкой линзы</a:t>
            </a:r>
            <a:br>
              <a:rPr lang="ru-RU" b="1" dirty="0" smtClean="0">
                <a:solidFill>
                  <a:schemeClr val="tx1"/>
                </a:solidFill>
              </a:rPr>
            </a:br>
            <a:endParaRPr lang="ru-RU" b="1" dirty="0">
              <a:solidFill>
                <a:schemeClr val="tx1"/>
              </a:solidFill>
            </a:endParaRPr>
          </a:p>
        </p:txBody>
      </p:sp>
      <p:sp>
        <p:nvSpPr>
          <p:cNvPr id="11268" name="Содержимое 4"/>
          <p:cNvSpPr>
            <a:spLocks noGrp="1"/>
          </p:cNvSpPr>
          <p:nvPr>
            <p:ph idx="1"/>
          </p:nvPr>
        </p:nvSpPr>
        <p:spPr>
          <a:xfrm>
            <a:off x="457200" y="1935163"/>
            <a:ext cx="8229600" cy="1851025"/>
          </a:xfrm>
        </p:spPr>
        <p:txBody>
          <a:bodyPr>
            <a:normAutofit fontScale="92500"/>
          </a:bodyPr>
          <a:lstStyle/>
          <a:p>
            <a:pPr>
              <a:buFont typeface="Wingdings 2" pitchFamily="18" charset="2"/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фокусное расстояние;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f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– расстояние от изображения до линзы;</a:t>
            </a:r>
            <a:endParaRPr lang="en-US" sz="36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 2" pitchFamily="18" charset="2"/>
              <a:buNone/>
            </a:pPr>
            <a:r>
              <a:rPr lang="en-US" sz="3600" b="1" dirty="0" smtClean="0">
                <a:latin typeface="Times New Roman" pitchFamily="18" charset="0"/>
                <a:cs typeface="Times New Roman" pitchFamily="18" charset="0"/>
              </a:rPr>
              <a:t>d</a:t>
            </a:r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 – расстояние от предмета до линзы</a:t>
            </a:r>
            <a:r>
              <a:rPr lang="ru-RU" sz="3600" dirty="0" smtClean="0"/>
              <a:t>.</a:t>
            </a:r>
          </a:p>
          <a:p>
            <a:pPr>
              <a:buFont typeface="Wingdings 2" pitchFamily="18" charset="2"/>
              <a:buNone/>
            </a:pPr>
            <a:endParaRPr lang="ru-RU" dirty="0" smtClean="0"/>
          </a:p>
        </p:txBody>
      </p:sp>
      <p:graphicFrame>
        <p:nvGraphicFramePr>
          <p:cNvPr id="43012" name="Object 2"/>
          <p:cNvGraphicFramePr>
            <a:graphicFrameLocks noChangeAspect="1"/>
          </p:cNvGraphicFramePr>
          <p:nvPr/>
        </p:nvGraphicFramePr>
        <p:xfrm>
          <a:off x="2928926" y="4214818"/>
          <a:ext cx="3429000" cy="1763713"/>
        </p:xfrm>
        <a:graphic>
          <a:graphicData uri="http://schemas.openxmlformats.org/presentationml/2006/ole">
            <p:oleObj spid="_x0000_s16386" name="Формула" r:id="rId3" imgW="723600" imgH="6602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30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" dur="500"/>
                                        <p:tgtEl>
                                          <p:spTgt spid="1126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00"/>
                                        <p:tgtEl>
                                          <p:spTgt spid="1126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1126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Трек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146</TotalTime>
  <Words>241</Words>
  <Application>Microsoft Office PowerPoint</Application>
  <PresentationFormat>Экран (4:3)</PresentationFormat>
  <Paragraphs>73</Paragraphs>
  <Slides>10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Трек</vt:lpstr>
      <vt:lpstr>Microsoft Equation 3.0</vt:lpstr>
      <vt:lpstr>Государственное бюджетное общеобразовательное учреждение средняя общеобразовательная школа №538 с углублённым изучением информационных технологий  Кировского района Санкт-Петербурга</vt:lpstr>
      <vt:lpstr>Виды линз</vt:lpstr>
      <vt:lpstr>Слайд 3</vt:lpstr>
      <vt:lpstr>Слайд 4</vt:lpstr>
      <vt:lpstr>Слайд 5</vt:lpstr>
      <vt:lpstr>Построение изображения</vt:lpstr>
      <vt:lpstr>Построение изображения</vt:lpstr>
      <vt:lpstr>Слайд 8</vt:lpstr>
      <vt:lpstr>Формула тонкой линзы </vt:lpstr>
      <vt:lpstr>Самостоятельное задание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Государственное бюджетное общеобразовательное учреждение средняя общеобразовательная школа №538 с углублённым изучением информационных технологий  Кировского района Санкт-Петербурга</dc:title>
  <dc:creator>Оксана</dc:creator>
  <cp:lastModifiedBy>admin</cp:lastModifiedBy>
  <cp:revision>21</cp:revision>
  <dcterms:created xsi:type="dcterms:W3CDTF">2013-05-21T03:14:18Z</dcterms:created>
  <dcterms:modified xsi:type="dcterms:W3CDTF">2013-05-21T12:36:24Z</dcterms:modified>
</cp:coreProperties>
</file>